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90" r:id="rId3"/>
    <p:sldMasterId id="2147483786" r:id="rId4"/>
    <p:sldMasterId id="2147483792" r:id="rId5"/>
    <p:sldMasterId id="2147483798" r:id="rId6"/>
  </p:sldMasterIdLst>
  <p:notesMasterIdLst>
    <p:notesMasterId r:id="rId161"/>
  </p:notesMasterIdLst>
  <p:sldIdLst>
    <p:sldId id="291" r:id="rId7"/>
    <p:sldId id="506" r:id="rId8"/>
    <p:sldId id="521" r:id="rId9"/>
    <p:sldId id="698" r:id="rId10"/>
    <p:sldId id="704" r:id="rId11"/>
    <p:sldId id="793" r:id="rId12"/>
    <p:sldId id="794" r:id="rId13"/>
    <p:sldId id="985" r:id="rId14"/>
    <p:sldId id="971" r:id="rId15"/>
    <p:sldId id="930" r:id="rId16"/>
    <p:sldId id="933" r:id="rId17"/>
    <p:sldId id="931" r:id="rId18"/>
    <p:sldId id="932" r:id="rId19"/>
    <p:sldId id="795" r:id="rId20"/>
    <p:sldId id="934" r:id="rId21"/>
    <p:sldId id="935" r:id="rId22"/>
    <p:sldId id="796" r:id="rId23"/>
    <p:sldId id="972" r:id="rId24"/>
    <p:sldId id="976" r:id="rId25"/>
    <p:sldId id="977" r:id="rId26"/>
    <p:sldId id="978" r:id="rId27"/>
    <p:sldId id="979" r:id="rId28"/>
    <p:sldId id="981" r:id="rId29"/>
    <p:sldId id="980" r:id="rId30"/>
    <p:sldId id="982" r:id="rId31"/>
    <p:sldId id="983" r:id="rId32"/>
    <p:sldId id="984" r:id="rId33"/>
    <p:sldId id="973" r:id="rId34"/>
    <p:sldId id="974" r:id="rId35"/>
    <p:sldId id="975" r:id="rId36"/>
    <p:sldId id="707" r:id="rId37"/>
    <p:sldId id="888" r:id="rId38"/>
    <p:sldId id="929" r:id="rId39"/>
    <p:sldId id="889" r:id="rId40"/>
    <p:sldId id="890" r:id="rId41"/>
    <p:sldId id="939" r:id="rId42"/>
    <p:sldId id="891" r:id="rId43"/>
    <p:sldId id="892" r:id="rId44"/>
    <p:sldId id="893" r:id="rId45"/>
    <p:sldId id="894" r:id="rId46"/>
    <p:sldId id="940" r:id="rId47"/>
    <p:sldId id="895" r:id="rId48"/>
    <p:sldId id="941" r:id="rId49"/>
    <p:sldId id="896" r:id="rId50"/>
    <p:sldId id="897" r:id="rId51"/>
    <p:sldId id="899" r:id="rId52"/>
    <p:sldId id="898" r:id="rId53"/>
    <p:sldId id="900" r:id="rId54"/>
    <p:sldId id="901" r:id="rId55"/>
    <p:sldId id="902" r:id="rId56"/>
    <p:sldId id="936" r:id="rId57"/>
    <p:sldId id="903" r:id="rId58"/>
    <p:sldId id="904" r:id="rId59"/>
    <p:sldId id="937" r:id="rId60"/>
    <p:sldId id="938" r:id="rId61"/>
    <p:sldId id="906" r:id="rId62"/>
    <p:sldId id="907" r:id="rId63"/>
    <p:sldId id="908" r:id="rId64"/>
    <p:sldId id="909" r:id="rId65"/>
    <p:sldId id="910" r:id="rId66"/>
    <p:sldId id="911" r:id="rId67"/>
    <p:sldId id="912" r:id="rId68"/>
    <p:sldId id="928" r:id="rId69"/>
    <p:sldId id="943" r:id="rId70"/>
    <p:sldId id="944" r:id="rId71"/>
    <p:sldId id="914" r:id="rId72"/>
    <p:sldId id="915" r:id="rId73"/>
    <p:sldId id="962" r:id="rId74"/>
    <p:sldId id="963" r:id="rId75"/>
    <p:sldId id="916" r:id="rId76"/>
    <p:sldId id="917" r:id="rId77"/>
    <p:sldId id="918" r:id="rId78"/>
    <p:sldId id="964" r:id="rId79"/>
    <p:sldId id="927" r:id="rId80"/>
    <p:sldId id="947" r:id="rId81"/>
    <p:sldId id="948" r:id="rId82"/>
    <p:sldId id="949" r:id="rId83"/>
    <p:sldId id="965" r:id="rId84"/>
    <p:sldId id="950" r:id="rId85"/>
    <p:sldId id="951" r:id="rId86"/>
    <p:sldId id="966" r:id="rId87"/>
    <p:sldId id="952" r:id="rId88"/>
    <p:sldId id="967" r:id="rId89"/>
    <p:sldId id="953" r:id="rId90"/>
    <p:sldId id="968" r:id="rId91"/>
    <p:sldId id="954" r:id="rId92"/>
    <p:sldId id="955" r:id="rId93"/>
    <p:sldId id="956" r:id="rId94"/>
    <p:sldId id="957" r:id="rId95"/>
    <p:sldId id="969" r:id="rId96"/>
    <p:sldId id="958" r:id="rId97"/>
    <p:sldId id="959" r:id="rId98"/>
    <p:sldId id="986" r:id="rId99"/>
    <p:sldId id="987" r:id="rId100"/>
    <p:sldId id="970" r:id="rId101"/>
    <p:sldId id="920" r:id="rId102"/>
    <p:sldId id="921" r:id="rId103"/>
    <p:sldId id="922" r:id="rId104"/>
    <p:sldId id="923" r:id="rId105"/>
    <p:sldId id="924" r:id="rId106"/>
    <p:sldId id="925" r:id="rId107"/>
    <p:sldId id="942" r:id="rId108"/>
    <p:sldId id="926" r:id="rId109"/>
    <p:sldId id="841" r:id="rId110"/>
    <p:sldId id="842" r:id="rId111"/>
    <p:sldId id="843" r:id="rId112"/>
    <p:sldId id="844" r:id="rId113"/>
    <p:sldId id="845" r:id="rId114"/>
    <p:sldId id="846" r:id="rId115"/>
    <p:sldId id="847" r:id="rId116"/>
    <p:sldId id="848" r:id="rId117"/>
    <p:sldId id="849" r:id="rId118"/>
    <p:sldId id="850" r:id="rId119"/>
    <p:sldId id="851" r:id="rId120"/>
    <p:sldId id="852" r:id="rId121"/>
    <p:sldId id="853" r:id="rId122"/>
    <p:sldId id="854" r:id="rId123"/>
    <p:sldId id="855" r:id="rId124"/>
    <p:sldId id="856" r:id="rId125"/>
    <p:sldId id="857" r:id="rId126"/>
    <p:sldId id="858" r:id="rId127"/>
    <p:sldId id="859" r:id="rId128"/>
    <p:sldId id="860" r:id="rId129"/>
    <p:sldId id="861" r:id="rId130"/>
    <p:sldId id="862" r:id="rId131"/>
    <p:sldId id="863" r:id="rId132"/>
    <p:sldId id="864" r:id="rId133"/>
    <p:sldId id="865" r:id="rId134"/>
    <p:sldId id="866" r:id="rId135"/>
    <p:sldId id="867" r:id="rId136"/>
    <p:sldId id="868" r:id="rId137"/>
    <p:sldId id="869" r:id="rId138"/>
    <p:sldId id="870" r:id="rId139"/>
    <p:sldId id="871" r:id="rId140"/>
    <p:sldId id="872" r:id="rId141"/>
    <p:sldId id="873" r:id="rId142"/>
    <p:sldId id="874" r:id="rId143"/>
    <p:sldId id="875" r:id="rId144"/>
    <p:sldId id="876" r:id="rId145"/>
    <p:sldId id="877" r:id="rId146"/>
    <p:sldId id="878" r:id="rId147"/>
    <p:sldId id="879" r:id="rId148"/>
    <p:sldId id="880" r:id="rId149"/>
    <p:sldId id="881" r:id="rId150"/>
    <p:sldId id="882" r:id="rId151"/>
    <p:sldId id="883" r:id="rId152"/>
    <p:sldId id="884" r:id="rId153"/>
    <p:sldId id="885" r:id="rId154"/>
    <p:sldId id="886" r:id="rId155"/>
    <p:sldId id="699" r:id="rId156"/>
    <p:sldId id="285" r:id="rId157"/>
    <p:sldId id="286" r:id="rId158"/>
    <p:sldId id="700" r:id="rId159"/>
    <p:sldId id="701" r:id="rId160"/>
  </p:sldIdLst>
  <p:sldSz cx="18288000" cy="10287000"/>
  <p:notesSz cx="18288000" cy="10287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94" autoAdjust="0"/>
    <p:restoredTop sz="94660"/>
  </p:normalViewPr>
  <p:slideViewPr>
    <p:cSldViewPr>
      <p:cViewPr varScale="1">
        <p:scale>
          <a:sx n="47" d="100"/>
          <a:sy n="47" d="100"/>
        </p:scale>
        <p:origin x="60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tableStyles" Target="tableStyle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754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37006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024235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903253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387867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134768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330161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176669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89266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1819310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542661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121497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49990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933854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681091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493323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993128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7005155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395756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563945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921819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642150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328947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39788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399320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974790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317554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751053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188579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267400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227568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987372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1190596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6033314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42856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12364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199529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057542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703796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16556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064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65766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26798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38935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85976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3305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50865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4433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07425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64677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4233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20981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08943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22469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3321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28861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55556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39050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7134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585923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54066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62393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78640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97028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1420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50305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18933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64229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92736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0671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48491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26221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72450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05966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81572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4856852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50305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874997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86077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95821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96165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75478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74366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97710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95576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662798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32008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1673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65926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629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517966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279787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94730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22433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79767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876841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32727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367772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502359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710744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32394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97924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852317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428328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974379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100193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50253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00468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435236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01812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802605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06162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980905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83017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48769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583087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399600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25851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874174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550203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592349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881638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1446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691430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405034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946951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588010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619488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596811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618869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117074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390520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125529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39960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6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599"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685A3-697A-453A-8BC1-5E24E7CCE23A}"/>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FB78858-8F98-48C3-BBA7-A3602D5F6FE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a:extLst>
              <a:ext uri="{FF2B5EF4-FFF2-40B4-BE49-F238E27FC236}">
                <a16:creationId xmlns="" xmlns:a16="http://schemas.microsoft.com/office/drawing/2014/main" id="{45E75A9B-C16C-42C3-B81C-1FEF49642BE6}"/>
              </a:ext>
            </a:extLst>
          </p:cNvPr>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2F21B99-AEDD-48D2-9F4D-550F3DA65CE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a:extLst>
              <a:ext uri="{FF2B5EF4-FFF2-40B4-BE49-F238E27FC236}">
                <a16:creationId xmlns="" xmlns:a16="http://schemas.microsoft.com/office/drawing/2014/main" id="{A9893EA0-A290-44DC-AE88-DD54EEBEE4E0}"/>
              </a:ext>
            </a:extLst>
          </p:cNvPr>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832559B-6964-4671-9980-33F065EBC7E0}"/>
              </a:ext>
            </a:extLst>
          </p:cNvPr>
          <p:cNvSpPr>
            <a:spLocks noGrp="1"/>
          </p:cNvSpPr>
          <p:nvPr>
            <p:ph type="dt" sz="half" idx="10"/>
          </p:nvPr>
        </p:nvSpPr>
        <p:spPr/>
        <p:txBody>
          <a:bodyPr/>
          <a:lstStyle/>
          <a:p>
            <a:fld id="{7C462C53-F186-42F2-BBF3-249487AD61B3}" type="datetimeFigureOut">
              <a:rPr lang="en-US" smtClean="0"/>
              <a:t>12/11/2018</a:t>
            </a:fld>
            <a:endParaRPr lang="en-US"/>
          </a:p>
        </p:txBody>
      </p:sp>
      <p:sp>
        <p:nvSpPr>
          <p:cNvPr id="8" name="Footer Placeholder 7">
            <a:extLst>
              <a:ext uri="{FF2B5EF4-FFF2-40B4-BE49-F238E27FC236}">
                <a16:creationId xmlns="" xmlns:a16="http://schemas.microsoft.com/office/drawing/2014/main" id="{8EC444E5-FED4-45D8-81D7-B55BCAAC1A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C1596E9-219E-40AB-9F23-70491CE98197}"/>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70181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BD0BC1-F8BE-47C6-88BE-ADA9D80D6D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D9E43F90-F5CE-4AD9-B126-3DFB9C3E52FE}"/>
              </a:ext>
            </a:extLst>
          </p:cNvPr>
          <p:cNvSpPr>
            <a:spLocks noGrp="1"/>
          </p:cNvSpPr>
          <p:nvPr>
            <p:ph type="dt" sz="half" idx="10"/>
          </p:nvPr>
        </p:nvSpPr>
        <p:spPr/>
        <p:txBody>
          <a:bodyPr/>
          <a:lstStyle/>
          <a:p>
            <a:fld id="{7C462C53-F186-42F2-BBF3-249487AD61B3}" type="datetimeFigureOut">
              <a:rPr lang="en-US" smtClean="0"/>
              <a:t>12/11/2018</a:t>
            </a:fld>
            <a:endParaRPr lang="en-US"/>
          </a:p>
        </p:txBody>
      </p:sp>
      <p:sp>
        <p:nvSpPr>
          <p:cNvPr id="4" name="Footer Placeholder 3">
            <a:extLst>
              <a:ext uri="{FF2B5EF4-FFF2-40B4-BE49-F238E27FC236}">
                <a16:creationId xmlns="" xmlns:a16="http://schemas.microsoft.com/office/drawing/2014/main" id="{CA800BA8-27DC-49BB-B3B7-0530BB8ECF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20957D6A-C64E-4115-9AF7-1FD31A96DCC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825479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8F3586F-07C8-4608-85B6-AB62881E787B}"/>
              </a:ext>
            </a:extLst>
          </p:cNvPr>
          <p:cNvSpPr>
            <a:spLocks noGrp="1"/>
          </p:cNvSpPr>
          <p:nvPr>
            <p:ph type="dt" sz="half" idx="10"/>
          </p:nvPr>
        </p:nvSpPr>
        <p:spPr/>
        <p:txBody>
          <a:bodyPr/>
          <a:lstStyle/>
          <a:p>
            <a:fld id="{7C462C53-F186-42F2-BBF3-249487AD61B3}" type="datetimeFigureOut">
              <a:rPr lang="en-US" smtClean="0"/>
              <a:t>12/11/2018</a:t>
            </a:fld>
            <a:endParaRPr lang="en-US"/>
          </a:p>
        </p:txBody>
      </p:sp>
      <p:sp>
        <p:nvSpPr>
          <p:cNvPr id="3" name="Footer Placeholder 2">
            <a:extLst>
              <a:ext uri="{FF2B5EF4-FFF2-40B4-BE49-F238E27FC236}">
                <a16:creationId xmlns="" xmlns:a16="http://schemas.microsoft.com/office/drawing/2014/main" id="{9B0182E2-2AA1-4C89-8B03-2088C85087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7BFC639-DCC3-4B33-B0D3-98E52352F8B2}"/>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18580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D9AEA3-13F1-4F66-8487-132F3826A5CD}"/>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 xmlns:a16="http://schemas.microsoft.com/office/drawing/2014/main" id="{9B2D49E0-A031-45DF-847F-E289623E4AE1}"/>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7FFFFD0-CA5A-4047-8ACA-77F6FFED601F}"/>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8B75F570-310B-47EC-A1FB-8BCC27E3A815}"/>
              </a:ext>
            </a:extLst>
          </p:cNvPr>
          <p:cNvSpPr>
            <a:spLocks noGrp="1"/>
          </p:cNvSpPr>
          <p:nvPr>
            <p:ph type="dt" sz="half" idx="10"/>
          </p:nvPr>
        </p:nvSpPr>
        <p:spPr/>
        <p:txBody>
          <a:bodyPr/>
          <a:lstStyle/>
          <a:p>
            <a:fld id="{7C462C53-F186-42F2-BBF3-249487AD61B3}" type="datetimeFigureOut">
              <a:rPr lang="en-US" smtClean="0"/>
              <a:t>12/11/2018</a:t>
            </a:fld>
            <a:endParaRPr lang="en-US"/>
          </a:p>
        </p:txBody>
      </p:sp>
      <p:sp>
        <p:nvSpPr>
          <p:cNvPr id="6" name="Footer Placeholder 5">
            <a:extLst>
              <a:ext uri="{FF2B5EF4-FFF2-40B4-BE49-F238E27FC236}">
                <a16:creationId xmlns="" xmlns:a16="http://schemas.microsoft.com/office/drawing/2014/main" id="{49BF62F7-62E7-4D40-9C77-9CD91BB8E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3F95614-A18A-4230-BE54-84FBE60EF08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14170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19F9A9-D0F2-494C-B181-1562DC0BBC9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 xmlns:a16="http://schemas.microsoft.com/office/drawing/2014/main" id="{475A05EF-F455-48EF-AF02-9C64920474B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 xmlns:a16="http://schemas.microsoft.com/office/drawing/2014/main" id="{9D66B690-AB95-4E16-978E-255ABF3AFFF3}"/>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A7AD70A1-805B-4BFB-8554-8A6EF2A3070F}"/>
              </a:ext>
            </a:extLst>
          </p:cNvPr>
          <p:cNvSpPr>
            <a:spLocks noGrp="1"/>
          </p:cNvSpPr>
          <p:nvPr>
            <p:ph type="dt" sz="half" idx="10"/>
          </p:nvPr>
        </p:nvSpPr>
        <p:spPr/>
        <p:txBody>
          <a:bodyPr/>
          <a:lstStyle/>
          <a:p>
            <a:fld id="{7C462C53-F186-42F2-BBF3-249487AD61B3}" type="datetimeFigureOut">
              <a:rPr lang="en-US" smtClean="0"/>
              <a:t>12/11/2018</a:t>
            </a:fld>
            <a:endParaRPr lang="en-US"/>
          </a:p>
        </p:txBody>
      </p:sp>
      <p:sp>
        <p:nvSpPr>
          <p:cNvPr id="6" name="Footer Placeholder 5">
            <a:extLst>
              <a:ext uri="{FF2B5EF4-FFF2-40B4-BE49-F238E27FC236}">
                <a16:creationId xmlns="" xmlns:a16="http://schemas.microsoft.com/office/drawing/2014/main" id="{E78361B3-3504-4656-92BD-04F40F4D3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BA4BBF0-7698-46F5-B3DB-62DE39E0C57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91386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862561-5B1D-48A6-B96B-B5532C4BD1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616BAE1-B3EC-4E21-B6BA-D78221C23A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5BB9AF5-4B1D-4EAE-B53E-9A8711F507D0}"/>
              </a:ext>
            </a:extLst>
          </p:cNvPr>
          <p:cNvSpPr>
            <a:spLocks noGrp="1"/>
          </p:cNvSpPr>
          <p:nvPr>
            <p:ph type="dt" sz="half" idx="10"/>
          </p:nvPr>
        </p:nvSpPr>
        <p:spPr/>
        <p:txBody>
          <a:bodyPr/>
          <a:lstStyle/>
          <a:p>
            <a:fld id="{7C462C53-F186-42F2-BBF3-249487AD61B3}" type="datetimeFigureOut">
              <a:rPr lang="en-US" smtClean="0"/>
              <a:t>12/11/2018</a:t>
            </a:fld>
            <a:endParaRPr lang="en-US"/>
          </a:p>
        </p:txBody>
      </p:sp>
      <p:sp>
        <p:nvSpPr>
          <p:cNvPr id="5" name="Footer Placeholder 4">
            <a:extLst>
              <a:ext uri="{FF2B5EF4-FFF2-40B4-BE49-F238E27FC236}">
                <a16:creationId xmlns="" xmlns:a16="http://schemas.microsoft.com/office/drawing/2014/main" id="{3CB4DDA7-23E7-4726-B535-C163BC9EA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958FD0-12AD-4E2F-9404-7C851EF9E9F4}"/>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596271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71CDCBF-CCD4-4473-92E0-6E8C528157D9}"/>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F99A011-B090-428D-86B5-DE9CC3455813}"/>
              </a:ext>
            </a:extLst>
          </p:cNvPr>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14A2896-3BB6-4664-94DB-620D736D6630}"/>
              </a:ext>
            </a:extLst>
          </p:cNvPr>
          <p:cNvSpPr>
            <a:spLocks noGrp="1"/>
          </p:cNvSpPr>
          <p:nvPr>
            <p:ph type="dt" sz="half" idx="10"/>
          </p:nvPr>
        </p:nvSpPr>
        <p:spPr/>
        <p:txBody>
          <a:bodyPr/>
          <a:lstStyle/>
          <a:p>
            <a:fld id="{7C462C53-F186-42F2-BBF3-249487AD61B3}" type="datetimeFigureOut">
              <a:rPr lang="en-US" smtClean="0"/>
              <a:t>12/11/2018</a:t>
            </a:fld>
            <a:endParaRPr lang="en-US"/>
          </a:p>
        </p:txBody>
      </p:sp>
      <p:sp>
        <p:nvSpPr>
          <p:cNvPr id="5" name="Footer Placeholder 4">
            <a:extLst>
              <a:ext uri="{FF2B5EF4-FFF2-40B4-BE49-F238E27FC236}">
                <a16:creationId xmlns="" xmlns:a16="http://schemas.microsoft.com/office/drawing/2014/main" id="{AE85100A-B5AF-4549-B065-D005E8A48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1333557-EA4C-453E-835E-712CFCFB61E6}"/>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4033727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smtClean="0">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smtClean="0">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smtClean="0">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smtClean="0">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smtClean="0">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03362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61311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0964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smtClean="0">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smtClean="0">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smtClean="0">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59090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20138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48275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14388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42893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493537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55186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6155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2017,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42746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smtClean="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7060436" y="4819650"/>
            <a:ext cx="4167124" cy="1231106"/>
          </a:xfrm>
        </p:spPr>
        <p:txBody>
          <a:bodyPr lIns="0" tIns="0" rIns="0" bIns="0"/>
          <a:lstStyle>
            <a:lvl1pPr>
              <a:defRPr sz="8000" b="1" i="0">
                <a:solidFill>
                  <a:schemeClr val="bg1"/>
                </a:solidFill>
                <a:latin typeface="Calibri"/>
                <a:cs typeface="Calibri"/>
              </a:defRPr>
            </a:lvl1pPr>
          </a:lstStyle>
          <a:p>
            <a:endParaRPr/>
          </a:p>
        </p:txBody>
      </p:sp>
      <p:sp>
        <p:nvSpPr>
          <p:cNvPr id="3" name="Holder 3"/>
          <p:cNvSpPr>
            <a:spLocks noGrp="1"/>
          </p:cNvSpPr>
          <p:nvPr>
            <p:ph type="body" idx="1"/>
          </p:nvPr>
        </p:nvSpPr>
        <p:spPr>
          <a:xfrm>
            <a:off x="783895" y="1896111"/>
            <a:ext cx="16720210" cy="430887"/>
          </a:xfrm>
        </p:spPr>
        <p:txBody>
          <a:bodyPr lIns="0" tIns="0" rIns="0" bIns="0"/>
          <a:lstStyle>
            <a:lvl1pPr>
              <a:defRPr sz="2800" b="1"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2017,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261376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smtClean="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7060436" y="4819650"/>
            <a:ext cx="4167124" cy="1231106"/>
          </a:xfrm>
        </p:spPr>
        <p:txBody>
          <a:bodyPr lIns="0" tIns="0" rIns="0" bIns="0"/>
          <a:lstStyle>
            <a:lvl1pPr>
              <a:defRPr sz="8000" b="1" i="0">
                <a:solidFill>
                  <a:schemeClr val="bg1"/>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2017,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5137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2" cstate="print"/>
            <a:stretch>
              <a:fillRect/>
            </a:stretch>
          </a:blipFill>
        </p:spPr>
        <p:txBody>
          <a:bodyPr wrap="square" lIns="0" tIns="0" rIns="0" bIns="0" rtlCol="0"/>
          <a:lstStyle/>
          <a:p>
            <a:endParaRPr/>
          </a:p>
        </p:txBody>
      </p:sp>
      <p:sp>
        <p:nvSpPr>
          <p:cNvPr id="23" name="bk object 23"/>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p>
        </p:txBody>
      </p:sp>
      <p:sp>
        <p:nvSpPr>
          <p:cNvPr id="24" name="bk object 24"/>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p>
        </p:txBody>
      </p:sp>
      <p:sp>
        <p:nvSpPr>
          <p:cNvPr id="25" name="bk object 25"/>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19"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060436" y="4819650"/>
            <a:ext cx="4167124" cy="1231106"/>
          </a:xfrm>
        </p:spPr>
        <p:txBody>
          <a:bodyPr lIns="0" tIns="0" rIns="0" bIns="0"/>
          <a:lstStyle>
            <a:lvl1pPr>
              <a:defRPr sz="8000" b="1"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2017,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179612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2017,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136114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138463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055776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576570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008232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3574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BDCDD1-0CAC-42BB-9B8A-01F68CA6907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 xmlns:a16="http://schemas.microsoft.com/office/drawing/2014/main" id="{BF9D747F-5247-48FD-AED4-8435185FF49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 xmlns:a16="http://schemas.microsoft.com/office/drawing/2014/main" id="{5B6BD2EE-B89D-44DF-8D63-03457A015591}"/>
              </a:ext>
            </a:extLst>
          </p:cNvPr>
          <p:cNvSpPr>
            <a:spLocks noGrp="1"/>
          </p:cNvSpPr>
          <p:nvPr>
            <p:ph type="dt" sz="half" idx="10"/>
          </p:nvPr>
        </p:nvSpPr>
        <p:spPr/>
        <p:txBody>
          <a:bodyPr/>
          <a:lstStyle/>
          <a:p>
            <a:fld id="{7C462C53-F186-42F2-BBF3-249487AD61B3}" type="datetimeFigureOut">
              <a:rPr lang="en-US" smtClean="0"/>
              <a:t>12/11/2018</a:t>
            </a:fld>
            <a:endParaRPr lang="en-US"/>
          </a:p>
        </p:txBody>
      </p:sp>
      <p:sp>
        <p:nvSpPr>
          <p:cNvPr id="5" name="Footer Placeholder 4">
            <a:extLst>
              <a:ext uri="{FF2B5EF4-FFF2-40B4-BE49-F238E27FC236}">
                <a16:creationId xmlns="" xmlns:a16="http://schemas.microsoft.com/office/drawing/2014/main" id="{B35979F3-D6CD-4B13-8BBD-F30B2EBDE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843C1B9-9CFC-447F-8024-7653A00DFE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93436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D93C69-1C2E-40A2-B4F1-A020574186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018F585-2BC0-4D51-BD9D-937C756C52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4AA6322-1540-4DB9-A8AA-5DA3F308FF81}"/>
              </a:ext>
            </a:extLst>
          </p:cNvPr>
          <p:cNvSpPr>
            <a:spLocks noGrp="1"/>
          </p:cNvSpPr>
          <p:nvPr>
            <p:ph type="dt" sz="half" idx="10"/>
          </p:nvPr>
        </p:nvSpPr>
        <p:spPr/>
        <p:txBody>
          <a:bodyPr/>
          <a:lstStyle/>
          <a:p>
            <a:fld id="{7C462C53-F186-42F2-BBF3-249487AD61B3}" type="datetimeFigureOut">
              <a:rPr lang="en-US" smtClean="0"/>
              <a:t>12/11/2018</a:t>
            </a:fld>
            <a:endParaRPr lang="en-US"/>
          </a:p>
        </p:txBody>
      </p:sp>
      <p:sp>
        <p:nvSpPr>
          <p:cNvPr id="5" name="Footer Placeholder 4">
            <a:extLst>
              <a:ext uri="{FF2B5EF4-FFF2-40B4-BE49-F238E27FC236}">
                <a16:creationId xmlns="" xmlns:a16="http://schemas.microsoft.com/office/drawing/2014/main" id="{A148ABBB-ACE5-49F0-B819-B64694611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BA22645-7A7D-44E4-86B6-9F640407E0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263181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CBCD35-52F3-41E5-8941-25560449F74E}"/>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 xmlns:a16="http://schemas.microsoft.com/office/drawing/2014/main" id="{B1F5A95E-CE6E-4673-8A48-30747D2F59F3}"/>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A7CAEBC-6189-4466-93B2-B86F8E0B29EB}"/>
              </a:ext>
            </a:extLst>
          </p:cNvPr>
          <p:cNvSpPr>
            <a:spLocks noGrp="1"/>
          </p:cNvSpPr>
          <p:nvPr>
            <p:ph type="dt" sz="half" idx="10"/>
          </p:nvPr>
        </p:nvSpPr>
        <p:spPr/>
        <p:txBody>
          <a:bodyPr/>
          <a:lstStyle/>
          <a:p>
            <a:fld id="{7C462C53-F186-42F2-BBF3-249487AD61B3}" type="datetimeFigureOut">
              <a:rPr lang="en-US" smtClean="0"/>
              <a:t>12/11/2018</a:t>
            </a:fld>
            <a:endParaRPr lang="en-US"/>
          </a:p>
        </p:txBody>
      </p:sp>
      <p:sp>
        <p:nvSpPr>
          <p:cNvPr id="5" name="Footer Placeholder 4">
            <a:extLst>
              <a:ext uri="{FF2B5EF4-FFF2-40B4-BE49-F238E27FC236}">
                <a16:creationId xmlns="" xmlns:a16="http://schemas.microsoft.com/office/drawing/2014/main" id="{2322AADF-9D80-4DF0-97FA-9C9429D06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4961927-EE1B-4DCC-BE06-57855281FBB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61798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8A9973-5B66-4545-8318-E3198E4AB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F017B07-64B5-4EBA-9B48-3A3B9A65E906}"/>
              </a:ext>
            </a:extLst>
          </p:cNvPr>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4497318-5293-47E4-B541-34B23A8B89B5}"/>
              </a:ext>
            </a:extLst>
          </p:cNvPr>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8FB4EEFC-2D84-4715-8AED-51AA7761EABD}"/>
              </a:ext>
            </a:extLst>
          </p:cNvPr>
          <p:cNvSpPr>
            <a:spLocks noGrp="1"/>
          </p:cNvSpPr>
          <p:nvPr>
            <p:ph type="dt" sz="half" idx="10"/>
          </p:nvPr>
        </p:nvSpPr>
        <p:spPr/>
        <p:txBody>
          <a:bodyPr/>
          <a:lstStyle/>
          <a:p>
            <a:fld id="{7C462C53-F186-42F2-BBF3-249487AD61B3}" type="datetimeFigureOut">
              <a:rPr lang="en-US" smtClean="0"/>
              <a:t>12/11/2018</a:t>
            </a:fld>
            <a:endParaRPr lang="en-US"/>
          </a:p>
        </p:txBody>
      </p:sp>
      <p:sp>
        <p:nvSpPr>
          <p:cNvPr id="6" name="Footer Placeholder 5">
            <a:extLst>
              <a:ext uri="{FF2B5EF4-FFF2-40B4-BE49-F238E27FC236}">
                <a16:creationId xmlns="" xmlns:a16="http://schemas.microsoft.com/office/drawing/2014/main" id="{679C48CF-BE06-4023-8BB9-B443776BC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2950B02-BDA0-4B7D-AF41-6F3EA37BA19D}"/>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850790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7.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7.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6.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937669" y="822088"/>
            <a:ext cx="16412660" cy="737869"/>
          </a:xfrm>
          <a:prstGeom prst="rect">
            <a:avLst/>
          </a:prstGeom>
        </p:spPr>
        <p:txBody>
          <a:bodyPr wrap="square" lIns="0" tIns="0" rIns="0" bIns="0">
            <a:spAutoFit/>
          </a:bodyPr>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a:xfrm>
            <a:off x="927100" y="2173615"/>
            <a:ext cx="16433800" cy="41916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304277" y="9805669"/>
            <a:ext cx="5665469" cy="236220"/>
          </a:xfrm>
          <a:prstGeom prst="rect">
            <a:avLst/>
          </a:prstGeom>
        </p:spPr>
        <p:txBody>
          <a:bodyPr wrap="square" lIns="0" tIns="0" rIns="0" bIns="0">
            <a:spAutoFit/>
          </a:bodyPr>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12/11/2018</a:t>
            </a:fld>
            <a:endParaRPr lang="en-US"/>
          </a:p>
        </p:txBody>
      </p:sp>
      <p:sp>
        <p:nvSpPr>
          <p:cNvPr id="6" name="Holder 6"/>
          <p:cNvSpPr>
            <a:spLocks noGrp="1"/>
          </p:cNvSpPr>
          <p:nvPr>
            <p:ph type="sldNum" sz="quarter" idx="7"/>
          </p:nvPr>
        </p:nvSpPr>
        <p:spPr>
          <a:xfrm>
            <a:off x="13167360"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0AB77DC-3CB5-4153-B201-7E308B56A988}"/>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B964A8-3CC6-47D8-9BD3-AAB27447E051}"/>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E0DC69B-B29A-4EB1-AA79-FD24961C16A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C462C53-F186-42F2-BBF3-249487AD61B3}" type="datetimeFigureOut">
              <a:rPr lang="en-US" smtClean="0"/>
              <a:t>12/11/2018</a:t>
            </a:fld>
            <a:endParaRPr lang="en-US"/>
          </a:p>
        </p:txBody>
      </p:sp>
      <p:sp>
        <p:nvSpPr>
          <p:cNvPr id="5" name="Footer Placeholder 4">
            <a:extLst>
              <a:ext uri="{FF2B5EF4-FFF2-40B4-BE49-F238E27FC236}">
                <a16:creationId xmlns="" xmlns:a16="http://schemas.microsoft.com/office/drawing/2014/main" id="{AF79B8DB-A1D8-4EFB-9F93-D4C48C86117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7A96E013-AC8D-42E6-94E6-A55396984934}"/>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5CD9CE2A-4182-4EBF-8AD5-701BA0DCADB1}" type="slidenum">
              <a:rPr lang="en-US" smtClean="0"/>
              <a:t>‹#›</a:t>
            </a:fld>
            <a:endParaRPr lang="en-US"/>
          </a:p>
        </p:txBody>
      </p:sp>
    </p:spTree>
    <p:extLst>
      <p:ext uri="{BB962C8B-B14F-4D97-AF65-F5344CB8AC3E}">
        <p14:creationId xmlns:p14="http://schemas.microsoft.com/office/powerpoint/2010/main" val="24592431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smtClean="0">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3367878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40335" y="9795409"/>
            <a:ext cx="573913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8096011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7060436" y="4819650"/>
            <a:ext cx="4167124" cy="615553"/>
          </a:xfrm>
          <a:prstGeom prst="rect">
            <a:avLst/>
          </a:prstGeom>
        </p:spPr>
        <p:txBody>
          <a:bodyPr wrap="square" lIns="0" tIns="0" rIns="0" bIns="0">
            <a:spAutoFit/>
          </a:bodyPr>
          <a:lstStyle>
            <a:lvl1pPr>
              <a:defRPr sz="4000" b="1" i="0">
                <a:solidFill>
                  <a:schemeClr val="bg1"/>
                </a:solidFill>
                <a:latin typeface="Calibri"/>
                <a:cs typeface="Calibri"/>
              </a:defRPr>
            </a:lvl1pPr>
          </a:lstStyle>
          <a:p>
            <a:endParaRPr/>
          </a:p>
        </p:txBody>
      </p:sp>
      <p:sp>
        <p:nvSpPr>
          <p:cNvPr id="3" name="Holder 3"/>
          <p:cNvSpPr>
            <a:spLocks noGrp="1"/>
          </p:cNvSpPr>
          <p:nvPr>
            <p:ph type="body" idx="1"/>
          </p:nvPr>
        </p:nvSpPr>
        <p:spPr>
          <a:xfrm>
            <a:off x="783895" y="1896111"/>
            <a:ext cx="16720210" cy="215444"/>
          </a:xfrm>
          <a:prstGeom prst="rect">
            <a:avLst/>
          </a:prstGeom>
        </p:spPr>
        <p:txBody>
          <a:bodyPr wrap="square" lIns="0" tIns="0" rIns="0" bIns="0">
            <a:spAutoFit/>
          </a:bodyPr>
          <a:lstStyle>
            <a:lvl1pPr>
              <a:defRPr sz="1400" b="1"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9" y="9791903"/>
            <a:ext cx="572135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2017,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7875794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5362195" y="4472839"/>
            <a:ext cx="756361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689099" y="2033269"/>
            <a:ext cx="1290980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263628" y="9793579"/>
            <a:ext cx="572008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12/11/2018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9688408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1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8" Type="http://schemas.openxmlformats.org/officeDocument/2006/relationships/hyperlink" Target="https://www.stateofthedapps.com/" TargetMode="External"/><Relationship Id="rId3" Type="http://schemas.openxmlformats.org/officeDocument/2006/relationships/image" Target="../media/image13.png"/><Relationship Id="rId7"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80.png"/></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2.xml"/><Relationship Id="rId1" Type="http://schemas.openxmlformats.org/officeDocument/2006/relationships/slideLayout" Target="../slideLayouts/slideLayout21.xml"/><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3.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6.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8.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9.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6.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8.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9.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3.xml"/></Relationships>
</file>

<file path=ppt/slides/_rels/slide1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6.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8.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9.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4.xm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0.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6.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8.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9.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0.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6.xml"/><Relationship Id="rId1" Type="http://schemas.openxmlformats.org/officeDocument/2006/relationships/slideLayout" Target="../slideLayouts/slideLayout18.xml"/><Relationship Id="rId5" Type="http://schemas.openxmlformats.org/officeDocument/2006/relationships/image" Target="../media/image81.png"/><Relationship Id="rId4" Type="http://schemas.openxmlformats.org/officeDocument/2006/relationships/image" Target="../media/image3.png"/></Relationships>
</file>

<file path=ppt/slides/_rels/slide1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8.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9.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6.xml"/></Relationships>
</file>

<file path=ppt/slides/_rels/slide15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30.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5.xml"/><Relationship Id="rId5" Type="http://schemas.openxmlformats.org/officeDocument/2006/relationships/image" Target="../media/image83.jpg"/><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hyperlink" Target="https://cryptocurrencyfacts.com/how-to-send-and-receive-cryptocurrency/"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8.xml"/><Relationship Id="rId5" Type="http://schemas.openxmlformats.org/officeDocument/2006/relationships/image" Target="../media/image33.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8.xml"/><Relationship Id="rId5" Type="http://schemas.openxmlformats.org/officeDocument/2006/relationships/image" Target="../media/image34.jp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image" Target="../media/image2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openxmlformats.org/officeDocument/2006/relationships/image" Target="../media/image35.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3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hyperlink" Target="https://etherscan.io/" TargetMode="External"/><Relationship Id="rId5" Type="http://schemas.openxmlformats.org/officeDocument/2006/relationships/hyperlink" Target="http://ethgasstation.info/index.php" TargetMode="Externa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37.jp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38.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39.jp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8.xml"/><Relationship Id="rId5" Type="http://schemas.openxmlformats.org/officeDocument/2006/relationships/image" Target="../media/image45.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18.xml"/><Relationship Id="rId5" Type="http://schemas.openxmlformats.org/officeDocument/2006/relationships/image" Target="../media/image46.jp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4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image" Target="../media/image48.jp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18.xml"/><Relationship Id="rId5" Type="http://schemas.openxmlformats.org/officeDocument/2006/relationships/image" Target="../media/image49.jp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18.xml"/><Relationship Id="rId5" Type="http://schemas.openxmlformats.org/officeDocument/2006/relationships/image" Target="../media/image50.jp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18.xml"/><Relationship Id="rId5" Type="http://schemas.openxmlformats.org/officeDocument/2006/relationships/hyperlink" Target="https://github.com/ethereum/meteor-dapp-wallet" TargetMode="Externa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5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18.xml"/><Relationship Id="rId5" Type="http://schemas.openxmlformats.org/officeDocument/2006/relationships/image" Target="../media/image55.emf"/><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18.xml"/><Relationship Id="rId5" Type="http://schemas.openxmlformats.org/officeDocument/2006/relationships/image" Target="../media/image58.emf"/><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18.xml"/><Relationship Id="rId5" Type="http://schemas.openxmlformats.org/officeDocument/2006/relationships/image" Target="../media/image60.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18.xml"/><Relationship Id="rId5" Type="http://schemas.openxmlformats.org/officeDocument/2006/relationships/image" Target="../media/image46.jp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18.xml"/><Relationship Id="rId5" Type="http://schemas.openxmlformats.org/officeDocument/2006/relationships/image" Target="../media/image6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18.xml"/><Relationship Id="rId5" Type="http://schemas.openxmlformats.org/officeDocument/2006/relationships/image" Target="../media/image63.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18.xml"/><Relationship Id="rId5" Type="http://schemas.openxmlformats.org/officeDocument/2006/relationships/image" Target="../media/image65.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18.xml"/><Relationship Id="rId5" Type="http://schemas.openxmlformats.org/officeDocument/2006/relationships/image" Target="../media/image6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18.xml"/><Relationship Id="rId5" Type="http://schemas.openxmlformats.org/officeDocument/2006/relationships/image" Target="../media/image69.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18.xml"/><Relationship Id="rId5" Type="http://schemas.openxmlformats.org/officeDocument/2006/relationships/image" Target="../media/image70.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18.xml"/><Relationship Id="rId5" Type="http://schemas.openxmlformats.org/officeDocument/2006/relationships/image" Target="../media/image71.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6.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72.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8.xml"/><Relationship Id="rId1" Type="http://schemas.openxmlformats.org/officeDocument/2006/relationships/slideLayout" Target="../slideLayouts/slideLayout18.xml"/><Relationship Id="rId5" Type="http://schemas.openxmlformats.org/officeDocument/2006/relationships/image" Target="../media/image73.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9.xml"/><Relationship Id="rId1" Type="http://schemas.openxmlformats.org/officeDocument/2006/relationships/slideLayout" Target="../slideLayouts/slideLayout18.xml"/><Relationship Id="rId6" Type="http://schemas.openxmlformats.org/officeDocument/2006/relationships/hyperlink" Target="http://www.etheria.world/" TargetMode="External"/><Relationship Id="rId5" Type="http://schemas.openxmlformats.org/officeDocument/2006/relationships/image" Target="../media/image7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25D056B0-1148-46FD-B021-C26257C1023A}"/>
              </a:ext>
            </a:extLst>
          </p:cNvPr>
          <p:cNvSpPr>
            <a:spLocks noGrp="1"/>
          </p:cNvSpPr>
          <p:nvPr>
            <p:ph type="subTitle" idx="1"/>
          </p:nvPr>
        </p:nvSpPr>
        <p:spPr>
          <a:xfrm>
            <a:off x="0" y="0"/>
            <a:ext cx="18288000" cy="10287000"/>
          </a:xfrm>
          <a:solidFill>
            <a:schemeClr val="accent4"/>
          </a:solidFill>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1980975" y="8233941"/>
            <a:ext cx="13716000" cy="1173955"/>
          </a:xfrm>
        </p:spPr>
        <p:txBody>
          <a:bodyPr>
            <a:normAutofit/>
          </a:bodyPr>
          <a:lstStyle/>
          <a:p>
            <a:pPr defTabSz="914400">
              <a:lnSpc>
                <a:spcPct val="100000"/>
              </a:lnSpc>
            </a:pPr>
            <a:r>
              <a:rPr lang="en-IN" sz="6600" b="1" spc="-5" dirty="0" smtClean="0">
                <a:solidFill>
                  <a:srgbClr val="FFFFFF"/>
                </a:solidFill>
                <a:latin typeface="Trebuchet MS" panose="020B0603020202020204" pitchFamily="34" charset="0"/>
                <a:ea typeface="+mn-ea"/>
                <a:cs typeface="Calibri"/>
              </a:rPr>
              <a:t>Mastering Ethereum</a:t>
            </a:r>
            <a:endParaRPr lang="en-IN" sz="6600" b="1" spc="-5" dirty="0">
              <a:solidFill>
                <a:srgbClr val="FFFFFF"/>
              </a:solidFill>
              <a:latin typeface="Trebuchet MS" panose="020B0603020202020204" pitchFamily="34" charset="0"/>
              <a:ea typeface="+mn-ea"/>
              <a:cs typeface="Calibri"/>
            </a:endParaRP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512" y="-1"/>
            <a:ext cx="18324512" cy="7413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13105951" y="-2"/>
            <a:ext cx="5182049" cy="829128"/>
          </a:xfrm>
          <a:prstGeom prst="rect">
            <a:avLst/>
          </a:prstGeom>
        </p:spPr>
      </p:pic>
      <p:sp>
        <p:nvSpPr>
          <p:cNvPr id="6" name="Rectangle 173"/>
          <p:cNvSpPr>
            <a:spLocks noChangeArrowheads="1"/>
          </p:cNvSpPr>
          <p:nvPr/>
        </p:nvSpPr>
        <p:spPr bwMode="auto">
          <a:xfrm>
            <a:off x="-56832" y="6895258"/>
            <a:ext cx="69135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90000"/>
              </a:lnSpc>
              <a:spcBef>
                <a:spcPct val="20000"/>
              </a:spcBef>
              <a:defRPr/>
            </a:pPr>
            <a:r>
              <a:rPr lang="en-IN" sz="3000" b="1" dirty="0">
                <a:solidFill>
                  <a:schemeClr val="accent4">
                    <a:lumMod val="65000"/>
                    <a:lumOff val="35000"/>
                  </a:schemeClr>
                </a:solidFill>
                <a:cs typeface="Arial" charset="0"/>
              </a:rPr>
              <a:t>Technology of Trust</a:t>
            </a:r>
            <a:endParaRPr lang="es-ES" sz="3000" b="1" dirty="0">
              <a:solidFill>
                <a:schemeClr val="accent4">
                  <a:lumMod val="65000"/>
                  <a:lumOff val="35000"/>
                </a:schemeClr>
              </a:solidFill>
              <a:cs typeface="Arial" charset="0"/>
            </a:endParaRPr>
          </a:p>
        </p:txBody>
      </p:sp>
      <p:sp>
        <p:nvSpPr>
          <p:cNvPr id="2" name="Rectangle 1"/>
          <p:cNvSpPr/>
          <p:nvPr/>
        </p:nvSpPr>
        <p:spPr>
          <a:xfrm>
            <a:off x="15727455" y="6292066"/>
            <a:ext cx="2286449" cy="1107996"/>
          </a:xfrm>
          <a:prstGeom prst="rect">
            <a:avLst/>
          </a:prstGeom>
        </p:spPr>
        <p:txBody>
          <a:bodyPr wrap="square">
            <a:spAutoFit/>
          </a:bodyPr>
          <a:lstStyle/>
          <a:p>
            <a:r>
              <a:rPr lang="en-US" sz="6600" b="1" dirty="0">
                <a:ln w="9525" cap="rnd" cmpd="sng" algn="ctr">
                  <a:solidFill>
                    <a:srgbClr val="ED7D31"/>
                  </a:solidFill>
                  <a:prstDash val="solid"/>
                  <a:bevel/>
                </a:ln>
                <a:solidFill>
                  <a:schemeClr val="bg1"/>
                </a:solidFill>
                <a:effectLst>
                  <a:outerShdw blurRad="50800" dist="38100" dir="2700000" algn="tl">
                    <a:srgbClr val="000000">
                      <a:alpha val="40000"/>
                    </a:srgbClr>
                  </a:outerShdw>
                </a:effectLst>
                <a:latin typeface="Brush Script MT" panose="03060802040406070304" pitchFamily="66" charset="0"/>
                <a:ea typeface="Calibri" panose="020F0502020204030204" pitchFamily="34" charset="0"/>
                <a:cs typeface="Times New Roman" panose="02020603050405020304" pitchFamily="18" charset="0"/>
              </a:rPr>
              <a:t>Sriram</a:t>
            </a:r>
            <a:endParaRPr lang="en-IN" sz="6600" dirty="0">
              <a:solidFill>
                <a:schemeClr val="bg1"/>
              </a:solidFill>
            </a:endParaRPr>
          </a:p>
        </p:txBody>
      </p:sp>
      <p:pic>
        <p:nvPicPr>
          <p:cNvPr id="7" name="Picture 6"/>
          <p:cNvPicPr>
            <a:picLocks noChangeAspect="1"/>
          </p:cNvPicPr>
          <p:nvPr/>
        </p:nvPicPr>
        <p:blipFill>
          <a:blip r:embed="rId4"/>
          <a:stretch>
            <a:fillRect/>
          </a:stretch>
        </p:blipFill>
        <p:spPr>
          <a:xfrm>
            <a:off x="14432068" y="7471520"/>
            <a:ext cx="2438611" cy="2438611"/>
          </a:xfrm>
          <a:prstGeom prst="rect">
            <a:avLst/>
          </a:prstGeom>
        </p:spPr>
      </p:pic>
    </p:spTree>
    <p:extLst>
      <p:ext uri="{BB962C8B-B14F-4D97-AF65-F5344CB8AC3E}">
        <p14:creationId xmlns:p14="http://schemas.microsoft.com/office/powerpoint/2010/main" val="3086693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Ethereum Components </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5740648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46189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Types of</a:t>
            </a:r>
            <a:r>
              <a:rPr sz="5600" spc="-90" dirty="0">
                <a:solidFill>
                  <a:srgbClr val="095A82"/>
                </a:solidFill>
              </a:rPr>
              <a:t> </a:t>
            </a:r>
            <a:r>
              <a:rPr sz="5600" spc="-20" dirty="0">
                <a:solidFill>
                  <a:srgbClr val="095A82"/>
                </a:solidFill>
              </a:rPr>
              <a:t>DApps</a:t>
            </a:r>
            <a:endParaRPr sz="5600"/>
          </a:p>
        </p:txBody>
      </p:sp>
      <p:sp>
        <p:nvSpPr>
          <p:cNvPr id="12" name="object 3"/>
          <p:cNvSpPr txBox="1"/>
          <p:nvPr/>
        </p:nvSpPr>
        <p:spPr>
          <a:xfrm>
            <a:off x="1100530" y="6647941"/>
            <a:ext cx="4942840" cy="1872307"/>
          </a:xfrm>
          <a:prstGeom prst="rect">
            <a:avLst/>
          </a:prstGeom>
        </p:spPr>
        <p:txBody>
          <a:bodyPr vert="horz" wrap="square" lIns="0" tIns="25400" rIns="0" bIns="0" rtlCol="0">
            <a:spAutoFit/>
          </a:bodyPr>
          <a:lstStyle/>
          <a:p>
            <a:pPr marL="24130" marR="10160" indent="-3810" algn="ctr">
              <a:spcBef>
                <a:spcPts val="200"/>
              </a:spcBef>
            </a:pPr>
            <a:r>
              <a:rPr sz="2400" b="1" spc="-10" dirty="0">
                <a:solidFill>
                  <a:srgbClr val="5F5F5F"/>
                </a:solidFill>
                <a:cs typeface="Calibri"/>
              </a:rPr>
              <a:t>1</a:t>
            </a:r>
            <a:r>
              <a:rPr sz="2400" b="1" spc="-14" baseline="24305" dirty="0">
                <a:solidFill>
                  <a:srgbClr val="5F5F5F"/>
                </a:solidFill>
                <a:cs typeface="Calibri"/>
              </a:rPr>
              <a:t>st </a:t>
            </a:r>
            <a:r>
              <a:rPr sz="2400" b="1" spc="-20" dirty="0">
                <a:solidFill>
                  <a:srgbClr val="5F5F5F"/>
                </a:solidFill>
                <a:cs typeface="Calibri"/>
              </a:rPr>
              <a:t>Type: </a:t>
            </a:r>
            <a:r>
              <a:rPr sz="2400" dirty="0">
                <a:solidFill>
                  <a:srgbClr val="5F5F5F"/>
                </a:solidFill>
                <a:cs typeface="Calibri"/>
              </a:rPr>
              <a:t>A </a:t>
            </a:r>
            <a:r>
              <a:rPr sz="2400" spc="-10" dirty="0">
                <a:solidFill>
                  <a:srgbClr val="5F5F5F"/>
                </a:solidFill>
                <a:cs typeface="Calibri"/>
              </a:rPr>
              <a:t>user </a:t>
            </a:r>
            <a:r>
              <a:rPr sz="2400" spc="-20" dirty="0">
                <a:solidFill>
                  <a:srgbClr val="5F5F5F"/>
                </a:solidFill>
                <a:cs typeface="Calibri"/>
              </a:rPr>
              <a:t>may </a:t>
            </a:r>
            <a:r>
              <a:rPr sz="2400" dirty="0">
                <a:solidFill>
                  <a:srgbClr val="5F5F5F"/>
                </a:solidFill>
                <a:cs typeface="Calibri"/>
              </a:rPr>
              <a:t>need </a:t>
            </a:r>
            <a:r>
              <a:rPr sz="2400" spc="-10" dirty="0">
                <a:solidFill>
                  <a:srgbClr val="5F5F5F"/>
                </a:solidFill>
                <a:cs typeface="Calibri"/>
              </a:rPr>
              <a:t>to </a:t>
            </a:r>
            <a:r>
              <a:rPr sz="2400" spc="-20" dirty="0">
                <a:solidFill>
                  <a:srgbClr val="5F5F5F"/>
                </a:solidFill>
                <a:cs typeface="Calibri"/>
              </a:rPr>
              <a:t>exchange  </a:t>
            </a:r>
            <a:r>
              <a:rPr sz="2400" spc="-10" dirty="0">
                <a:solidFill>
                  <a:srgbClr val="5F5F5F"/>
                </a:solidFill>
                <a:cs typeface="Calibri"/>
              </a:rPr>
              <a:t>ether </a:t>
            </a:r>
            <a:r>
              <a:rPr sz="2400" dirty="0">
                <a:solidFill>
                  <a:srgbClr val="5F5F5F"/>
                </a:solidFill>
                <a:cs typeface="Calibri"/>
              </a:rPr>
              <a:t>as a </a:t>
            </a:r>
            <a:r>
              <a:rPr sz="2400" spc="-30" dirty="0">
                <a:solidFill>
                  <a:srgbClr val="5F5F5F"/>
                </a:solidFill>
                <a:cs typeface="Calibri"/>
              </a:rPr>
              <a:t>way </a:t>
            </a:r>
            <a:r>
              <a:rPr sz="2400" spc="-10" dirty="0">
                <a:solidFill>
                  <a:srgbClr val="5F5F5F"/>
                </a:solidFill>
                <a:cs typeface="Calibri"/>
              </a:rPr>
              <a:t>to settle </a:t>
            </a:r>
            <a:r>
              <a:rPr sz="2400" dirty="0">
                <a:solidFill>
                  <a:srgbClr val="5F5F5F"/>
                </a:solidFill>
                <a:cs typeface="Calibri"/>
              </a:rPr>
              <a:t>a </a:t>
            </a:r>
            <a:r>
              <a:rPr sz="2400" spc="-20" dirty="0">
                <a:solidFill>
                  <a:srgbClr val="5F5F5F"/>
                </a:solidFill>
                <a:cs typeface="Calibri"/>
              </a:rPr>
              <a:t>contract </a:t>
            </a:r>
            <a:r>
              <a:rPr sz="2400" spc="-10" dirty="0">
                <a:solidFill>
                  <a:srgbClr val="5F5F5F"/>
                </a:solidFill>
                <a:cs typeface="Calibri"/>
              </a:rPr>
              <a:t>with  </a:t>
            </a:r>
            <a:r>
              <a:rPr sz="2400" dirty="0">
                <a:solidFill>
                  <a:srgbClr val="5F5F5F"/>
                </a:solidFill>
                <a:cs typeface="Calibri"/>
              </a:rPr>
              <a:t>another </a:t>
            </a:r>
            <a:r>
              <a:rPr sz="2400" spc="-50" dirty="0">
                <a:solidFill>
                  <a:srgbClr val="5F5F5F"/>
                </a:solidFill>
                <a:cs typeface="Calibri"/>
              </a:rPr>
              <a:t>user, </a:t>
            </a:r>
            <a:r>
              <a:rPr sz="2400" spc="-10" dirty="0">
                <a:solidFill>
                  <a:srgbClr val="5F5F5F"/>
                </a:solidFill>
                <a:cs typeface="Calibri"/>
              </a:rPr>
              <a:t>using </a:t>
            </a:r>
            <a:r>
              <a:rPr sz="2400" dirty="0">
                <a:solidFill>
                  <a:srgbClr val="5F5F5F"/>
                </a:solidFill>
                <a:cs typeface="Calibri"/>
              </a:rPr>
              <a:t>the </a:t>
            </a:r>
            <a:r>
              <a:rPr sz="2400" spc="-10" dirty="0">
                <a:solidFill>
                  <a:srgbClr val="5F5F5F"/>
                </a:solidFill>
                <a:cs typeface="Calibri"/>
              </a:rPr>
              <a:t>network's  distributed computer </a:t>
            </a:r>
            <a:r>
              <a:rPr sz="2400" dirty="0">
                <a:solidFill>
                  <a:srgbClr val="5F5F5F"/>
                </a:solidFill>
                <a:cs typeface="Calibri"/>
              </a:rPr>
              <a:t>nodes as a </a:t>
            </a:r>
            <a:r>
              <a:rPr sz="2400" spc="-30" dirty="0">
                <a:solidFill>
                  <a:srgbClr val="5F5F5F"/>
                </a:solidFill>
                <a:cs typeface="Calibri"/>
              </a:rPr>
              <a:t>way</a:t>
            </a:r>
            <a:r>
              <a:rPr sz="2400" spc="-240" dirty="0">
                <a:solidFill>
                  <a:srgbClr val="5F5F5F"/>
                </a:solidFill>
                <a:cs typeface="Calibri"/>
              </a:rPr>
              <a:t> </a:t>
            </a:r>
            <a:r>
              <a:rPr sz="2400" spc="-10" dirty="0">
                <a:solidFill>
                  <a:srgbClr val="5F5F5F"/>
                </a:solidFill>
                <a:cs typeface="Calibri"/>
              </a:rPr>
              <a:t>to  </a:t>
            </a:r>
            <a:r>
              <a:rPr sz="2400" spc="-20" dirty="0">
                <a:solidFill>
                  <a:srgbClr val="5F5F5F"/>
                </a:solidFill>
                <a:cs typeface="Calibri"/>
              </a:rPr>
              <a:t>facilitate </a:t>
            </a:r>
            <a:r>
              <a:rPr sz="2400" dirty="0">
                <a:solidFill>
                  <a:srgbClr val="5F5F5F"/>
                </a:solidFill>
                <a:cs typeface="Calibri"/>
              </a:rPr>
              <a:t>the </a:t>
            </a:r>
            <a:r>
              <a:rPr sz="2400" spc="-10" dirty="0">
                <a:solidFill>
                  <a:srgbClr val="5F5F5F"/>
                </a:solidFill>
                <a:cs typeface="Calibri"/>
              </a:rPr>
              <a:t>distribution of </a:t>
            </a:r>
            <a:r>
              <a:rPr sz="2400" dirty="0">
                <a:solidFill>
                  <a:srgbClr val="5F5F5F"/>
                </a:solidFill>
                <a:cs typeface="Calibri"/>
              </a:rPr>
              <a:t>this</a:t>
            </a:r>
            <a:r>
              <a:rPr sz="2400" spc="-130" dirty="0">
                <a:solidFill>
                  <a:srgbClr val="5F5F5F"/>
                </a:solidFill>
                <a:cs typeface="Calibri"/>
              </a:rPr>
              <a:t> </a:t>
            </a:r>
            <a:r>
              <a:rPr sz="2400" spc="-20" dirty="0">
                <a:solidFill>
                  <a:srgbClr val="5F5F5F"/>
                </a:solidFill>
                <a:cs typeface="Calibri"/>
              </a:rPr>
              <a:t>data</a:t>
            </a:r>
            <a:endParaRPr sz="2400">
              <a:solidFill>
                <a:prstClr val="black"/>
              </a:solidFill>
              <a:cs typeface="Calibri"/>
            </a:endParaRPr>
          </a:p>
        </p:txBody>
      </p:sp>
      <p:sp>
        <p:nvSpPr>
          <p:cNvPr id="13" name="object 4"/>
          <p:cNvSpPr txBox="1"/>
          <p:nvPr/>
        </p:nvSpPr>
        <p:spPr>
          <a:xfrm>
            <a:off x="12372593" y="6657592"/>
            <a:ext cx="4814570" cy="2241639"/>
          </a:xfrm>
          <a:prstGeom prst="rect">
            <a:avLst/>
          </a:prstGeom>
        </p:spPr>
        <p:txBody>
          <a:bodyPr vert="horz" wrap="square" lIns="0" tIns="25400" rIns="0" bIns="0" rtlCol="0">
            <a:spAutoFit/>
          </a:bodyPr>
          <a:lstStyle/>
          <a:p>
            <a:pPr marL="1545590">
              <a:spcBef>
                <a:spcPts val="200"/>
              </a:spcBef>
            </a:pPr>
            <a:r>
              <a:rPr sz="2400" b="1" spc="-10" dirty="0">
                <a:solidFill>
                  <a:srgbClr val="5F5F5F"/>
                </a:solidFill>
                <a:cs typeface="Calibri"/>
              </a:rPr>
              <a:t>3</a:t>
            </a:r>
            <a:r>
              <a:rPr sz="2400" b="1" spc="-14" baseline="24305" dirty="0">
                <a:solidFill>
                  <a:srgbClr val="5F5F5F"/>
                </a:solidFill>
                <a:cs typeface="Calibri"/>
              </a:rPr>
              <a:t>rd </a:t>
            </a:r>
            <a:r>
              <a:rPr sz="2400" b="1" spc="-20" dirty="0">
                <a:solidFill>
                  <a:srgbClr val="5F5F5F"/>
                </a:solidFill>
                <a:cs typeface="Calibri"/>
              </a:rPr>
              <a:t>Type:</a:t>
            </a:r>
            <a:r>
              <a:rPr sz="2400" b="1" spc="-210" dirty="0">
                <a:solidFill>
                  <a:srgbClr val="5F5F5F"/>
                </a:solidFill>
                <a:cs typeface="Calibri"/>
              </a:rPr>
              <a:t> </a:t>
            </a:r>
            <a:r>
              <a:rPr sz="2400" spc="-20" dirty="0">
                <a:solidFill>
                  <a:srgbClr val="5F5F5F"/>
                </a:solidFill>
                <a:cs typeface="Calibri"/>
              </a:rPr>
              <a:t>DAO</a:t>
            </a:r>
            <a:endParaRPr sz="2400">
              <a:solidFill>
                <a:prstClr val="black"/>
              </a:solidFill>
              <a:cs typeface="Calibri"/>
            </a:endParaRPr>
          </a:p>
          <a:p>
            <a:pPr marL="24130" marR="10160" algn="ctr"/>
            <a:r>
              <a:rPr sz="2400" dirty="0">
                <a:solidFill>
                  <a:srgbClr val="5F5F5F"/>
                </a:solidFill>
                <a:cs typeface="Calibri"/>
              </a:rPr>
              <a:t>The </a:t>
            </a:r>
            <a:r>
              <a:rPr sz="2400" spc="-10" dirty="0">
                <a:solidFill>
                  <a:srgbClr val="5F5F5F"/>
                </a:solidFill>
                <a:cs typeface="Calibri"/>
              </a:rPr>
              <a:t>goal </a:t>
            </a:r>
            <a:r>
              <a:rPr sz="2400" dirty="0">
                <a:solidFill>
                  <a:srgbClr val="5F5F5F"/>
                </a:solidFill>
                <a:cs typeface="Calibri"/>
              </a:rPr>
              <a:t>is </a:t>
            </a:r>
            <a:r>
              <a:rPr sz="2400" spc="-20" dirty="0">
                <a:solidFill>
                  <a:srgbClr val="5F5F5F"/>
                </a:solidFill>
                <a:cs typeface="Calibri"/>
              </a:rPr>
              <a:t>form </a:t>
            </a:r>
            <a:r>
              <a:rPr sz="2400" dirty="0">
                <a:solidFill>
                  <a:srgbClr val="5F5F5F"/>
                </a:solidFill>
                <a:cs typeface="Calibri"/>
              </a:rPr>
              <a:t>a leaderless</a:t>
            </a:r>
            <a:r>
              <a:rPr sz="2400" spc="-130" dirty="0">
                <a:solidFill>
                  <a:srgbClr val="5F5F5F"/>
                </a:solidFill>
                <a:cs typeface="Calibri"/>
              </a:rPr>
              <a:t> </a:t>
            </a:r>
            <a:r>
              <a:rPr sz="2400" spc="-40" dirty="0">
                <a:solidFill>
                  <a:srgbClr val="5F5F5F"/>
                </a:solidFill>
                <a:cs typeface="Calibri"/>
              </a:rPr>
              <a:t>company,  </a:t>
            </a:r>
            <a:r>
              <a:rPr sz="2400" spc="-20" dirty="0">
                <a:solidFill>
                  <a:srgbClr val="5F5F5F"/>
                </a:solidFill>
                <a:cs typeface="Calibri"/>
              </a:rPr>
              <a:t>program </a:t>
            </a:r>
            <a:r>
              <a:rPr sz="2400" dirty="0">
                <a:solidFill>
                  <a:srgbClr val="5F5F5F"/>
                </a:solidFill>
                <a:cs typeface="Calibri"/>
              </a:rPr>
              <a:t>rules </a:t>
            </a:r>
            <a:r>
              <a:rPr sz="2400" spc="-20" dirty="0">
                <a:solidFill>
                  <a:srgbClr val="5F5F5F"/>
                </a:solidFill>
                <a:cs typeface="Calibri"/>
              </a:rPr>
              <a:t>at </a:t>
            </a:r>
            <a:r>
              <a:rPr sz="2400" dirty="0">
                <a:solidFill>
                  <a:srgbClr val="5F5F5F"/>
                </a:solidFill>
                <a:cs typeface="Calibri"/>
              </a:rPr>
              <a:t>the </a:t>
            </a:r>
            <a:r>
              <a:rPr sz="2400" spc="-10" dirty="0">
                <a:solidFill>
                  <a:srgbClr val="5F5F5F"/>
                </a:solidFill>
                <a:cs typeface="Calibri"/>
              </a:rPr>
              <a:t>beginning </a:t>
            </a:r>
            <a:r>
              <a:rPr sz="2400" dirty="0">
                <a:solidFill>
                  <a:srgbClr val="5F5F5F"/>
                </a:solidFill>
                <a:cs typeface="Calibri"/>
              </a:rPr>
              <a:t>about  </a:t>
            </a:r>
            <a:r>
              <a:rPr sz="2400" spc="-10" dirty="0">
                <a:solidFill>
                  <a:srgbClr val="5F5F5F"/>
                </a:solidFill>
                <a:cs typeface="Calibri"/>
              </a:rPr>
              <a:t>how members </a:t>
            </a:r>
            <a:r>
              <a:rPr sz="2400" spc="-20" dirty="0">
                <a:solidFill>
                  <a:srgbClr val="5F5F5F"/>
                </a:solidFill>
                <a:cs typeface="Calibri"/>
              </a:rPr>
              <a:t>can vote </a:t>
            </a:r>
            <a:r>
              <a:rPr sz="2400" dirty="0">
                <a:solidFill>
                  <a:srgbClr val="5F5F5F"/>
                </a:solidFill>
                <a:cs typeface="Calibri"/>
              </a:rPr>
              <a:t>and </a:t>
            </a:r>
            <a:r>
              <a:rPr sz="2400" spc="-10" dirty="0">
                <a:solidFill>
                  <a:srgbClr val="5F5F5F"/>
                </a:solidFill>
                <a:cs typeface="Calibri"/>
              </a:rPr>
              <a:t>how </a:t>
            </a:r>
            <a:r>
              <a:rPr sz="2400" dirty="0">
                <a:solidFill>
                  <a:srgbClr val="5F5F5F"/>
                </a:solidFill>
                <a:cs typeface="Calibri"/>
              </a:rPr>
              <a:t>to  </a:t>
            </a:r>
            <a:r>
              <a:rPr sz="2400" spc="-10" dirty="0">
                <a:solidFill>
                  <a:srgbClr val="5F5F5F"/>
                </a:solidFill>
                <a:cs typeface="Calibri"/>
              </a:rPr>
              <a:t>release </a:t>
            </a:r>
            <a:r>
              <a:rPr sz="2400" spc="-20" dirty="0">
                <a:solidFill>
                  <a:srgbClr val="5F5F5F"/>
                </a:solidFill>
                <a:cs typeface="Calibri"/>
              </a:rPr>
              <a:t>company </a:t>
            </a:r>
            <a:r>
              <a:rPr sz="2400" dirty="0">
                <a:solidFill>
                  <a:srgbClr val="5F5F5F"/>
                </a:solidFill>
                <a:cs typeface="Calibri"/>
              </a:rPr>
              <a:t>funds and </a:t>
            </a:r>
            <a:r>
              <a:rPr sz="2400" spc="-10" dirty="0">
                <a:solidFill>
                  <a:srgbClr val="5F5F5F"/>
                </a:solidFill>
                <a:cs typeface="Calibri"/>
              </a:rPr>
              <a:t>then... let  </a:t>
            </a:r>
            <a:r>
              <a:rPr sz="2400" dirty="0">
                <a:solidFill>
                  <a:srgbClr val="5F5F5F"/>
                </a:solidFill>
                <a:cs typeface="Calibri"/>
              </a:rPr>
              <a:t>it</a:t>
            </a:r>
            <a:r>
              <a:rPr sz="2400" spc="-20" dirty="0">
                <a:solidFill>
                  <a:srgbClr val="5F5F5F"/>
                </a:solidFill>
                <a:cs typeface="Calibri"/>
              </a:rPr>
              <a:t> go</a:t>
            </a:r>
            <a:endParaRPr sz="2400">
              <a:solidFill>
                <a:prstClr val="black"/>
              </a:solidFill>
              <a:cs typeface="Calibri"/>
            </a:endParaRPr>
          </a:p>
        </p:txBody>
      </p:sp>
      <p:sp>
        <p:nvSpPr>
          <p:cNvPr id="14" name="object 5"/>
          <p:cNvSpPr txBox="1"/>
          <p:nvPr/>
        </p:nvSpPr>
        <p:spPr>
          <a:xfrm>
            <a:off x="6706360" y="6617460"/>
            <a:ext cx="5267960" cy="2610971"/>
          </a:xfrm>
          <a:prstGeom prst="rect">
            <a:avLst/>
          </a:prstGeom>
        </p:spPr>
        <p:txBody>
          <a:bodyPr vert="horz" wrap="square" lIns="0" tIns="25400" rIns="0" bIns="0" rtlCol="0">
            <a:spAutoFit/>
          </a:bodyPr>
          <a:lstStyle/>
          <a:p>
            <a:pPr marL="25400" marR="10160" indent="-3810" algn="ctr">
              <a:spcBef>
                <a:spcPts val="200"/>
              </a:spcBef>
            </a:pPr>
            <a:r>
              <a:rPr sz="2400" b="1" dirty="0">
                <a:solidFill>
                  <a:srgbClr val="5F5F5F"/>
                </a:solidFill>
                <a:cs typeface="Calibri"/>
              </a:rPr>
              <a:t>2</a:t>
            </a:r>
            <a:r>
              <a:rPr sz="2400" b="1" baseline="24305" dirty="0">
                <a:solidFill>
                  <a:srgbClr val="5F5F5F"/>
                </a:solidFill>
                <a:cs typeface="Calibri"/>
              </a:rPr>
              <a:t>nd </a:t>
            </a:r>
            <a:r>
              <a:rPr sz="2400" b="1" spc="-20" dirty="0">
                <a:solidFill>
                  <a:srgbClr val="5F5F5F"/>
                </a:solidFill>
                <a:cs typeface="Calibri"/>
              </a:rPr>
              <a:t>Type: </a:t>
            </a:r>
            <a:r>
              <a:rPr sz="2400" dirty="0">
                <a:solidFill>
                  <a:srgbClr val="5F5F5F"/>
                </a:solidFill>
                <a:cs typeface="Calibri"/>
              </a:rPr>
              <a:t>The app </a:t>
            </a:r>
            <a:r>
              <a:rPr sz="2400" spc="-20" dirty="0">
                <a:solidFill>
                  <a:srgbClr val="5F5F5F"/>
                </a:solidFill>
                <a:cs typeface="Calibri"/>
              </a:rPr>
              <a:t>mixes </a:t>
            </a:r>
            <a:r>
              <a:rPr sz="2400" spc="-10" dirty="0">
                <a:solidFill>
                  <a:srgbClr val="5F5F5F"/>
                </a:solidFill>
                <a:cs typeface="Calibri"/>
              </a:rPr>
              <a:t>money </a:t>
            </a:r>
            <a:r>
              <a:rPr sz="2400" dirty="0">
                <a:solidFill>
                  <a:srgbClr val="5F5F5F"/>
                </a:solidFill>
                <a:cs typeface="Calibri"/>
              </a:rPr>
              <a:t>with  </a:t>
            </a:r>
            <a:r>
              <a:rPr sz="2400" spc="-10" dirty="0">
                <a:solidFill>
                  <a:srgbClr val="5F5F5F"/>
                </a:solidFill>
                <a:cs typeface="Calibri"/>
              </a:rPr>
              <a:t>information </a:t>
            </a:r>
            <a:r>
              <a:rPr sz="2400" spc="-20" dirty="0">
                <a:solidFill>
                  <a:srgbClr val="5F5F5F"/>
                </a:solidFill>
                <a:cs typeface="Calibri"/>
              </a:rPr>
              <a:t>from </a:t>
            </a:r>
            <a:r>
              <a:rPr sz="2400" spc="-10" dirty="0">
                <a:solidFill>
                  <a:srgbClr val="5F5F5F"/>
                </a:solidFill>
                <a:cs typeface="Calibri"/>
              </a:rPr>
              <a:t>outside </a:t>
            </a:r>
            <a:r>
              <a:rPr sz="2400" dirty="0">
                <a:solidFill>
                  <a:srgbClr val="5F5F5F"/>
                </a:solidFill>
                <a:cs typeface="Calibri"/>
              </a:rPr>
              <a:t>the </a:t>
            </a:r>
            <a:r>
              <a:rPr sz="2400" spc="-10" dirty="0">
                <a:solidFill>
                  <a:srgbClr val="5F5F5F"/>
                </a:solidFill>
                <a:cs typeface="Calibri"/>
              </a:rPr>
              <a:t>blockchain.  </a:t>
            </a:r>
            <a:r>
              <a:rPr sz="2400" spc="-20" dirty="0">
                <a:solidFill>
                  <a:srgbClr val="5F5F5F"/>
                </a:solidFill>
                <a:cs typeface="Calibri"/>
              </a:rPr>
              <a:t>For </a:t>
            </a:r>
            <a:r>
              <a:rPr sz="2400" spc="-10" dirty="0">
                <a:solidFill>
                  <a:srgbClr val="5F5F5F"/>
                </a:solidFill>
                <a:cs typeface="Calibri"/>
              </a:rPr>
              <a:t>example, </a:t>
            </a:r>
            <a:r>
              <a:rPr sz="2400" dirty="0">
                <a:solidFill>
                  <a:srgbClr val="5F5F5F"/>
                </a:solidFill>
                <a:cs typeface="Calibri"/>
              </a:rPr>
              <a:t>a </a:t>
            </a:r>
            <a:r>
              <a:rPr sz="2400" spc="-20" dirty="0">
                <a:solidFill>
                  <a:srgbClr val="5F5F5F"/>
                </a:solidFill>
                <a:cs typeface="Calibri"/>
              </a:rPr>
              <a:t>crop </a:t>
            </a:r>
            <a:r>
              <a:rPr sz="2400" spc="-10" dirty="0">
                <a:solidFill>
                  <a:srgbClr val="5F5F5F"/>
                </a:solidFill>
                <a:cs typeface="Calibri"/>
              </a:rPr>
              <a:t>insurance application  that's dependent on </a:t>
            </a:r>
            <a:r>
              <a:rPr sz="2400" dirty="0">
                <a:solidFill>
                  <a:srgbClr val="5F5F5F"/>
                </a:solidFill>
                <a:cs typeface="Calibri"/>
              </a:rPr>
              <a:t>an </a:t>
            </a:r>
            <a:r>
              <a:rPr sz="2400" spc="-10" dirty="0">
                <a:solidFill>
                  <a:srgbClr val="5F5F5F"/>
                </a:solidFill>
                <a:cs typeface="Calibri"/>
              </a:rPr>
              <a:t>outside weather  feed. </a:t>
            </a:r>
            <a:r>
              <a:rPr sz="2400" spc="-20" dirty="0">
                <a:solidFill>
                  <a:srgbClr val="5F5F5F"/>
                </a:solidFill>
                <a:cs typeface="Calibri"/>
              </a:rPr>
              <a:t>(Say </a:t>
            </a:r>
            <a:r>
              <a:rPr sz="2400" dirty="0">
                <a:solidFill>
                  <a:srgbClr val="5F5F5F"/>
                </a:solidFill>
                <a:cs typeface="Calibri"/>
              </a:rPr>
              <a:t>a </a:t>
            </a:r>
            <a:r>
              <a:rPr sz="2400" spc="-10" dirty="0">
                <a:solidFill>
                  <a:srgbClr val="5F5F5F"/>
                </a:solidFill>
                <a:cs typeface="Calibri"/>
              </a:rPr>
              <a:t>farmer buys </a:t>
            </a:r>
            <a:r>
              <a:rPr sz="2400" dirty="0">
                <a:solidFill>
                  <a:srgbClr val="5F5F5F"/>
                </a:solidFill>
                <a:cs typeface="Calibri"/>
              </a:rPr>
              <a:t>a </a:t>
            </a:r>
            <a:r>
              <a:rPr sz="2400" spc="-10" dirty="0">
                <a:solidFill>
                  <a:srgbClr val="5F5F5F"/>
                </a:solidFill>
                <a:cs typeface="Calibri"/>
              </a:rPr>
              <a:t>derivative that  automatically </a:t>
            </a:r>
            <a:r>
              <a:rPr sz="2400" spc="-30" dirty="0">
                <a:solidFill>
                  <a:srgbClr val="5F5F5F"/>
                </a:solidFill>
                <a:cs typeface="Calibri"/>
              </a:rPr>
              <a:t>pays </a:t>
            </a:r>
            <a:r>
              <a:rPr sz="2400" dirty="0">
                <a:solidFill>
                  <a:srgbClr val="5F5F5F"/>
                </a:solidFill>
                <a:cs typeface="Calibri"/>
              </a:rPr>
              <a:t>out if </a:t>
            </a:r>
            <a:r>
              <a:rPr sz="2400" spc="-10" dirty="0">
                <a:solidFill>
                  <a:srgbClr val="5F5F5F"/>
                </a:solidFill>
                <a:cs typeface="Calibri"/>
              </a:rPr>
              <a:t>there's </a:t>
            </a:r>
            <a:r>
              <a:rPr sz="2400" dirty="0">
                <a:solidFill>
                  <a:srgbClr val="5F5F5F"/>
                </a:solidFill>
                <a:cs typeface="Calibri"/>
              </a:rPr>
              <a:t>a</a:t>
            </a:r>
            <a:r>
              <a:rPr sz="2400" spc="-150" dirty="0">
                <a:solidFill>
                  <a:srgbClr val="5F5F5F"/>
                </a:solidFill>
                <a:cs typeface="Calibri"/>
              </a:rPr>
              <a:t> </a:t>
            </a:r>
            <a:r>
              <a:rPr sz="2400" spc="-10" dirty="0">
                <a:solidFill>
                  <a:srgbClr val="5F5F5F"/>
                </a:solidFill>
                <a:cs typeface="Calibri"/>
              </a:rPr>
              <a:t>drought  that </a:t>
            </a:r>
            <a:r>
              <a:rPr sz="2400" dirty="0">
                <a:solidFill>
                  <a:srgbClr val="5F5F5F"/>
                </a:solidFill>
                <a:cs typeface="Calibri"/>
              </a:rPr>
              <a:t>impacts his</a:t>
            </a:r>
            <a:r>
              <a:rPr sz="2400" spc="-70" dirty="0">
                <a:solidFill>
                  <a:srgbClr val="5F5F5F"/>
                </a:solidFill>
                <a:cs typeface="Calibri"/>
              </a:rPr>
              <a:t> </a:t>
            </a:r>
            <a:r>
              <a:rPr sz="2400" spc="-20" dirty="0">
                <a:solidFill>
                  <a:srgbClr val="5F5F5F"/>
                </a:solidFill>
                <a:cs typeface="Calibri"/>
              </a:rPr>
              <a:t>work.)</a:t>
            </a:r>
            <a:endParaRPr sz="2400" dirty="0">
              <a:solidFill>
                <a:prstClr val="black"/>
              </a:solidFill>
              <a:cs typeface="Calibri"/>
            </a:endParaRPr>
          </a:p>
        </p:txBody>
      </p:sp>
      <p:sp>
        <p:nvSpPr>
          <p:cNvPr id="15" name="object 6"/>
          <p:cNvSpPr/>
          <p:nvPr/>
        </p:nvSpPr>
        <p:spPr>
          <a:xfrm>
            <a:off x="932688" y="2020822"/>
            <a:ext cx="4480560" cy="457809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6" name="object 7"/>
          <p:cNvSpPr/>
          <p:nvPr/>
        </p:nvSpPr>
        <p:spPr>
          <a:xfrm>
            <a:off x="7043928" y="1874520"/>
            <a:ext cx="4264152" cy="471830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7" name="object 8"/>
          <p:cNvSpPr/>
          <p:nvPr/>
        </p:nvSpPr>
        <p:spPr>
          <a:xfrm>
            <a:off x="12573000" y="1844038"/>
            <a:ext cx="4526280" cy="4754880"/>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813054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48564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Future of</a:t>
            </a:r>
            <a:r>
              <a:rPr sz="5600" spc="-50" dirty="0">
                <a:solidFill>
                  <a:srgbClr val="095A82"/>
                </a:solidFill>
              </a:rPr>
              <a:t> </a:t>
            </a:r>
            <a:r>
              <a:rPr sz="5600" spc="-20" dirty="0">
                <a:solidFill>
                  <a:srgbClr val="095A82"/>
                </a:solidFill>
              </a:rPr>
              <a:t>DApps</a:t>
            </a:r>
            <a:endParaRPr sz="5600"/>
          </a:p>
        </p:txBody>
      </p:sp>
      <p:sp>
        <p:nvSpPr>
          <p:cNvPr id="12" name="object 3"/>
          <p:cNvSpPr/>
          <p:nvPr/>
        </p:nvSpPr>
        <p:spPr>
          <a:xfrm>
            <a:off x="975361" y="5699758"/>
            <a:ext cx="2843782" cy="105156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1054609" y="3169921"/>
            <a:ext cx="2731006" cy="140207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4" name="object 5"/>
          <p:cNvSpPr/>
          <p:nvPr/>
        </p:nvSpPr>
        <p:spPr>
          <a:xfrm>
            <a:off x="1054608" y="4590288"/>
            <a:ext cx="2764536" cy="950976"/>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5" name="object 6"/>
          <p:cNvSpPr txBox="1"/>
          <p:nvPr/>
        </p:nvSpPr>
        <p:spPr>
          <a:xfrm>
            <a:off x="9061705" y="8168641"/>
            <a:ext cx="8294370" cy="902811"/>
          </a:xfrm>
          <a:prstGeom prst="rect">
            <a:avLst/>
          </a:prstGeom>
          <a:ln w="9144">
            <a:solidFill>
              <a:srgbClr val="095A82"/>
            </a:solidFill>
          </a:ln>
        </p:spPr>
        <p:txBody>
          <a:bodyPr vert="horz" wrap="square" lIns="0" tIns="71120" rIns="0" bIns="0" rtlCol="0">
            <a:spAutoFit/>
          </a:bodyPr>
          <a:lstStyle/>
          <a:p>
            <a:pPr marL="184150" marR="309880">
              <a:spcBef>
                <a:spcPts val="560"/>
              </a:spcBef>
            </a:pPr>
            <a:r>
              <a:rPr sz="2700" b="1" spc="-10" dirty="0">
                <a:solidFill>
                  <a:srgbClr val="5F5F5F"/>
                </a:solidFill>
                <a:cs typeface="Calibri"/>
              </a:rPr>
              <a:t>Note: </a:t>
            </a:r>
            <a:r>
              <a:rPr sz="2700" dirty="0">
                <a:solidFill>
                  <a:srgbClr val="5F5F5F"/>
                </a:solidFill>
                <a:cs typeface="Calibri"/>
              </a:rPr>
              <a:t>A </a:t>
            </a:r>
            <a:r>
              <a:rPr sz="2700" spc="-20" dirty="0">
                <a:solidFill>
                  <a:srgbClr val="5F5F5F"/>
                </a:solidFill>
                <a:cs typeface="Calibri"/>
              </a:rPr>
              <a:t>curated </a:t>
            </a:r>
            <a:r>
              <a:rPr sz="2700" dirty="0">
                <a:solidFill>
                  <a:srgbClr val="5F5F5F"/>
                </a:solidFill>
                <a:cs typeface="Calibri"/>
              </a:rPr>
              <a:t>collection of </a:t>
            </a:r>
            <a:r>
              <a:rPr sz="2700" spc="-10" dirty="0">
                <a:solidFill>
                  <a:srgbClr val="5F5F5F"/>
                </a:solidFill>
                <a:cs typeface="Calibri"/>
              </a:rPr>
              <a:t>various </a:t>
            </a:r>
            <a:r>
              <a:rPr sz="2700" spc="-20" dirty="0">
                <a:solidFill>
                  <a:srgbClr val="5F5F5F"/>
                </a:solidFill>
                <a:cs typeface="Calibri"/>
              </a:rPr>
              <a:t>DApps </a:t>
            </a:r>
            <a:r>
              <a:rPr sz="2700" spc="-10" dirty="0">
                <a:solidFill>
                  <a:srgbClr val="5F5F5F"/>
                </a:solidFill>
                <a:cs typeface="Calibri"/>
              </a:rPr>
              <a:t>can </a:t>
            </a:r>
            <a:r>
              <a:rPr sz="2700" dirty="0">
                <a:solidFill>
                  <a:srgbClr val="5F5F5F"/>
                </a:solidFill>
                <a:cs typeface="Calibri"/>
              </a:rPr>
              <a:t>be</a:t>
            </a:r>
            <a:r>
              <a:rPr sz="2700" spc="-170" dirty="0">
                <a:solidFill>
                  <a:srgbClr val="5F5F5F"/>
                </a:solidFill>
                <a:cs typeface="Calibri"/>
              </a:rPr>
              <a:t> </a:t>
            </a:r>
            <a:r>
              <a:rPr sz="2700" spc="-10" dirty="0">
                <a:solidFill>
                  <a:srgbClr val="5F5F5F"/>
                </a:solidFill>
                <a:cs typeface="Calibri"/>
              </a:rPr>
              <a:t>seen  </a:t>
            </a:r>
            <a:r>
              <a:rPr sz="2700" spc="-20" dirty="0">
                <a:solidFill>
                  <a:srgbClr val="5F5F5F"/>
                </a:solidFill>
                <a:cs typeface="Calibri"/>
              </a:rPr>
              <a:t>at </a:t>
            </a:r>
            <a:r>
              <a:rPr sz="2700" dirty="0">
                <a:solidFill>
                  <a:srgbClr val="5F5F5F"/>
                </a:solidFill>
                <a:cs typeface="Calibri"/>
              </a:rPr>
              <a:t>this </a:t>
            </a:r>
            <a:r>
              <a:rPr sz="2700" spc="-10" dirty="0">
                <a:solidFill>
                  <a:srgbClr val="5F5F5F"/>
                </a:solidFill>
                <a:cs typeface="Calibri"/>
              </a:rPr>
              <a:t>address:</a:t>
            </a:r>
            <a:r>
              <a:rPr sz="2700" spc="-40" dirty="0">
                <a:solidFill>
                  <a:srgbClr val="5F5F5F"/>
                </a:solidFill>
                <a:cs typeface="Calibri"/>
              </a:rPr>
              <a:t> </a:t>
            </a:r>
            <a:r>
              <a:rPr sz="2700" u="sng" spc="-20" dirty="0">
                <a:solidFill>
                  <a:srgbClr val="055180"/>
                </a:solidFill>
                <a:uFill>
                  <a:solidFill>
                    <a:srgbClr val="055180"/>
                  </a:solidFill>
                </a:uFill>
                <a:cs typeface="Calibri"/>
                <a:hlinkClick r:id="rId8"/>
              </a:rPr>
              <a:t>https://www.stateofthedapps.com/</a:t>
            </a:r>
            <a:endParaRPr sz="2700">
              <a:solidFill>
                <a:prstClr val="black"/>
              </a:solidFill>
              <a:cs typeface="Calibri"/>
            </a:endParaRPr>
          </a:p>
        </p:txBody>
      </p:sp>
      <p:sp>
        <p:nvSpPr>
          <p:cNvPr id="16" name="object 7"/>
          <p:cNvSpPr txBox="1"/>
          <p:nvPr/>
        </p:nvSpPr>
        <p:spPr>
          <a:xfrm>
            <a:off x="998119" y="1709323"/>
            <a:ext cx="16203930" cy="6174767"/>
          </a:xfrm>
          <a:prstGeom prst="rect">
            <a:avLst/>
          </a:prstGeom>
        </p:spPr>
        <p:txBody>
          <a:bodyPr vert="horz" wrap="square" lIns="0" tIns="237490" rIns="0" bIns="0" rtlCol="0">
            <a:spAutoFit/>
          </a:bodyPr>
          <a:lstStyle/>
          <a:p>
            <a:pPr marL="25400">
              <a:spcBef>
                <a:spcPts val="1870"/>
              </a:spcBef>
            </a:pPr>
            <a:r>
              <a:rPr sz="2800" b="1" dirty="0">
                <a:solidFill>
                  <a:srgbClr val="5F5F5F"/>
                </a:solidFill>
                <a:cs typeface="Calibri"/>
              </a:rPr>
              <a:t>As</a:t>
            </a:r>
            <a:r>
              <a:rPr sz="2800" b="1" spc="-10" dirty="0">
                <a:solidFill>
                  <a:srgbClr val="5F5F5F"/>
                </a:solidFill>
                <a:cs typeface="Calibri"/>
              </a:rPr>
              <a:t> </a:t>
            </a:r>
            <a:r>
              <a:rPr sz="2800" b="1" dirty="0">
                <a:solidFill>
                  <a:srgbClr val="5F5F5F"/>
                </a:solidFill>
                <a:cs typeface="Calibri"/>
              </a:rPr>
              <a:t>Ethereum</a:t>
            </a:r>
            <a:r>
              <a:rPr sz="2800" b="1" spc="-80" dirty="0">
                <a:solidFill>
                  <a:srgbClr val="5F5F5F"/>
                </a:solidFill>
                <a:cs typeface="Calibri"/>
              </a:rPr>
              <a:t> </a:t>
            </a:r>
            <a:r>
              <a:rPr sz="2800" b="1" dirty="0">
                <a:solidFill>
                  <a:srgbClr val="5F5F5F"/>
                </a:solidFill>
                <a:cs typeface="Calibri"/>
              </a:rPr>
              <a:t>and</a:t>
            </a:r>
            <a:r>
              <a:rPr sz="2800" b="1" spc="-40" dirty="0">
                <a:solidFill>
                  <a:srgbClr val="5F5F5F"/>
                </a:solidFill>
                <a:cs typeface="Calibri"/>
              </a:rPr>
              <a:t> </a:t>
            </a:r>
            <a:r>
              <a:rPr sz="2800" b="1" dirty="0">
                <a:solidFill>
                  <a:srgbClr val="5F5F5F"/>
                </a:solidFill>
                <a:cs typeface="Calibri"/>
              </a:rPr>
              <a:t>other</a:t>
            </a:r>
            <a:r>
              <a:rPr sz="2800" b="1" spc="-40" dirty="0">
                <a:solidFill>
                  <a:srgbClr val="5F5F5F"/>
                </a:solidFill>
                <a:cs typeface="Calibri"/>
              </a:rPr>
              <a:t> </a:t>
            </a:r>
            <a:r>
              <a:rPr sz="2800" b="1" dirty="0">
                <a:solidFill>
                  <a:srgbClr val="5F5F5F"/>
                </a:solidFill>
                <a:cs typeface="Calibri"/>
              </a:rPr>
              <a:t>projects</a:t>
            </a:r>
            <a:r>
              <a:rPr sz="2800" b="1" spc="-40" dirty="0">
                <a:solidFill>
                  <a:srgbClr val="5F5F5F"/>
                </a:solidFill>
                <a:cs typeface="Calibri"/>
              </a:rPr>
              <a:t> </a:t>
            </a:r>
            <a:r>
              <a:rPr sz="2800" b="1" dirty="0">
                <a:solidFill>
                  <a:srgbClr val="5F5F5F"/>
                </a:solidFill>
                <a:cs typeface="Calibri"/>
              </a:rPr>
              <a:t>have</a:t>
            </a:r>
            <a:r>
              <a:rPr sz="2800" b="1" spc="-70" dirty="0">
                <a:solidFill>
                  <a:srgbClr val="5F5F5F"/>
                </a:solidFill>
                <a:cs typeface="Calibri"/>
              </a:rPr>
              <a:t> </a:t>
            </a:r>
            <a:r>
              <a:rPr sz="2800" b="1" spc="-10" dirty="0">
                <a:solidFill>
                  <a:srgbClr val="5F5F5F"/>
                </a:solidFill>
                <a:cs typeface="Calibri"/>
              </a:rPr>
              <a:t>made</a:t>
            </a:r>
            <a:r>
              <a:rPr sz="2800" b="1" spc="-60" dirty="0">
                <a:solidFill>
                  <a:srgbClr val="5F5F5F"/>
                </a:solidFill>
                <a:cs typeface="Calibri"/>
              </a:rPr>
              <a:t> </a:t>
            </a:r>
            <a:r>
              <a:rPr sz="2800" b="1" dirty="0">
                <a:solidFill>
                  <a:srgbClr val="5F5F5F"/>
                </a:solidFill>
                <a:cs typeface="Calibri"/>
              </a:rPr>
              <a:t>writing</a:t>
            </a:r>
            <a:r>
              <a:rPr sz="2800" b="1" spc="20" dirty="0">
                <a:solidFill>
                  <a:srgbClr val="5F5F5F"/>
                </a:solidFill>
                <a:cs typeface="Calibri"/>
              </a:rPr>
              <a:t> </a:t>
            </a:r>
            <a:r>
              <a:rPr sz="2800" b="1" dirty="0">
                <a:solidFill>
                  <a:srgbClr val="5F5F5F"/>
                </a:solidFill>
                <a:cs typeface="Calibri"/>
              </a:rPr>
              <a:t>DApp</a:t>
            </a:r>
            <a:r>
              <a:rPr sz="2800" b="1" spc="-20" dirty="0">
                <a:solidFill>
                  <a:srgbClr val="5F5F5F"/>
                </a:solidFill>
                <a:cs typeface="Calibri"/>
              </a:rPr>
              <a:t> </a:t>
            </a:r>
            <a:r>
              <a:rPr sz="2800" b="1" dirty="0">
                <a:solidFill>
                  <a:srgbClr val="5F5F5F"/>
                </a:solidFill>
                <a:cs typeface="Calibri"/>
              </a:rPr>
              <a:t>protocols</a:t>
            </a:r>
            <a:r>
              <a:rPr sz="2800" b="1" spc="-70" dirty="0">
                <a:solidFill>
                  <a:srgbClr val="5F5F5F"/>
                </a:solidFill>
                <a:cs typeface="Calibri"/>
              </a:rPr>
              <a:t> </a:t>
            </a:r>
            <a:r>
              <a:rPr sz="2800" b="1" dirty="0">
                <a:solidFill>
                  <a:srgbClr val="5F5F5F"/>
                </a:solidFill>
                <a:cs typeface="Calibri"/>
              </a:rPr>
              <a:t>quicker</a:t>
            </a:r>
            <a:r>
              <a:rPr sz="2800" b="1" spc="-50" dirty="0">
                <a:solidFill>
                  <a:srgbClr val="5F5F5F"/>
                </a:solidFill>
                <a:cs typeface="Calibri"/>
              </a:rPr>
              <a:t> </a:t>
            </a:r>
            <a:r>
              <a:rPr sz="2800" b="1" dirty="0">
                <a:solidFill>
                  <a:srgbClr val="5F5F5F"/>
                </a:solidFill>
                <a:cs typeface="Calibri"/>
              </a:rPr>
              <a:t>and</a:t>
            </a:r>
            <a:r>
              <a:rPr sz="2800" b="1" spc="-20" dirty="0">
                <a:solidFill>
                  <a:srgbClr val="5F5F5F"/>
                </a:solidFill>
                <a:cs typeface="Calibri"/>
              </a:rPr>
              <a:t> </a:t>
            </a:r>
            <a:r>
              <a:rPr sz="2800" b="1" spc="-10" dirty="0">
                <a:solidFill>
                  <a:srgbClr val="5F5F5F"/>
                </a:solidFill>
                <a:cs typeface="Calibri"/>
              </a:rPr>
              <a:t>more</a:t>
            </a:r>
            <a:r>
              <a:rPr sz="2800" b="1" spc="-60" dirty="0">
                <a:solidFill>
                  <a:srgbClr val="5F5F5F"/>
                </a:solidFill>
                <a:cs typeface="Calibri"/>
              </a:rPr>
              <a:t> </a:t>
            </a:r>
            <a:r>
              <a:rPr sz="2800" b="1" dirty="0">
                <a:solidFill>
                  <a:srgbClr val="5F5F5F"/>
                </a:solidFill>
                <a:cs typeface="Calibri"/>
              </a:rPr>
              <a:t>accessible,</a:t>
            </a:r>
            <a:r>
              <a:rPr sz="2800" b="1" spc="-60" dirty="0">
                <a:solidFill>
                  <a:srgbClr val="5F5F5F"/>
                </a:solidFill>
                <a:cs typeface="Calibri"/>
              </a:rPr>
              <a:t> </a:t>
            </a:r>
            <a:r>
              <a:rPr sz="2800" b="1" dirty="0">
                <a:solidFill>
                  <a:srgbClr val="5F5F5F"/>
                </a:solidFill>
                <a:cs typeface="Calibri"/>
              </a:rPr>
              <a:t>a</a:t>
            </a:r>
            <a:r>
              <a:rPr sz="2800" b="1" spc="-20" dirty="0">
                <a:solidFill>
                  <a:srgbClr val="5F5F5F"/>
                </a:solidFill>
                <a:cs typeface="Calibri"/>
              </a:rPr>
              <a:t> </a:t>
            </a:r>
            <a:r>
              <a:rPr sz="2800" b="1" dirty="0">
                <a:solidFill>
                  <a:srgbClr val="5F5F5F"/>
                </a:solidFill>
                <a:cs typeface="Calibri"/>
              </a:rPr>
              <a:t>number</a:t>
            </a:r>
            <a:r>
              <a:rPr sz="2800" b="1" spc="-70" dirty="0">
                <a:solidFill>
                  <a:srgbClr val="5F5F5F"/>
                </a:solidFill>
                <a:cs typeface="Calibri"/>
              </a:rPr>
              <a:t> </a:t>
            </a:r>
            <a:r>
              <a:rPr sz="2800" b="1" dirty="0">
                <a:solidFill>
                  <a:srgbClr val="5F5F5F"/>
                </a:solidFill>
                <a:cs typeface="Calibri"/>
              </a:rPr>
              <a:t>of</a:t>
            </a:r>
            <a:endParaRPr sz="2800">
              <a:solidFill>
                <a:prstClr val="black"/>
              </a:solidFill>
              <a:cs typeface="Calibri"/>
            </a:endParaRPr>
          </a:p>
          <a:p>
            <a:pPr marL="25400">
              <a:spcBef>
                <a:spcPts val="1680"/>
              </a:spcBef>
            </a:pPr>
            <a:r>
              <a:rPr sz="2800" b="1" dirty="0">
                <a:solidFill>
                  <a:srgbClr val="5F5F5F"/>
                </a:solidFill>
                <a:cs typeface="Calibri"/>
              </a:rPr>
              <a:t>possibly disruptive </a:t>
            </a:r>
            <a:r>
              <a:rPr sz="2800" b="1" spc="-10" dirty="0">
                <a:solidFill>
                  <a:srgbClr val="5F5F5F"/>
                </a:solidFill>
                <a:cs typeface="Calibri"/>
              </a:rPr>
              <a:t>DApps </a:t>
            </a:r>
            <a:r>
              <a:rPr sz="2800" b="1" dirty="0">
                <a:solidFill>
                  <a:srgbClr val="5F5F5F"/>
                </a:solidFill>
                <a:cs typeface="Calibri"/>
              </a:rPr>
              <a:t>have</a:t>
            </a:r>
            <a:r>
              <a:rPr sz="2800" b="1" spc="-190" dirty="0">
                <a:solidFill>
                  <a:srgbClr val="5F5F5F"/>
                </a:solidFill>
                <a:cs typeface="Calibri"/>
              </a:rPr>
              <a:t> </a:t>
            </a:r>
            <a:r>
              <a:rPr sz="2800" b="1" dirty="0">
                <a:solidFill>
                  <a:srgbClr val="5F5F5F"/>
                </a:solidFill>
                <a:cs typeface="Calibri"/>
              </a:rPr>
              <a:t>appeared</a:t>
            </a:r>
            <a:endParaRPr sz="2800">
              <a:solidFill>
                <a:prstClr val="black"/>
              </a:solidFill>
              <a:cs typeface="Calibri"/>
            </a:endParaRPr>
          </a:p>
          <a:p>
            <a:pPr>
              <a:spcBef>
                <a:spcPts val="90"/>
              </a:spcBef>
            </a:pPr>
            <a:endParaRPr sz="2700">
              <a:solidFill>
                <a:prstClr val="black"/>
              </a:solidFill>
              <a:latin typeface="Times New Roman"/>
              <a:cs typeface="Times New Roman"/>
            </a:endParaRPr>
          </a:p>
          <a:p>
            <a:pPr marL="2971800"/>
            <a:r>
              <a:rPr sz="2700" spc="-10" dirty="0">
                <a:solidFill>
                  <a:srgbClr val="5F5F5F"/>
                </a:solidFill>
                <a:cs typeface="Calibri"/>
              </a:rPr>
              <a:t>KYC-Chain </a:t>
            </a:r>
            <a:r>
              <a:rPr sz="2700" dirty="0">
                <a:solidFill>
                  <a:srgbClr val="5F5F5F"/>
                </a:solidFill>
                <a:cs typeface="Calibri"/>
              </a:rPr>
              <a:t>allows </a:t>
            </a:r>
            <a:r>
              <a:rPr sz="2700" spc="-20" dirty="0">
                <a:solidFill>
                  <a:srgbClr val="5F5F5F"/>
                </a:solidFill>
                <a:cs typeface="Calibri"/>
              </a:rPr>
              <a:t>users </a:t>
            </a:r>
            <a:r>
              <a:rPr sz="2700" spc="-10" dirty="0">
                <a:solidFill>
                  <a:srgbClr val="5F5F5F"/>
                </a:solidFill>
                <a:cs typeface="Calibri"/>
              </a:rPr>
              <a:t>to maintain </a:t>
            </a:r>
            <a:r>
              <a:rPr sz="2700" spc="-20" dirty="0">
                <a:solidFill>
                  <a:srgbClr val="5F5F5F"/>
                </a:solidFill>
                <a:cs typeface="Calibri"/>
              </a:rPr>
              <a:t>private </a:t>
            </a:r>
            <a:r>
              <a:rPr sz="2700" spc="-10" dirty="0">
                <a:solidFill>
                  <a:srgbClr val="5F5F5F"/>
                </a:solidFill>
                <a:cs typeface="Calibri"/>
              </a:rPr>
              <a:t>“identity </a:t>
            </a:r>
            <a:r>
              <a:rPr sz="2700" dirty="0">
                <a:solidFill>
                  <a:srgbClr val="5F5F5F"/>
                </a:solidFill>
                <a:cs typeface="Calibri"/>
              </a:rPr>
              <a:t>wallet” which </a:t>
            </a:r>
            <a:r>
              <a:rPr sz="2700" spc="-10" dirty="0">
                <a:solidFill>
                  <a:srgbClr val="5F5F5F"/>
                </a:solidFill>
                <a:cs typeface="Calibri"/>
              </a:rPr>
              <a:t>can </a:t>
            </a:r>
            <a:r>
              <a:rPr sz="2700" dirty="0">
                <a:solidFill>
                  <a:srgbClr val="5F5F5F"/>
                </a:solidFill>
                <a:cs typeface="Calibri"/>
              </a:rPr>
              <a:t>be </a:t>
            </a:r>
            <a:r>
              <a:rPr sz="2700" spc="-10" dirty="0">
                <a:solidFill>
                  <a:srgbClr val="5F5F5F"/>
                </a:solidFill>
                <a:cs typeface="Calibri"/>
              </a:rPr>
              <a:t>used to</a:t>
            </a:r>
            <a:r>
              <a:rPr sz="2700" spc="-90" dirty="0">
                <a:solidFill>
                  <a:srgbClr val="5F5F5F"/>
                </a:solidFill>
                <a:cs typeface="Calibri"/>
              </a:rPr>
              <a:t> </a:t>
            </a:r>
            <a:r>
              <a:rPr sz="2700" spc="-10" dirty="0">
                <a:solidFill>
                  <a:srgbClr val="5F5F5F"/>
                </a:solidFill>
                <a:cs typeface="Calibri"/>
              </a:rPr>
              <a:t>authenticate</a:t>
            </a:r>
            <a:endParaRPr sz="2700">
              <a:solidFill>
                <a:prstClr val="black"/>
              </a:solidFill>
              <a:cs typeface="Calibri"/>
            </a:endParaRPr>
          </a:p>
          <a:p>
            <a:pPr marL="2971800"/>
            <a:r>
              <a:rPr sz="2700" dirty="0">
                <a:solidFill>
                  <a:srgbClr val="5F5F5F"/>
                </a:solidFill>
                <a:cs typeface="Calibri"/>
              </a:rPr>
              <a:t>their </a:t>
            </a:r>
            <a:r>
              <a:rPr sz="2700" spc="-10" dirty="0">
                <a:solidFill>
                  <a:srgbClr val="5F5F5F"/>
                </a:solidFill>
                <a:cs typeface="Calibri"/>
              </a:rPr>
              <a:t>identification </a:t>
            </a:r>
            <a:r>
              <a:rPr sz="2700" dirty="0">
                <a:solidFill>
                  <a:srgbClr val="5F5F5F"/>
                </a:solidFill>
                <a:cs typeface="Calibri"/>
              </a:rPr>
              <a:t>in </a:t>
            </a:r>
            <a:r>
              <a:rPr sz="2700" spc="-10" dirty="0">
                <a:solidFill>
                  <a:srgbClr val="5F5F5F"/>
                </a:solidFill>
                <a:cs typeface="Calibri"/>
              </a:rPr>
              <a:t>finance, legal, </a:t>
            </a:r>
            <a:r>
              <a:rPr sz="2700" dirty="0">
                <a:solidFill>
                  <a:srgbClr val="5F5F5F"/>
                </a:solidFill>
                <a:cs typeface="Calibri"/>
              </a:rPr>
              <a:t>or </a:t>
            </a:r>
            <a:r>
              <a:rPr sz="2700" spc="-10" dirty="0">
                <a:solidFill>
                  <a:srgbClr val="5F5F5F"/>
                </a:solidFill>
                <a:cs typeface="Calibri"/>
              </a:rPr>
              <a:t>commerce</a:t>
            </a:r>
            <a:r>
              <a:rPr sz="2700" spc="-50" dirty="0">
                <a:solidFill>
                  <a:srgbClr val="5F5F5F"/>
                </a:solidFill>
                <a:cs typeface="Calibri"/>
              </a:rPr>
              <a:t> </a:t>
            </a:r>
            <a:r>
              <a:rPr sz="2700" spc="-10" dirty="0">
                <a:solidFill>
                  <a:srgbClr val="5F5F5F"/>
                </a:solidFill>
                <a:cs typeface="Calibri"/>
              </a:rPr>
              <a:t>settings</a:t>
            </a:r>
            <a:endParaRPr sz="2700">
              <a:solidFill>
                <a:prstClr val="black"/>
              </a:solidFill>
              <a:cs typeface="Calibri"/>
            </a:endParaRPr>
          </a:p>
          <a:p>
            <a:pPr>
              <a:spcBef>
                <a:spcPts val="10"/>
              </a:spcBef>
            </a:pPr>
            <a:endParaRPr sz="2400">
              <a:solidFill>
                <a:prstClr val="black"/>
              </a:solidFill>
              <a:latin typeface="Times New Roman"/>
              <a:cs typeface="Times New Roman"/>
            </a:endParaRPr>
          </a:p>
          <a:p>
            <a:pPr marL="2971800"/>
            <a:r>
              <a:rPr sz="2700" spc="-20" dirty="0">
                <a:solidFill>
                  <a:srgbClr val="5F5F5F"/>
                </a:solidFill>
                <a:cs typeface="Calibri"/>
              </a:rPr>
              <a:t>WeiFund uses </a:t>
            </a:r>
            <a:r>
              <a:rPr sz="2700" spc="-10" dirty="0">
                <a:solidFill>
                  <a:srgbClr val="5F5F5F"/>
                </a:solidFill>
                <a:cs typeface="Calibri"/>
              </a:rPr>
              <a:t>smart contracts to enhance crowdfunding </a:t>
            </a:r>
            <a:r>
              <a:rPr sz="2700" dirty="0">
                <a:solidFill>
                  <a:srgbClr val="5F5F5F"/>
                </a:solidFill>
                <a:cs typeface="Calibri"/>
              </a:rPr>
              <a:t>services including GoFundMe</a:t>
            </a:r>
            <a:r>
              <a:rPr sz="2700" spc="10" dirty="0">
                <a:solidFill>
                  <a:srgbClr val="5F5F5F"/>
                </a:solidFill>
                <a:cs typeface="Calibri"/>
              </a:rPr>
              <a:t> </a:t>
            </a:r>
            <a:r>
              <a:rPr sz="2700" spc="-10" dirty="0">
                <a:solidFill>
                  <a:srgbClr val="5F5F5F"/>
                </a:solidFill>
                <a:cs typeface="Calibri"/>
              </a:rPr>
              <a:t>and</a:t>
            </a:r>
            <a:endParaRPr sz="2700">
              <a:solidFill>
                <a:prstClr val="black"/>
              </a:solidFill>
              <a:cs typeface="Calibri"/>
            </a:endParaRPr>
          </a:p>
          <a:p>
            <a:pPr marL="2971800"/>
            <a:r>
              <a:rPr sz="2700" spc="-10" dirty="0">
                <a:solidFill>
                  <a:srgbClr val="5F5F5F"/>
                </a:solidFill>
                <a:cs typeface="Calibri"/>
              </a:rPr>
              <a:t>Kickstarter</a:t>
            </a:r>
            <a:endParaRPr sz="2700">
              <a:solidFill>
                <a:prstClr val="black"/>
              </a:solidFill>
              <a:cs typeface="Calibri"/>
            </a:endParaRPr>
          </a:p>
          <a:p>
            <a:pPr>
              <a:spcBef>
                <a:spcPts val="60"/>
              </a:spcBef>
            </a:pPr>
            <a:endParaRPr sz="2200">
              <a:solidFill>
                <a:prstClr val="black"/>
              </a:solidFill>
              <a:latin typeface="Times New Roman"/>
              <a:cs typeface="Times New Roman"/>
            </a:endParaRPr>
          </a:p>
          <a:p>
            <a:pPr marL="2971800" marR="10160">
              <a:spcBef>
                <a:spcPts val="10"/>
              </a:spcBef>
            </a:pPr>
            <a:r>
              <a:rPr sz="2700" spc="-10" dirty="0">
                <a:solidFill>
                  <a:srgbClr val="5F5F5F"/>
                </a:solidFill>
                <a:cs typeface="Calibri"/>
              </a:rPr>
              <a:t>Storj provides censorship-free, secure, and zero-downtime distributed </a:t>
            </a:r>
            <a:r>
              <a:rPr sz="2700" dirty="0">
                <a:solidFill>
                  <a:srgbClr val="5F5F5F"/>
                </a:solidFill>
                <a:cs typeface="Calibri"/>
              </a:rPr>
              <a:t>cloud </a:t>
            </a:r>
            <a:r>
              <a:rPr sz="2700" spc="-20" dirty="0">
                <a:solidFill>
                  <a:srgbClr val="5F5F5F"/>
                </a:solidFill>
                <a:cs typeface="Calibri"/>
              </a:rPr>
              <a:t>storage by </a:t>
            </a:r>
            <a:r>
              <a:rPr sz="2700" spc="-10" dirty="0">
                <a:solidFill>
                  <a:srgbClr val="5F5F5F"/>
                </a:solidFill>
                <a:cs typeface="Calibri"/>
              </a:rPr>
              <a:t>sharing  </a:t>
            </a:r>
            <a:r>
              <a:rPr sz="2700" spc="-20" dirty="0">
                <a:solidFill>
                  <a:srgbClr val="5F5F5F"/>
                </a:solidFill>
                <a:cs typeface="Calibri"/>
              </a:rPr>
              <a:t>data </a:t>
            </a:r>
            <a:r>
              <a:rPr sz="2700" spc="-10" dirty="0">
                <a:solidFill>
                  <a:srgbClr val="5F5F5F"/>
                </a:solidFill>
                <a:cs typeface="Calibri"/>
              </a:rPr>
              <a:t>and storing </a:t>
            </a:r>
            <a:r>
              <a:rPr sz="2700" dirty="0">
                <a:solidFill>
                  <a:srgbClr val="5F5F5F"/>
                </a:solidFill>
                <a:cs typeface="Calibri"/>
              </a:rPr>
              <a:t>it among a </a:t>
            </a:r>
            <a:r>
              <a:rPr sz="2700" spc="-20" dirty="0">
                <a:solidFill>
                  <a:srgbClr val="5F5F5F"/>
                </a:solidFill>
                <a:cs typeface="Calibri"/>
              </a:rPr>
              <a:t>decentralized </a:t>
            </a:r>
            <a:r>
              <a:rPr sz="2700" spc="-10" dirty="0">
                <a:solidFill>
                  <a:srgbClr val="5F5F5F"/>
                </a:solidFill>
                <a:cs typeface="Calibri"/>
              </a:rPr>
              <a:t>network </a:t>
            </a:r>
            <a:r>
              <a:rPr sz="2700" dirty="0">
                <a:solidFill>
                  <a:srgbClr val="5F5F5F"/>
                </a:solidFill>
                <a:cs typeface="Calibri"/>
              </a:rPr>
              <a:t>of</a:t>
            </a:r>
            <a:r>
              <a:rPr sz="2700" spc="-100" dirty="0">
                <a:solidFill>
                  <a:srgbClr val="5F5F5F"/>
                </a:solidFill>
                <a:cs typeface="Calibri"/>
              </a:rPr>
              <a:t> </a:t>
            </a:r>
            <a:r>
              <a:rPr sz="2700" spc="-20" dirty="0">
                <a:solidFill>
                  <a:srgbClr val="5F5F5F"/>
                </a:solidFill>
                <a:cs typeface="Calibri"/>
              </a:rPr>
              <a:t>computers</a:t>
            </a:r>
            <a:endParaRPr sz="2700">
              <a:solidFill>
                <a:prstClr val="black"/>
              </a:solidFill>
              <a:cs typeface="Calibri"/>
            </a:endParaRPr>
          </a:p>
          <a:p>
            <a:endParaRPr sz="2600">
              <a:solidFill>
                <a:prstClr val="black"/>
              </a:solidFill>
              <a:latin typeface="Times New Roman"/>
              <a:cs typeface="Times New Roman"/>
            </a:endParaRPr>
          </a:p>
          <a:p>
            <a:pPr>
              <a:spcBef>
                <a:spcPts val="60"/>
              </a:spcBef>
            </a:pPr>
            <a:endParaRPr sz="2500">
              <a:solidFill>
                <a:prstClr val="black"/>
              </a:solidFill>
              <a:latin typeface="Times New Roman"/>
              <a:cs typeface="Times New Roman"/>
            </a:endParaRPr>
          </a:p>
          <a:p>
            <a:pPr marL="3004820"/>
            <a:r>
              <a:rPr sz="2700" dirty="0">
                <a:solidFill>
                  <a:srgbClr val="5F5F5F"/>
                </a:solidFill>
                <a:cs typeface="Calibri"/>
              </a:rPr>
              <a:t>4G </a:t>
            </a:r>
            <a:r>
              <a:rPr sz="2700" spc="-10" dirty="0">
                <a:solidFill>
                  <a:srgbClr val="5F5F5F"/>
                </a:solidFill>
                <a:cs typeface="Calibri"/>
              </a:rPr>
              <a:t>Capital — provides micro </a:t>
            </a:r>
            <a:r>
              <a:rPr sz="2700" dirty="0">
                <a:solidFill>
                  <a:srgbClr val="5F5F5F"/>
                </a:solidFill>
                <a:cs typeface="Calibri"/>
              </a:rPr>
              <a:t>loans </a:t>
            </a:r>
            <a:r>
              <a:rPr sz="2700" spc="-20" dirty="0">
                <a:solidFill>
                  <a:srgbClr val="5F5F5F"/>
                </a:solidFill>
                <a:cs typeface="Calibri"/>
              </a:rPr>
              <a:t>for </a:t>
            </a:r>
            <a:r>
              <a:rPr sz="2700" spc="-10" dirty="0">
                <a:solidFill>
                  <a:srgbClr val="5F5F5F"/>
                </a:solidFill>
                <a:cs typeface="Calibri"/>
              </a:rPr>
              <a:t>small businesses </a:t>
            </a:r>
            <a:r>
              <a:rPr sz="2700" dirty="0">
                <a:solidFill>
                  <a:srgbClr val="5F5F5F"/>
                </a:solidFill>
                <a:cs typeface="Calibri"/>
              </a:rPr>
              <a:t>in </a:t>
            </a:r>
            <a:r>
              <a:rPr sz="2700" spc="-10" dirty="0">
                <a:solidFill>
                  <a:srgbClr val="5F5F5F"/>
                </a:solidFill>
                <a:cs typeface="Calibri"/>
              </a:rPr>
              <a:t>Africa by utilizing smart</a:t>
            </a:r>
            <a:r>
              <a:rPr sz="2700" spc="50" dirty="0">
                <a:solidFill>
                  <a:srgbClr val="5F5F5F"/>
                </a:solidFill>
                <a:cs typeface="Calibri"/>
              </a:rPr>
              <a:t> </a:t>
            </a:r>
            <a:r>
              <a:rPr sz="2700" spc="-10" dirty="0">
                <a:solidFill>
                  <a:srgbClr val="5F5F5F"/>
                </a:solidFill>
                <a:cs typeface="Calibri"/>
              </a:rPr>
              <a:t>contracts.</a:t>
            </a:r>
            <a:endParaRPr sz="2700">
              <a:solidFill>
                <a:prstClr val="black"/>
              </a:solidFill>
              <a:cs typeface="Calibri"/>
            </a:endParaRPr>
          </a:p>
        </p:txBody>
      </p:sp>
      <p:sp>
        <p:nvSpPr>
          <p:cNvPr id="17" name="object 8"/>
          <p:cNvSpPr/>
          <p:nvPr/>
        </p:nvSpPr>
        <p:spPr>
          <a:xfrm>
            <a:off x="1176526" y="7001256"/>
            <a:ext cx="2609088" cy="1167384"/>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18" name="object 9"/>
          <p:cNvSpPr/>
          <p:nvPr/>
        </p:nvSpPr>
        <p:spPr>
          <a:xfrm>
            <a:off x="7714518" y="8213406"/>
            <a:ext cx="1323340" cy="881380"/>
          </a:xfrm>
          <a:custGeom>
            <a:avLst/>
            <a:gdLst/>
            <a:ahLst/>
            <a:cxnLst/>
            <a:rect l="l" t="t" r="r" b="b"/>
            <a:pathLst>
              <a:path w="661670" h="440689">
                <a:moveTo>
                  <a:pt x="376443" y="0"/>
                </a:moveTo>
                <a:lnTo>
                  <a:pt x="148081" y="47569"/>
                </a:lnTo>
                <a:lnTo>
                  <a:pt x="59075" y="149181"/>
                </a:lnTo>
                <a:lnTo>
                  <a:pt x="0" y="149181"/>
                </a:lnTo>
                <a:lnTo>
                  <a:pt x="0" y="377612"/>
                </a:lnTo>
                <a:lnTo>
                  <a:pt x="39383" y="377612"/>
                </a:lnTo>
                <a:lnTo>
                  <a:pt x="73979" y="387458"/>
                </a:lnTo>
                <a:lnTo>
                  <a:pt x="103479" y="409120"/>
                </a:lnTo>
                <a:lnTo>
                  <a:pt x="142284" y="430781"/>
                </a:lnTo>
                <a:lnTo>
                  <a:pt x="204793" y="440628"/>
                </a:lnTo>
                <a:lnTo>
                  <a:pt x="346573" y="440628"/>
                </a:lnTo>
                <a:lnTo>
                  <a:pt x="364924" y="436898"/>
                </a:lnTo>
                <a:lnTo>
                  <a:pt x="379951" y="426744"/>
                </a:lnTo>
                <a:lnTo>
                  <a:pt x="390104" y="411717"/>
                </a:lnTo>
                <a:lnTo>
                  <a:pt x="393833" y="393366"/>
                </a:lnTo>
                <a:lnTo>
                  <a:pt x="392972" y="384234"/>
                </a:lnTo>
                <a:lnTo>
                  <a:pt x="390486" y="375840"/>
                </a:lnTo>
                <a:lnTo>
                  <a:pt x="386523" y="368332"/>
                </a:lnTo>
                <a:lnTo>
                  <a:pt x="381231" y="361858"/>
                </a:lnTo>
                <a:lnTo>
                  <a:pt x="385957" y="361858"/>
                </a:lnTo>
                <a:lnTo>
                  <a:pt x="404307" y="358129"/>
                </a:lnTo>
                <a:lnTo>
                  <a:pt x="419334" y="347975"/>
                </a:lnTo>
                <a:lnTo>
                  <a:pt x="429488" y="332947"/>
                </a:lnTo>
                <a:lnTo>
                  <a:pt x="433217" y="314597"/>
                </a:lnTo>
                <a:lnTo>
                  <a:pt x="432343" y="305329"/>
                </a:lnTo>
                <a:lnTo>
                  <a:pt x="429771" y="296578"/>
                </a:lnTo>
                <a:lnTo>
                  <a:pt x="425574" y="288566"/>
                </a:lnTo>
                <a:lnTo>
                  <a:pt x="419826" y="281514"/>
                </a:lnTo>
                <a:lnTo>
                  <a:pt x="434583" y="275483"/>
                </a:lnTo>
                <a:lnTo>
                  <a:pt x="446312" y="265169"/>
                </a:lnTo>
                <a:lnTo>
                  <a:pt x="454053" y="251606"/>
                </a:lnTo>
                <a:lnTo>
                  <a:pt x="456847" y="235827"/>
                </a:lnTo>
                <a:lnTo>
                  <a:pt x="453118" y="217477"/>
                </a:lnTo>
                <a:lnTo>
                  <a:pt x="442964" y="202449"/>
                </a:lnTo>
                <a:lnTo>
                  <a:pt x="427937" y="192295"/>
                </a:lnTo>
                <a:lnTo>
                  <a:pt x="409587" y="188566"/>
                </a:lnTo>
                <a:lnTo>
                  <a:pt x="622257" y="188566"/>
                </a:lnTo>
                <a:lnTo>
                  <a:pt x="637715" y="185513"/>
                </a:lnTo>
                <a:lnTo>
                  <a:pt x="650219" y="177144"/>
                </a:lnTo>
                <a:lnTo>
                  <a:pt x="658588" y="164640"/>
                </a:lnTo>
                <a:lnTo>
                  <a:pt x="661640" y="149181"/>
                </a:lnTo>
                <a:lnTo>
                  <a:pt x="658588" y="133723"/>
                </a:lnTo>
                <a:lnTo>
                  <a:pt x="650219" y="121218"/>
                </a:lnTo>
                <a:lnTo>
                  <a:pt x="637715" y="112849"/>
                </a:lnTo>
                <a:lnTo>
                  <a:pt x="622257" y="109797"/>
                </a:lnTo>
                <a:lnTo>
                  <a:pt x="232361" y="109797"/>
                </a:lnTo>
                <a:lnTo>
                  <a:pt x="378080" y="77501"/>
                </a:lnTo>
                <a:lnTo>
                  <a:pt x="392393" y="71113"/>
                </a:lnTo>
                <a:lnTo>
                  <a:pt x="402793" y="60073"/>
                </a:lnTo>
                <a:lnTo>
                  <a:pt x="408319" y="45932"/>
                </a:lnTo>
                <a:lnTo>
                  <a:pt x="408011" y="30240"/>
                </a:lnTo>
                <a:lnTo>
                  <a:pt x="401624" y="15926"/>
                </a:lnTo>
                <a:lnTo>
                  <a:pt x="390584" y="5526"/>
                </a:lnTo>
                <a:lnTo>
                  <a:pt x="376443" y="0"/>
                </a:lnTo>
                <a:close/>
              </a:path>
            </a:pathLst>
          </a:custGeom>
          <a:solidFill>
            <a:srgbClr val="0D80B8"/>
          </a:solidFill>
        </p:spPr>
        <p:txBody>
          <a:bodyPr wrap="square" lIns="0" tIns="0" rIns="0" bIns="0" rtlCol="0"/>
          <a:lstStyle/>
          <a:p>
            <a:endParaRPr sz="3600">
              <a:solidFill>
                <a:prstClr val="black"/>
              </a:solidFill>
            </a:endParaRPr>
          </a:p>
        </p:txBody>
      </p:sp>
      <p:sp>
        <p:nvSpPr>
          <p:cNvPr id="19" name="object 10"/>
          <p:cNvSpPr txBox="1">
            <a:spLocks noGrp="1"/>
          </p:cNvSpPr>
          <p:nvPr>
            <p:ph type="ftr" sz="quarter" idx="5"/>
          </p:nvPr>
        </p:nvSpPr>
        <p:spPr>
          <a:xfrm>
            <a:off x="12263629" y="9791903"/>
            <a:ext cx="5721350" cy="230832"/>
          </a:xfrm>
          <a:prstGeom prst="rect">
            <a:avLst/>
          </a:prstGeom>
        </p:spPr>
        <p:txBody>
          <a:bodyPr vert="horz" wrap="square" lIns="0" tIns="0" rIns="0" bIns="0" rtlCol="0">
            <a:spAutoFit/>
          </a:bodyPr>
          <a:lstStyle/>
          <a:p>
            <a:pPr marL="25400">
              <a:lnSpc>
                <a:spcPts val="1770"/>
              </a:lnSpc>
            </a:pPr>
            <a:r>
              <a:rPr spc="10" dirty="0"/>
              <a:t>Copyright </a:t>
            </a:r>
            <a:r>
              <a:rPr spc="50" dirty="0"/>
              <a:t>© </a:t>
            </a:r>
            <a:r>
              <a:rPr spc="20" dirty="0"/>
              <a:t>2017, </a:t>
            </a:r>
            <a:r>
              <a:rPr spc="10" dirty="0"/>
              <a:t>edureka </a:t>
            </a:r>
            <a:r>
              <a:rPr spc="20" dirty="0"/>
              <a:t>and/or </a:t>
            </a:r>
            <a:r>
              <a:rPr spc="10" dirty="0"/>
              <a:t>its affiliates. </a:t>
            </a:r>
            <a:r>
              <a:rPr spc="20" dirty="0"/>
              <a:t>All </a:t>
            </a:r>
            <a:r>
              <a:rPr spc="10" dirty="0"/>
              <a:t>rights reserved.</a:t>
            </a:r>
          </a:p>
        </p:txBody>
      </p:sp>
    </p:spTree>
    <p:extLst>
      <p:ext uri="{BB962C8B-B14F-4D97-AF65-F5344CB8AC3E}">
        <p14:creationId xmlns:p14="http://schemas.microsoft.com/office/powerpoint/2010/main" val="2164656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2057400" y="4450354"/>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Programming In Solidity</a:t>
            </a:r>
            <a:endParaRPr sz="6600" dirty="0">
              <a:latin typeface="Trebuchet MS" panose="020B0603020202020204" pitchFamily="34" charset="0"/>
              <a:cs typeface="Calibri"/>
            </a:endParaRPr>
          </a:p>
        </p:txBody>
      </p:sp>
    </p:spTree>
    <p:extLst>
      <p:ext uri="{BB962C8B-B14F-4D97-AF65-F5344CB8AC3E}">
        <p14:creationId xmlns:p14="http://schemas.microsoft.com/office/powerpoint/2010/main" val="203791473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58254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Introducing</a:t>
            </a:r>
            <a:r>
              <a:rPr sz="5600" spc="-70" dirty="0">
                <a:solidFill>
                  <a:srgbClr val="095A82"/>
                </a:solidFill>
              </a:rPr>
              <a:t> </a:t>
            </a:r>
            <a:r>
              <a:rPr sz="5600" spc="-10" dirty="0">
                <a:solidFill>
                  <a:srgbClr val="095A82"/>
                </a:solidFill>
              </a:rPr>
              <a:t>Solidity</a:t>
            </a:r>
            <a:endParaRPr sz="5600"/>
          </a:p>
        </p:txBody>
      </p:sp>
      <p:sp>
        <p:nvSpPr>
          <p:cNvPr id="12" name="object 3"/>
          <p:cNvSpPr/>
          <p:nvPr/>
        </p:nvSpPr>
        <p:spPr>
          <a:xfrm>
            <a:off x="4861558" y="2889502"/>
            <a:ext cx="2694432" cy="666292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6878067" y="3424046"/>
            <a:ext cx="6550658" cy="4411980"/>
          </a:xfrm>
          <a:custGeom>
            <a:avLst/>
            <a:gdLst/>
            <a:ahLst/>
            <a:cxnLst/>
            <a:rect l="l" t="t" r="r" b="b"/>
            <a:pathLst>
              <a:path w="3275329" h="2205990">
                <a:moveTo>
                  <a:pt x="1890814" y="0"/>
                </a:moveTo>
                <a:lnTo>
                  <a:pt x="1840566" y="1134"/>
                </a:lnTo>
                <a:lnTo>
                  <a:pt x="1790616" y="3749"/>
                </a:lnTo>
                <a:lnTo>
                  <a:pt x="1741007" y="7824"/>
                </a:lnTo>
                <a:lnTo>
                  <a:pt x="1691782" y="13338"/>
                </a:lnTo>
                <a:lnTo>
                  <a:pt x="1642985" y="20272"/>
                </a:lnTo>
                <a:lnTo>
                  <a:pt x="1594659" y="28605"/>
                </a:lnTo>
                <a:lnTo>
                  <a:pt x="1546847" y="38315"/>
                </a:lnTo>
                <a:lnTo>
                  <a:pt x="1499593" y="49384"/>
                </a:lnTo>
                <a:lnTo>
                  <a:pt x="1452938" y="61789"/>
                </a:lnTo>
                <a:lnTo>
                  <a:pt x="1406928" y="75511"/>
                </a:lnTo>
                <a:lnTo>
                  <a:pt x="1361583" y="90537"/>
                </a:lnTo>
                <a:lnTo>
                  <a:pt x="1317012" y="106822"/>
                </a:lnTo>
                <a:lnTo>
                  <a:pt x="1273192" y="124371"/>
                </a:lnTo>
                <a:lnTo>
                  <a:pt x="1230189" y="143154"/>
                </a:lnTo>
                <a:lnTo>
                  <a:pt x="1188046" y="163151"/>
                </a:lnTo>
                <a:lnTo>
                  <a:pt x="1146807" y="184342"/>
                </a:lnTo>
                <a:lnTo>
                  <a:pt x="1106513" y="206706"/>
                </a:lnTo>
                <a:lnTo>
                  <a:pt x="1067209" y="230222"/>
                </a:lnTo>
                <a:lnTo>
                  <a:pt x="1028938" y="254870"/>
                </a:lnTo>
                <a:lnTo>
                  <a:pt x="991743" y="280630"/>
                </a:lnTo>
                <a:lnTo>
                  <a:pt x="955667" y="307481"/>
                </a:lnTo>
                <a:lnTo>
                  <a:pt x="920753" y="335402"/>
                </a:lnTo>
                <a:lnTo>
                  <a:pt x="887046" y="364373"/>
                </a:lnTo>
                <a:lnTo>
                  <a:pt x="854587" y="394374"/>
                </a:lnTo>
                <a:lnTo>
                  <a:pt x="823420" y="425384"/>
                </a:lnTo>
                <a:lnTo>
                  <a:pt x="793589" y="457382"/>
                </a:lnTo>
                <a:lnTo>
                  <a:pt x="765136" y="490348"/>
                </a:lnTo>
                <a:lnTo>
                  <a:pt x="738105" y="524261"/>
                </a:lnTo>
                <a:lnTo>
                  <a:pt x="712540" y="559101"/>
                </a:lnTo>
                <a:lnTo>
                  <a:pt x="688482" y="594848"/>
                </a:lnTo>
                <a:lnTo>
                  <a:pt x="665976" y="631480"/>
                </a:lnTo>
                <a:lnTo>
                  <a:pt x="645064" y="668978"/>
                </a:lnTo>
                <a:lnTo>
                  <a:pt x="625791" y="707321"/>
                </a:lnTo>
                <a:lnTo>
                  <a:pt x="608199" y="746488"/>
                </a:lnTo>
                <a:lnTo>
                  <a:pt x="592331" y="786459"/>
                </a:lnTo>
                <a:lnTo>
                  <a:pt x="578230" y="827214"/>
                </a:lnTo>
                <a:lnTo>
                  <a:pt x="0" y="1009713"/>
                </a:lnTo>
                <a:lnTo>
                  <a:pt x="546607" y="1247203"/>
                </a:lnTo>
                <a:lnTo>
                  <a:pt x="555011" y="1291492"/>
                </a:lnTo>
                <a:lnTo>
                  <a:pt x="565564" y="1335208"/>
                </a:lnTo>
                <a:lnTo>
                  <a:pt x="578252" y="1378394"/>
                </a:lnTo>
                <a:lnTo>
                  <a:pt x="592948" y="1420763"/>
                </a:lnTo>
                <a:lnTo>
                  <a:pt x="609695" y="1462526"/>
                </a:lnTo>
                <a:lnTo>
                  <a:pt x="628423" y="1503561"/>
                </a:lnTo>
                <a:lnTo>
                  <a:pt x="649089" y="1543830"/>
                </a:lnTo>
                <a:lnTo>
                  <a:pt x="671651" y="1583295"/>
                </a:lnTo>
                <a:lnTo>
                  <a:pt x="696067" y="1621917"/>
                </a:lnTo>
                <a:lnTo>
                  <a:pt x="722296" y="1659658"/>
                </a:lnTo>
                <a:lnTo>
                  <a:pt x="750294" y="1696480"/>
                </a:lnTo>
                <a:lnTo>
                  <a:pt x="780019" y="1732344"/>
                </a:lnTo>
                <a:lnTo>
                  <a:pt x="811431" y="1767212"/>
                </a:lnTo>
                <a:lnTo>
                  <a:pt x="844485" y="1801045"/>
                </a:lnTo>
                <a:lnTo>
                  <a:pt x="879141" y="1833806"/>
                </a:lnTo>
                <a:lnTo>
                  <a:pt x="915356" y="1865456"/>
                </a:lnTo>
                <a:lnTo>
                  <a:pt x="953088" y="1895956"/>
                </a:lnTo>
                <a:lnTo>
                  <a:pt x="992295" y="1925269"/>
                </a:lnTo>
                <a:lnTo>
                  <a:pt x="1032935" y="1953355"/>
                </a:lnTo>
                <a:lnTo>
                  <a:pt x="1074965" y="1980177"/>
                </a:lnTo>
                <a:lnTo>
                  <a:pt x="1118344" y="2005696"/>
                </a:lnTo>
                <a:lnTo>
                  <a:pt x="1163029" y="2029874"/>
                </a:lnTo>
                <a:lnTo>
                  <a:pt x="1208978" y="2052673"/>
                </a:lnTo>
                <a:lnTo>
                  <a:pt x="1256149" y="2074053"/>
                </a:lnTo>
                <a:lnTo>
                  <a:pt x="1304501" y="2093978"/>
                </a:lnTo>
                <a:lnTo>
                  <a:pt x="1353990" y="2112408"/>
                </a:lnTo>
                <a:lnTo>
                  <a:pt x="1404574" y="2129305"/>
                </a:lnTo>
                <a:lnTo>
                  <a:pt x="1456212" y="2144631"/>
                </a:lnTo>
                <a:lnTo>
                  <a:pt x="1508862" y="2158348"/>
                </a:lnTo>
                <a:lnTo>
                  <a:pt x="1562480" y="2170416"/>
                </a:lnTo>
                <a:lnTo>
                  <a:pt x="1613604" y="2180217"/>
                </a:lnTo>
                <a:lnTo>
                  <a:pt x="1664733" y="2188393"/>
                </a:lnTo>
                <a:lnTo>
                  <a:pt x="1715823" y="2194966"/>
                </a:lnTo>
                <a:lnTo>
                  <a:pt x="1766831" y="2199956"/>
                </a:lnTo>
                <a:lnTo>
                  <a:pt x="1817713" y="2203384"/>
                </a:lnTo>
                <a:lnTo>
                  <a:pt x="1868428" y="2205269"/>
                </a:lnTo>
                <a:lnTo>
                  <a:pt x="1918931" y="2205633"/>
                </a:lnTo>
                <a:lnTo>
                  <a:pt x="1969179" y="2204496"/>
                </a:lnTo>
                <a:lnTo>
                  <a:pt x="2019129" y="2201879"/>
                </a:lnTo>
                <a:lnTo>
                  <a:pt x="2068738" y="2197801"/>
                </a:lnTo>
                <a:lnTo>
                  <a:pt x="2117963" y="2192284"/>
                </a:lnTo>
                <a:lnTo>
                  <a:pt x="2166760" y="2185348"/>
                </a:lnTo>
                <a:lnTo>
                  <a:pt x="2215086" y="2177014"/>
                </a:lnTo>
                <a:lnTo>
                  <a:pt x="2262898" y="2167302"/>
                </a:lnTo>
                <a:lnTo>
                  <a:pt x="2310152" y="2156232"/>
                </a:lnTo>
                <a:lnTo>
                  <a:pt x="2356807" y="2143825"/>
                </a:lnTo>
                <a:lnTo>
                  <a:pt x="2402817" y="2130102"/>
                </a:lnTo>
                <a:lnTo>
                  <a:pt x="2448140" y="2115083"/>
                </a:lnTo>
                <a:lnTo>
                  <a:pt x="2492733" y="2098788"/>
                </a:lnTo>
                <a:lnTo>
                  <a:pt x="2536553" y="2081239"/>
                </a:lnTo>
                <a:lnTo>
                  <a:pt x="2579556" y="2062455"/>
                </a:lnTo>
                <a:lnTo>
                  <a:pt x="2621699" y="2042457"/>
                </a:lnTo>
                <a:lnTo>
                  <a:pt x="2662938" y="2021266"/>
                </a:lnTo>
                <a:lnTo>
                  <a:pt x="2703232" y="1998901"/>
                </a:lnTo>
                <a:lnTo>
                  <a:pt x="2742536" y="1975385"/>
                </a:lnTo>
                <a:lnTo>
                  <a:pt x="2780807" y="1950736"/>
                </a:lnTo>
                <a:lnTo>
                  <a:pt x="2818002" y="1924976"/>
                </a:lnTo>
                <a:lnTo>
                  <a:pt x="2854078" y="1898125"/>
                </a:lnTo>
                <a:lnTo>
                  <a:pt x="2888992" y="1870204"/>
                </a:lnTo>
                <a:lnTo>
                  <a:pt x="2922699" y="1841233"/>
                </a:lnTo>
                <a:lnTo>
                  <a:pt x="2955158" y="1811232"/>
                </a:lnTo>
                <a:lnTo>
                  <a:pt x="2986325" y="1780222"/>
                </a:lnTo>
                <a:lnTo>
                  <a:pt x="3016156" y="1748224"/>
                </a:lnTo>
                <a:lnTo>
                  <a:pt x="3044609" y="1715259"/>
                </a:lnTo>
                <a:lnTo>
                  <a:pt x="3071640" y="1681345"/>
                </a:lnTo>
                <a:lnTo>
                  <a:pt x="3097205" y="1646505"/>
                </a:lnTo>
                <a:lnTo>
                  <a:pt x="3121263" y="1610759"/>
                </a:lnTo>
                <a:lnTo>
                  <a:pt x="3143769" y="1574126"/>
                </a:lnTo>
                <a:lnTo>
                  <a:pt x="3164681" y="1536628"/>
                </a:lnTo>
                <a:lnTo>
                  <a:pt x="3183954" y="1498286"/>
                </a:lnTo>
                <a:lnTo>
                  <a:pt x="3201546" y="1459119"/>
                </a:lnTo>
                <a:lnTo>
                  <a:pt x="3217414" y="1419148"/>
                </a:lnTo>
                <a:lnTo>
                  <a:pt x="3231539" y="1378311"/>
                </a:lnTo>
                <a:lnTo>
                  <a:pt x="3243955" y="1336261"/>
                </a:lnTo>
                <a:lnTo>
                  <a:pt x="3254281" y="1294126"/>
                </a:lnTo>
                <a:lnTo>
                  <a:pt x="3262520" y="1252027"/>
                </a:lnTo>
                <a:lnTo>
                  <a:pt x="3268699" y="1209999"/>
                </a:lnTo>
                <a:lnTo>
                  <a:pt x="3272844" y="1168081"/>
                </a:lnTo>
                <a:lnTo>
                  <a:pt x="3274985" y="1126310"/>
                </a:lnTo>
                <a:lnTo>
                  <a:pt x="3275147" y="1084723"/>
                </a:lnTo>
                <a:lnTo>
                  <a:pt x="3273359" y="1043358"/>
                </a:lnTo>
                <a:lnTo>
                  <a:pt x="3269648" y="1002251"/>
                </a:lnTo>
                <a:lnTo>
                  <a:pt x="3264040" y="961441"/>
                </a:lnTo>
                <a:lnTo>
                  <a:pt x="3256564" y="920964"/>
                </a:lnTo>
                <a:lnTo>
                  <a:pt x="3247247" y="880858"/>
                </a:lnTo>
                <a:lnTo>
                  <a:pt x="3236116" y="841160"/>
                </a:lnTo>
                <a:lnTo>
                  <a:pt x="3223198" y="801908"/>
                </a:lnTo>
                <a:lnTo>
                  <a:pt x="3208522" y="763138"/>
                </a:lnTo>
                <a:lnTo>
                  <a:pt x="3192113" y="724888"/>
                </a:lnTo>
                <a:lnTo>
                  <a:pt x="3174000" y="687196"/>
                </a:lnTo>
                <a:lnTo>
                  <a:pt x="3154210" y="650099"/>
                </a:lnTo>
                <a:lnTo>
                  <a:pt x="3132771" y="613634"/>
                </a:lnTo>
                <a:lnTo>
                  <a:pt x="3109709" y="577838"/>
                </a:lnTo>
                <a:lnTo>
                  <a:pt x="3085052" y="542749"/>
                </a:lnTo>
                <a:lnTo>
                  <a:pt x="3058827" y="508404"/>
                </a:lnTo>
                <a:lnTo>
                  <a:pt x="3031062" y="474841"/>
                </a:lnTo>
                <a:lnTo>
                  <a:pt x="3001784" y="442096"/>
                </a:lnTo>
                <a:lnTo>
                  <a:pt x="2971021" y="410207"/>
                </a:lnTo>
                <a:lnTo>
                  <a:pt x="2938800" y="379212"/>
                </a:lnTo>
                <a:lnTo>
                  <a:pt x="2905147" y="349147"/>
                </a:lnTo>
                <a:lnTo>
                  <a:pt x="2870091" y="320051"/>
                </a:lnTo>
                <a:lnTo>
                  <a:pt x="2833659" y="291959"/>
                </a:lnTo>
                <a:lnTo>
                  <a:pt x="2795879" y="264911"/>
                </a:lnTo>
                <a:lnTo>
                  <a:pt x="2756776" y="238942"/>
                </a:lnTo>
                <a:lnTo>
                  <a:pt x="2716380" y="214091"/>
                </a:lnTo>
                <a:lnTo>
                  <a:pt x="2674717" y="190394"/>
                </a:lnTo>
                <a:lnTo>
                  <a:pt x="2631815" y="167889"/>
                </a:lnTo>
                <a:lnTo>
                  <a:pt x="2587701" y="146614"/>
                </a:lnTo>
                <a:lnTo>
                  <a:pt x="2542402" y="126605"/>
                </a:lnTo>
                <a:lnTo>
                  <a:pt x="2495946" y="107900"/>
                </a:lnTo>
                <a:lnTo>
                  <a:pt x="2448336" y="90529"/>
                </a:lnTo>
                <a:lnTo>
                  <a:pt x="2399672" y="74552"/>
                </a:lnTo>
                <a:lnTo>
                  <a:pt x="2349908" y="59983"/>
                </a:lnTo>
                <a:lnTo>
                  <a:pt x="2299096" y="46867"/>
                </a:lnTo>
                <a:lnTo>
                  <a:pt x="2247265" y="35242"/>
                </a:lnTo>
                <a:lnTo>
                  <a:pt x="2196141" y="25437"/>
                </a:lnTo>
                <a:lnTo>
                  <a:pt x="2145012" y="17256"/>
                </a:lnTo>
                <a:lnTo>
                  <a:pt x="2093922" y="10679"/>
                </a:lnTo>
                <a:lnTo>
                  <a:pt x="2042914" y="5686"/>
                </a:lnTo>
                <a:lnTo>
                  <a:pt x="1992032" y="2255"/>
                </a:lnTo>
                <a:lnTo>
                  <a:pt x="1941317" y="366"/>
                </a:lnTo>
                <a:lnTo>
                  <a:pt x="1890814"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6878067" y="3424046"/>
            <a:ext cx="6550658" cy="4411980"/>
          </a:xfrm>
          <a:custGeom>
            <a:avLst/>
            <a:gdLst/>
            <a:ahLst/>
            <a:cxnLst/>
            <a:rect l="l" t="t" r="r" b="b"/>
            <a:pathLst>
              <a:path w="3275329" h="2205990">
                <a:moveTo>
                  <a:pt x="0" y="1009713"/>
                </a:moveTo>
                <a:lnTo>
                  <a:pt x="578230" y="827214"/>
                </a:lnTo>
                <a:lnTo>
                  <a:pt x="592331" y="786459"/>
                </a:lnTo>
                <a:lnTo>
                  <a:pt x="608199" y="746488"/>
                </a:lnTo>
                <a:lnTo>
                  <a:pt x="625791" y="707321"/>
                </a:lnTo>
                <a:lnTo>
                  <a:pt x="645064" y="668978"/>
                </a:lnTo>
                <a:lnTo>
                  <a:pt x="665976" y="631480"/>
                </a:lnTo>
                <a:lnTo>
                  <a:pt x="688482" y="594848"/>
                </a:lnTo>
                <a:lnTo>
                  <a:pt x="712540" y="559101"/>
                </a:lnTo>
                <a:lnTo>
                  <a:pt x="738105" y="524261"/>
                </a:lnTo>
                <a:lnTo>
                  <a:pt x="765136" y="490348"/>
                </a:lnTo>
                <a:lnTo>
                  <a:pt x="793589" y="457382"/>
                </a:lnTo>
                <a:lnTo>
                  <a:pt x="823420" y="425384"/>
                </a:lnTo>
                <a:lnTo>
                  <a:pt x="854587" y="394374"/>
                </a:lnTo>
                <a:lnTo>
                  <a:pt x="887046" y="364373"/>
                </a:lnTo>
                <a:lnTo>
                  <a:pt x="920753" y="335402"/>
                </a:lnTo>
                <a:lnTo>
                  <a:pt x="955667" y="307481"/>
                </a:lnTo>
                <a:lnTo>
                  <a:pt x="991743" y="280630"/>
                </a:lnTo>
                <a:lnTo>
                  <a:pt x="1028938" y="254870"/>
                </a:lnTo>
                <a:lnTo>
                  <a:pt x="1067209" y="230222"/>
                </a:lnTo>
                <a:lnTo>
                  <a:pt x="1106513" y="206706"/>
                </a:lnTo>
                <a:lnTo>
                  <a:pt x="1146807" y="184342"/>
                </a:lnTo>
                <a:lnTo>
                  <a:pt x="1188046" y="163151"/>
                </a:lnTo>
                <a:lnTo>
                  <a:pt x="1230189" y="143154"/>
                </a:lnTo>
                <a:lnTo>
                  <a:pt x="1273192" y="124371"/>
                </a:lnTo>
                <a:lnTo>
                  <a:pt x="1317012" y="106822"/>
                </a:lnTo>
                <a:lnTo>
                  <a:pt x="1361605" y="90529"/>
                </a:lnTo>
                <a:lnTo>
                  <a:pt x="1406928" y="75511"/>
                </a:lnTo>
                <a:lnTo>
                  <a:pt x="1452938" y="61789"/>
                </a:lnTo>
                <a:lnTo>
                  <a:pt x="1499593" y="49384"/>
                </a:lnTo>
                <a:lnTo>
                  <a:pt x="1546847" y="38315"/>
                </a:lnTo>
                <a:lnTo>
                  <a:pt x="1594659" y="28605"/>
                </a:lnTo>
                <a:lnTo>
                  <a:pt x="1642985" y="20272"/>
                </a:lnTo>
                <a:lnTo>
                  <a:pt x="1691782" y="13338"/>
                </a:lnTo>
                <a:lnTo>
                  <a:pt x="1741007" y="7824"/>
                </a:lnTo>
                <a:lnTo>
                  <a:pt x="1790616" y="3749"/>
                </a:lnTo>
                <a:lnTo>
                  <a:pt x="1840566" y="1134"/>
                </a:lnTo>
                <a:lnTo>
                  <a:pt x="1890814" y="0"/>
                </a:lnTo>
                <a:lnTo>
                  <a:pt x="1941317" y="366"/>
                </a:lnTo>
                <a:lnTo>
                  <a:pt x="1992032" y="2255"/>
                </a:lnTo>
                <a:lnTo>
                  <a:pt x="2042914" y="5686"/>
                </a:lnTo>
                <a:lnTo>
                  <a:pt x="2093922" y="10679"/>
                </a:lnTo>
                <a:lnTo>
                  <a:pt x="2145012" y="17256"/>
                </a:lnTo>
                <a:lnTo>
                  <a:pt x="2196141" y="25437"/>
                </a:lnTo>
                <a:lnTo>
                  <a:pt x="2247265" y="35242"/>
                </a:lnTo>
                <a:lnTo>
                  <a:pt x="2299096" y="46867"/>
                </a:lnTo>
                <a:lnTo>
                  <a:pt x="2349908" y="59983"/>
                </a:lnTo>
                <a:lnTo>
                  <a:pt x="2399672" y="74552"/>
                </a:lnTo>
                <a:lnTo>
                  <a:pt x="2448360" y="90537"/>
                </a:lnTo>
                <a:lnTo>
                  <a:pt x="2495946" y="107900"/>
                </a:lnTo>
                <a:lnTo>
                  <a:pt x="2542402" y="126605"/>
                </a:lnTo>
                <a:lnTo>
                  <a:pt x="2587701" y="146614"/>
                </a:lnTo>
                <a:lnTo>
                  <a:pt x="2631815" y="167889"/>
                </a:lnTo>
                <a:lnTo>
                  <a:pt x="2674717" y="190394"/>
                </a:lnTo>
                <a:lnTo>
                  <a:pt x="2716380" y="214091"/>
                </a:lnTo>
                <a:lnTo>
                  <a:pt x="2756776" y="238942"/>
                </a:lnTo>
                <a:lnTo>
                  <a:pt x="2795879" y="264911"/>
                </a:lnTo>
                <a:lnTo>
                  <a:pt x="2833659" y="291959"/>
                </a:lnTo>
                <a:lnTo>
                  <a:pt x="2870091" y="320051"/>
                </a:lnTo>
                <a:lnTo>
                  <a:pt x="2905147" y="349147"/>
                </a:lnTo>
                <a:lnTo>
                  <a:pt x="2938800" y="379212"/>
                </a:lnTo>
                <a:lnTo>
                  <a:pt x="2971021" y="410207"/>
                </a:lnTo>
                <a:lnTo>
                  <a:pt x="3001784" y="442096"/>
                </a:lnTo>
                <a:lnTo>
                  <a:pt x="3031062" y="474841"/>
                </a:lnTo>
                <a:lnTo>
                  <a:pt x="3058827" y="508404"/>
                </a:lnTo>
                <a:lnTo>
                  <a:pt x="3085052" y="542749"/>
                </a:lnTo>
                <a:lnTo>
                  <a:pt x="3109709" y="577838"/>
                </a:lnTo>
                <a:lnTo>
                  <a:pt x="3132771" y="613634"/>
                </a:lnTo>
                <a:lnTo>
                  <a:pt x="3154210" y="650099"/>
                </a:lnTo>
                <a:lnTo>
                  <a:pt x="3174000" y="687196"/>
                </a:lnTo>
                <a:lnTo>
                  <a:pt x="3192113" y="724888"/>
                </a:lnTo>
                <a:lnTo>
                  <a:pt x="3208522" y="763138"/>
                </a:lnTo>
                <a:lnTo>
                  <a:pt x="3223198" y="801908"/>
                </a:lnTo>
                <a:lnTo>
                  <a:pt x="3236116" y="841160"/>
                </a:lnTo>
                <a:lnTo>
                  <a:pt x="3247247" y="880858"/>
                </a:lnTo>
                <a:lnTo>
                  <a:pt x="3256564" y="920964"/>
                </a:lnTo>
                <a:lnTo>
                  <a:pt x="3264040" y="961441"/>
                </a:lnTo>
                <a:lnTo>
                  <a:pt x="3269648" y="1002251"/>
                </a:lnTo>
                <a:lnTo>
                  <a:pt x="3273359" y="1043358"/>
                </a:lnTo>
                <a:lnTo>
                  <a:pt x="3275147" y="1084723"/>
                </a:lnTo>
                <a:lnTo>
                  <a:pt x="3274985" y="1126310"/>
                </a:lnTo>
                <a:lnTo>
                  <a:pt x="3272844" y="1168081"/>
                </a:lnTo>
                <a:lnTo>
                  <a:pt x="3268699" y="1209999"/>
                </a:lnTo>
                <a:lnTo>
                  <a:pt x="3262520" y="1252027"/>
                </a:lnTo>
                <a:lnTo>
                  <a:pt x="3254281" y="1294126"/>
                </a:lnTo>
                <a:lnTo>
                  <a:pt x="3243955" y="1336261"/>
                </a:lnTo>
                <a:lnTo>
                  <a:pt x="3231515" y="1378394"/>
                </a:lnTo>
                <a:lnTo>
                  <a:pt x="3217414" y="1419148"/>
                </a:lnTo>
                <a:lnTo>
                  <a:pt x="3201546" y="1459119"/>
                </a:lnTo>
                <a:lnTo>
                  <a:pt x="3183954" y="1498286"/>
                </a:lnTo>
                <a:lnTo>
                  <a:pt x="3164681" y="1536628"/>
                </a:lnTo>
                <a:lnTo>
                  <a:pt x="3143769" y="1574126"/>
                </a:lnTo>
                <a:lnTo>
                  <a:pt x="3121263" y="1610759"/>
                </a:lnTo>
                <a:lnTo>
                  <a:pt x="3097205" y="1646505"/>
                </a:lnTo>
                <a:lnTo>
                  <a:pt x="3071640" y="1681345"/>
                </a:lnTo>
                <a:lnTo>
                  <a:pt x="3044609" y="1715259"/>
                </a:lnTo>
                <a:lnTo>
                  <a:pt x="3016156" y="1748224"/>
                </a:lnTo>
                <a:lnTo>
                  <a:pt x="2986325" y="1780222"/>
                </a:lnTo>
                <a:lnTo>
                  <a:pt x="2955158" y="1811232"/>
                </a:lnTo>
                <a:lnTo>
                  <a:pt x="2922699" y="1841233"/>
                </a:lnTo>
                <a:lnTo>
                  <a:pt x="2888992" y="1870204"/>
                </a:lnTo>
                <a:lnTo>
                  <a:pt x="2854078" y="1898125"/>
                </a:lnTo>
                <a:lnTo>
                  <a:pt x="2818002" y="1924976"/>
                </a:lnTo>
                <a:lnTo>
                  <a:pt x="2780807" y="1950736"/>
                </a:lnTo>
                <a:lnTo>
                  <a:pt x="2742536" y="1975385"/>
                </a:lnTo>
                <a:lnTo>
                  <a:pt x="2703232" y="1998901"/>
                </a:lnTo>
                <a:lnTo>
                  <a:pt x="2662938" y="2021266"/>
                </a:lnTo>
                <a:lnTo>
                  <a:pt x="2621699" y="2042457"/>
                </a:lnTo>
                <a:lnTo>
                  <a:pt x="2579556" y="2062455"/>
                </a:lnTo>
                <a:lnTo>
                  <a:pt x="2536553" y="2081239"/>
                </a:lnTo>
                <a:lnTo>
                  <a:pt x="2492733" y="2098788"/>
                </a:lnTo>
                <a:lnTo>
                  <a:pt x="2448140" y="2115083"/>
                </a:lnTo>
                <a:lnTo>
                  <a:pt x="2402817" y="2130102"/>
                </a:lnTo>
                <a:lnTo>
                  <a:pt x="2356807" y="2143825"/>
                </a:lnTo>
                <a:lnTo>
                  <a:pt x="2310152" y="2156232"/>
                </a:lnTo>
                <a:lnTo>
                  <a:pt x="2262898" y="2167302"/>
                </a:lnTo>
                <a:lnTo>
                  <a:pt x="2215086" y="2177014"/>
                </a:lnTo>
                <a:lnTo>
                  <a:pt x="2166760" y="2185348"/>
                </a:lnTo>
                <a:lnTo>
                  <a:pt x="2117963" y="2192284"/>
                </a:lnTo>
                <a:lnTo>
                  <a:pt x="2068738" y="2197801"/>
                </a:lnTo>
                <a:lnTo>
                  <a:pt x="2019129" y="2201879"/>
                </a:lnTo>
                <a:lnTo>
                  <a:pt x="1969179" y="2204496"/>
                </a:lnTo>
                <a:lnTo>
                  <a:pt x="1918931" y="2205633"/>
                </a:lnTo>
                <a:lnTo>
                  <a:pt x="1868428" y="2205269"/>
                </a:lnTo>
                <a:lnTo>
                  <a:pt x="1817713" y="2203384"/>
                </a:lnTo>
                <a:lnTo>
                  <a:pt x="1766831" y="2199956"/>
                </a:lnTo>
                <a:lnTo>
                  <a:pt x="1715823" y="2194966"/>
                </a:lnTo>
                <a:lnTo>
                  <a:pt x="1664733" y="2188393"/>
                </a:lnTo>
                <a:lnTo>
                  <a:pt x="1613604" y="2180217"/>
                </a:lnTo>
                <a:lnTo>
                  <a:pt x="1562480" y="2170416"/>
                </a:lnTo>
                <a:lnTo>
                  <a:pt x="1508862" y="2158348"/>
                </a:lnTo>
                <a:lnTo>
                  <a:pt x="1456212" y="2144631"/>
                </a:lnTo>
                <a:lnTo>
                  <a:pt x="1404574" y="2129305"/>
                </a:lnTo>
                <a:lnTo>
                  <a:pt x="1353990" y="2112408"/>
                </a:lnTo>
                <a:lnTo>
                  <a:pt x="1304501" y="2093978"/>
                </a:lnTo>
                <a:lnTo>
                  <a:pt x="1256149" y="2074053"/>
                </a:lnTo>
                <a:lnTo>
                  <a:pt x="1208978" y="2052673"/>
                </a:lnTo>
                <a:lnTo>
                  <a:pt x="1163029" y="2029874"/>
                </a:lnTo>
                <a:lnTo>
                  <a:pt x="1118344" y="2005696"/>
                </a:lnTo>
                <a:lnTo>
                  <a:pt x="1074965" y="1980177"/>
                </a:lnTo>
                <a:lnTo>
                  <a:pt x="1032935" y="1953355"/>
                </a:lnTo>
                <a:lnTo>
                  <a:pt x="992295" y="1925269"/>
                </a:lnTo>
                <a:lnTo>
                  <a:pt x="953088" y="1895956"/>
                </a:lnTo>
                <a:lnTo>
                  <a:pt x="915356" y="1865456"/>
                </a:lnTo>
                <a:lnTo>
                  <a:pt x="879141" y="1833806"/>
                </a:lnTo>
                <a:lnTo>
                  <a:pt x="844485" y="1801045"/>
                </a:lnTo>
                <a:lnTo>
                  <a:pt x="811431" y="1767212"/>
                </a:lnTo>
                <a:lnTo>
                  <a:pt x="780019" y="1732344"/>
                </a:lnTo>
                <a:lnTo>
                  <a:pt x="750294" y="1696480"/>
                </a:lnTo>
                <a:lnTo>
                  <a:pt x="722296" y="1659658"/>
                </a:lnTo>
                <a:lnTo>
                  <a:pt x="696067" y="1621917"/>
                </a:lnTo>
                <a:lnTo>
                  <a:pt x="671651" y="1583295"/>
                </a:lnTo>
                <a:lnTo>
                  <a:pt x="649089" y="1543830"/>
                </a:lnTo>
                <a:lnTo>
                  <a:pt x="628423" y="1503561"/>
                </a:lnTo>
                <a:lnTo>
                  <a:pt x="609695" y="1462526"/>
                </a:lnTo>
                <a:lnTo>
                  <a:pt x="592948" y="1420763"/>
                </a:lnTo>
                <a:lnTo>
                  <a:pt x="578224" y="1378311"/>
                </a:lnTo>
                <a:lnTo>
                  <a:pt x="565564" y="1335208"/>
                </a:lnTo>
                <a:lnTo>
                  <a:pt x="555011" y="1291492"/>
                </a:lnTo>
                <a:lnTo>
                  <a:pt x="546607" y="1247203"/>
                </a:lnTo>
                <a:lnTo>
                  <a:pt x="0" y="1009713"/>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8915655" y="4091940"/>
            <a:ext cx="3548378" cy="3041858"/>
          </a:xfrm>
          <a:prstGeom prst="rect">
            <a:avLst/>
          </a:prstGeom>
        </p:spPr>
        <p:txBody>
          <a:bodyPr vert="horz" wrap="square" lIns="0" tIns="25400" rIns="0" bIns="0" rtlCol="0">
            <a:spAutoFit/>
          </a:bodyPr>
          <a:lstStyle/>
          <a:p>
            <a:pPr marL="25400" marR="10160" indent="5080" algn="ctr">
              <a:spcBef>
                <a:spcPts val="200"/>
              </a:spcBef>
            </a:pPr>
            <a:r>
              <a:rPr sz="2800" b="1" dirty="0">
                <a:solidFill>
                  <a:srgbClr val="5F5F5F"/>
                </a:solidFill>
                <a:latin typeface="Comic Sans MS"/>
                <a:cs typeface="Comic Sans MS"/>
              </a:rPr>
              <a:t>Ethereum would </a:t>
            </a:r>
            <a:r>
              <a:rPr sz="2800" b="1" spc="-10" dirty="0">
                <a:solidFill>
                  <a:srgbClr val="5F5F5F"/>
                </a:solidFill>
                <a:latin typeface="Comic Sans MS"/>
                <a:cs typeface="Comic Sans MS"/>
              </a:rPr>
              <a:t>be  </a:t>
            </a:r>
            <a:r>
              <a:rPr sz="2800" b="1" dirty="0">
                <a:solidFill>
                  <a:srgbClr val="5F5F5F"/>
                </a:solidFill>
                <a:latin typeface="Comic Sans MS"/>
                <a:cs typeface="Comic Sans MS"/>
              </a:rPr>
              <a:t>incomplete without  a </a:t>
            </a:r>
            <a:r>
              <a:rPr sz="2800" b="1" spc="-10" dirty="0">
                <a:solidFill>
                  <a:srgbClr val="5F5F5F"/>
                </a:solidFill>
                <a:latin typeface="Comic Sans MS"/>
                <a:cs typeface="Comic Sans MS"/>
              </a:rPr>
              <a:t>native  programming  </a:t>
            </a:r>
            <a:r>
              <a:rPr sz="2800" b="1" dirty="0">
                <a:solidFill>
                  <a:srgbClr val="5F5F5F"/>
                </a:solidFill>
                <a:latin typeface="Comic Sans MS"/>
                <a:cs typeface="Comic Sans MS"/>
              </a:rPr>
              <a:t>language – and that  language </a:t>
            </a:r>
            <a:r>
              <a:rPr sz="2800" b="1" spc="-10" dirty="0">
                <a:solidFill>
                  <a:srgbClr val="5F5F5F"/>
                </a:solidFill>
                <a:latin typeface="Comic Sans MS"/>
                <a:cs typeface="Comic Sans MS"/>
              </a:rPr>
              <a:t>is</a:t>
            </a:r>
            <a:r>
              <a:rPr sz="2800" b="1" spc="-100" dirty="0">
                <a:solidFill>
                  <a:srgbClr val="5F5F5F"/>
                </a:solidFill>
                <a:latin typeface="Comic Sans MS"/>
                <a:cs typeface="Comic Sans MS"/>
              </a:rPr>
              <a:t> </a:t>
            </a:r>
            <a:r>
              <a:rPr sz="2800" b="1" dirty="0">
                <a:solidFill>
                  <a:srgbClr val="5F5F5F"/>
                </a:solidFill>
                <a:latin typeface="Comic Sans MS"/>
                <a:cs typeface="Comic Sans MS"/>
              </a:rPr>
              <a:t>Solidity.</a:t>
            </a:r>
            <a:endParaRPr sz="2800">
              <a:solidFill>
                <a:prstClr val="black"/>
              </a:solidFill>
              <a:latin typeface="Comic Sans MS"/>
              <a:cs typeface="Comic Sans MS"/>
            </a:endParaRPr>
          </a:p>
          <a:p>
            <a:pPr algn="ctr">
              <a:spcBef>
                <a:spcPts val="10"/>
              </a:spcBef>
            </a:pPr>
            <a:r>
              <a:rPr sz="2800" b="1" spc="-10" dirty="0">
                <a:solidFill>
                  <a:srgbClr val="5F5F5F"/>
                </a:solidFill>
                <a:latin typeface="Comic Sans MS"/>
                <a:cs typeface="Comic Sans MS"/>
              </a:rPr>
              <a:t>Let’s learn</a:t>
            </a:r>
            <a:r>
              <a:rPr sz="2800" b="1" spc="30" dirty="0">
                <a:solidFill>
                  <a:srgbClr val="5F5F5F"/>
                </a:solidFill>
                <a:latin typeface="Comic Sans MS"/>
                <a:cs typeface="Comic Sans MS"/>
              </a:rPr>
              <a:t> </a:t>
            </a:r>
            <a:r>
              <a:rPr sz="2800" b="1" spc="-10" dirty="0">
                <a:solidFill>
                  <a:srgbClr val="5F5F5F"/>
                </a:solidFill>
                <a:latin typeface="Comic Sans MS"/>
                <a:cs typeface="Comic Sans MS"/>
              </a:rPr>
              <a:t>it</a:t>
            </a:r>
            <a:endParaRPr sz="2800">
              <a:solidFill>
                <a:prstClr val="black"/>
              </a:solidFill>
              <a:latin typeface="Comic Sans MS"/>
              <a:cs typeface="Comic Sans MS"/>
            </a:endParaRPr>
          </a:p>
        </p:txBody>
      </p:sp>
    </p:spTree>
    <p:extLst>
      <p:ext uri="{BB962C8B-B14F-4D97-AF65-F5344CB8AC3E}">
        <p14:creationId xmlns:p14="http://schemas.microsoft.com/office/powerpoint/2010/main" val="2697003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225552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a:t>
            </a:r>
            <a:r>
              <a:rPr sz="5600" spc="-30" dirty="0">
                <a:solidFill>
                  <a:srgbClr val="095A82"/>
                </a:solidFill>
              </a:rPr>
              <a:t>o</a:t>
            </a:r>
            <a:r>
              <a:rPr sz="5600" spc="-10" dirty="0">
                <a:solidFill>
                  <a:srgbClr val="095A82"/>
                </a:solidFill>
              </a:rPr>
              <a:t>l</a:t>
            </a:r>
            <a:r>
              <a:rPr sz="5600" spc="-30" dirty="0">
                <a:solidFill>
                  <a:srgbClr val="095A82"/>
                </a:solidFill>
              </a:rPr>
              <a:t>i</a:t>
            </a:r>
            <a:r>
              <a:rPr sz="5600" spc="-10" dirty="0">
                <a:solidFill>
                  <a:srgbClr val="095A82"/>
                </a:solidFill>
              </a:rPr>
              <a:t>dity</a:t>
            </a:r>
            <a:endParaRPr sz="5600"/>
          </a:p>
        </p:txBody>
      </p:sp>
      <p:sp>
        <p:nvSpPr>
          <p:cNvPr id="16" name="object 3"/>
          <p:cNvSpPr txBox="1"/>
          <p:nvPr/>
        </p:nvSpPr>
        <p:spPr>
          <a:xfrm>
            <a:off x="942034" y="1683968"/>
            <a:ext cx="10840720" cy="6619761"/>
          </a:xfrm>
          <a:prstGeom prst="rect">
            <a:avLst/>
          </a:prstGeom>
        </p:spPr>
        <p:txBody>
          <a:bodyPr vert="horz" wrap="square" lIns="0" tIns="25400" rIns="0" bIns="0" rtlCol="0">
            <a:spAutoFit/>
          </a:bodyPr>
          <a:lstStyle/>
          <a:p>
            <a:pPr marL="598170" marR="641350" indent="-572770">
              <a:lnSpc>
                <a:spcPct val="150000"/>
              </a:lnSpc>
              <a:spcBef>
                <a:spcPts val="200"/>
              </a:spcBef>
              <a:buClr>
                <a:srgbClr val="095A82"/>
              </a:buClr>
              <a:buFont typeface="Wingdings"/>
              <a:buChar char=""/>
              <a:tabLst>
                <a:tab pos="598170" algn="l"/>
                <a:tab pos="599440" algn="l"/>
              </a:tabLst>
            </a:pPr>
            <a:r>
              <a:rPr sz="2800" dirty="0">
                <a:solidFill>
                  <a:srgbClr val="5F5F5F"/>
                </a:solidFill>
                <a:cs typeface="Calibri"/>
              </a:rPr>
              <a:t>Solidity is a </a:t>
            </a:r>
            <a:r>
              <a:rPr sz="2800" spc="-10" dirty="0">
                <a:solidFill>
                  <a:srgbClr val="0070C0"/>
                </a:solidFill>
                <a:cs typeface="Calibri"/>
              </a:rPr>
              <a:t>contract-oriented, </a:t>
            </a:r>
            <a:r>
              <a:rPr sz="2800" dirty="0">
                <a:solidFill>
                  <a:srgbClr val="0070C0"/>
                </a:solidFill>
                <a:cs typeface="Calibri"/>
              </a:rPr>
              <a:t>high-level language </a:t>
            </a:r>
            <a:r>
              <a:rPr sz="2800" dirty="0">
                <a:solidFill>
                  <a:srgbClr val="5F5F5F"/>
                </a:solidFill>
                <a:cs typeface="Calibri"/>
              </a:rPr>
              <a:t>whose </a:t>
            </a:r>
            <a:r>
              <a:rPr sz="2800" spc="-10" dirty="0">
                <a:solidFill>
                  <a:srgbClr val="5F5F5F"/>
                </a:solidFill>
                <a:cs typeface="Calibri"/>
              </a:rPr>
              <a:t>syntax </a:t>
            </a:r>
            <a:r>
              <a:rPr sz="2800" dirty="0">
                <a:solidFill>
                  <a:srgbClr val="5F5F5F"/>
                </a:solidFill>
                <a:cs typeface="Calibri"/>
              </a:rPr>
              <a:t>is  </a:t>
            </a:r>
            <a:r>
              <a:rPr sz="2800" spc="-10" dirty="0">
                <a:solidFill>
                  <a:srgbClr val="5F5F5F"/>
                </a:solidFill>
                <a:cs typeface="Calibri"/>
              </a:rPr>
              <a:t>similar to that of</a:t>
            </a:r>
            <a:r>
              <a:rPr sz="2800" spc="10" dirty="0">
                <a:solidFill>
                  <a:srgbClr val="5F5F5F"/>
                </a:solidFill>
                <a:cs typeface="Calibri"/>
              </a:rPr>
              <a:t> </a:t>
            </a:r>
            <a:r>
              <a:rPr sz="2800" dirty="0">
                <a:solidFill>
                  <a:srgbClr val="5F5F5F"/>
                </a:solidFill>
                <a:cs typeface="Calibri"/>
              </a:rPr>
              <a:t>JavaScript</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It </a:t>
            </a:r>
            <a:r>
              <a:rPr sz="2800" dirty="0">
                <a:solidFill>
                  <a:srgbClr val="5F5F5F"/>
                </a:solidFill>
                <a:cs typeface="Calibri"/>
              </a:rPr>
              <a:t>is </a:t>
            </a:r>
            <a:r>
              <a:rPr sz="2800" spc="-10" dirty="0">
                <a:solidFill>
                  <a:srgbClr val="5F5F5F"/>
                </a:solidFill>
                <a:cs typeface="Calibri"/>
              </a:rPr>
              <a:t>designed </a:t>
            </a:r>
            <a:r>
              <a:rPr sz="2800" dirty="0">
                <a:solidFill>
                  <a:srgbClr val="5F5F5F"/>
                </a:solidFill>
                <a:cs typeface="Calibri"/>
              </a:rPr>
              <a:t>to target </a:t>
            </a:r>
            <a:r>
              <a:rPr sz="2800" spc="-10" dirty="0">
                <a:solidFill>
                  <a:srgbClr val="5F5F5F"/>
                </a:solidFill>
                <a:cs typeface="Calibri"/>
              </a:rPr>
              <a:t>the </a:t>
            </a:r>
            <a:r>
              <a:rPr sz="2800" spc="-10" dirty="0">
                <a:solidFill>
                  <a:srgbClr val="0070C0"/>
                </a:solidFill>
                <a:cs typeface="Calibri"/>
              </a:rPr>
              <a:t>Ethereum Virtual Machine</a:t>
            </a:r>
            <a:r>
              <a:rPr sz="2800" spc="170" dirty="0">
                <a:solidFill>
                  <a:srgbClr val="0070C0"/>
                </a:solidFill>
                <a:cs typeface="Calibri"/>
              </a:rPr>
              <a:t> </a:t>
            </a:r>
            <a:r>
              <a:rPr sz="2800" spc="-10" dirty="0">
                <a:solidFill>
                  <a:srgbClr val="5F5F5F"/>
                </a:solidFill>
                <a:cs typeface="Calibri"/>
              </a:rPr>
              <a:t>(EVM)</a:t>
            </a:r>
            <a:endParaRPr sz="2800" dirty="0">
              <a:solidFill>
                <a:prstClr val="black"/>
              </a:solidFill>
              <a:cs typeface="Calibri"/>
            </a:endParaRPr>
          </a:p>
          <a:p>
            <a:pPr marL="598170" marR="143510" indent="-572770">
              <a:lnSpc>
                <a:spcPct val="150000"/>
              </a:lnSpc>
              <a:spcBef>
                <a:spcPts val="1390"/>
              </a:spcBef>
              <a:buClr>
                <a:srgbClr val="095A82"/>
              </a:buClr>
              <a:buFont typeface="Wingdings"/>
              <a:buChar char=""/>
              <a:tabLst>
                <a:tab pos="598170" algn="l"/>
                <a:tab pos="599440" algn="l"/>
              </a:tabLst>
            </a:pPr>
            <a:r>
              <a:rPr sz="2800" dirty="0">
                <a:solidFill>
                  <a:srgbClr val="5F5F5F"/>
                </a:solidFill>
                <a:cs typeface="Calibri"/>
              </a:rPr>
              <a:t>Solidity is </a:t>
            </a:r>
            <a:r>
              <a:rPr sz="2800" spc="-10" dirty="0">
                <a:solidFill>
                  <a:srgbClr val="0070C0"/>
                </a:solidFill>
                <a:cs typeface="Calibri"/>
              </a:rPr>
              <a:t>statically typed</a:t>
            </a:r>
            <a:r>
              <a:rPr sz="2800" spc="-10" dirty="0">
                <a:solidFill>
                  <a:srgbClr val="5F5F5F"/>
                </a:solidFill>
                <a:cs typeface="Calibri"/>
              </a:rPr>
              <a:t>, supports inheritance, </a:t>
            </a:r>
            <a:r>
              <a:rPr sz="2800" dirty="0">
                <a:solidFill>
                  <a:srgbClr val="5F5F5F"/>
                </a:solidFill>
                <a:cs typeface="Calibri"/>
              </a:rPr>
              <a:t>libraries </a:t>
            </a:r>
            <a:r>
              <a:rPr sz="2800" spc="-10" dirty="0">
                <a:solidFill>
                  <a:srgbClr val="5F5F5F"/>
                </a:solidFill>
                <a:cs typeface="Calibri"/>
              </a:rPr>
              <a:t>and complex  user-defined types among other</a:t>
            </a:r>
            <a:r>
              <a:rPr sz="2800" spc="40" dirty="0">
                <a:solidFill>
                  <a:srgbClr val="5F5F5F"/>
                </a:solidFill>
                <a:cs typeface="Calibri"/>
              </a:rPr>
              <a:t> </a:t>
            </a:r>
            <a:r>
              <a:rPr sz="2800" spc="-10" dirty="0">
                <a:solidFill>
                  <a:srgbClr val="5F5F5F"/>
                </a:solidFill>
                <a:cs typeface="Calibri"/>
              </a:rPr>
              <a:t>features</a:t>
            </a:r>
            <a:endParaRPr sz="2800" dirty="0">
              <a:solidFill>
                <a:prstClr val="black"/>
              </a:solidFill>
              <a:cs typeface="Calibri"/>
            </a:endParaRPr>
          </a:p>
          <a:p>
            <a:pPr>
              <a:spcBef>
                <a:spcPts val="11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In contrast </a:t>
            </a:r>
            <a:r>
              <a:rPr sz="2800" dirty="0">
                <a:solidFill>
                  <a:srgbClr val="5F5F5F"/>
                </a:solidFill>
                <a:cs typeface="Calibri"/>
              </a:rPr>
              <a:t>to an </a:t>
            </a:r>
            <a:r>
              <a:rPr sz="2800" spc="-10" dirty="0">
                <a:solidFill>
                  <a:srgbClr val="5F5F5F"/>
                </a:solidFill>
                <a:cs typeface="Calibri"/>
              </a:rPr>
              <a:t>“object-oriented” </a:t>
            </a:r>
            <a:r>
              <a:rPr sz="2800" dirty="0">
                <a:solidFill>
                  <a:srgbClr val="5F5F5F"/>
                </a:solidFill>
                <a:cs typeface="Calibri"/>
              </a:rPr>
              <a:t>language like, </a:t>
            </a:r>
            <a:r>
              <a:rPr sz="2800" spc="-10" dirty="0">
                <a:solidFill>
                  <a:srgbClr val="5F5F5F"/>
                </a:solidFill>
                <a:cs typeface="Calibri"/>
              </a:rPr>
              <a:t>Solidity </a:t>
            </a:r>
            <a:r>
              <a:rPr sz="2800" dirty="0">
                <a:solidFill>
                  <a:srgbClr val="5F5F5F"/>
                </a:solidFill>
                <a:cs typeface="Calibri"/>
              </a:rPr>
              <a:t>is</a:t>
            </a:r>
            <a:r>
              <a:rPr sz="2800" spc="120" dirty="0">
                <a:solidFill>
                  <a:srgbClr val="5F5F5F"/>
                </a:solidFill>
                <a:cs typeface="Calibri"/>
              </a:rPr>
              <a:t> </a:t>
            </a:r>
            <a:r>
              <a:rPr sz="2800" spc="-10" dirty="0">
                <a:solidFill>
                  <a:srgbClr val="0070C0"/>
                </a:solidFill>
                <a:cs typeface="Calibri"/>
              </a:rPr>
              <a:t>“contract-</a:t>
            </a:r>
            <a:endParaRPr sz="2800" dirty="0">
              <a:solidFill>
                <a:srgbClr val="0070C0"/>
              </a:solidFill>
              <a:cs typeface="Calibri"/>
            </a:endParaRPr>
          </a:p>
          <a:p>
            <a:pPr marL="598170">
              <a:spcBef>
                <a:spcPts val="1690"/>
              </a:spcBef>
            </a:pPr>
            <a:r>
              <a:rPr sz="2800" spc="-10" dirty="0">
                <a:solidFill>
                  <a:srgbClr val="0070C0"/>
                </a:solidFill>
                <a:cs typeface="Calibri"/>
              </a:rPr>
              <a:t>oriented”</a:t>
            </a:r>
            <a:endParaRPr sz="2800" dirty="0">
              <a:solidFill>
                <a:srgbClr val="0070C0"/>
              </a:solidFill>
              <a:cs typeface="Calibri"/>
            </a:endParaRPr>
          </a:p>
          <a:p>
            <a:pPr>
              <a:spcBef>
                <a:spcPts val="80"/>
              </a:spcBef>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It compiles instructions into </a:t>
            </a:r>
            <a:r>
              <a:rPr sz="2800" spc="-10" dirty="0">
                <a:solidFill>
                  <a:srgbClr val="0070C0"/>
                </a:solidFill>
                <a:cs typeface="Calibri"/>
              </a:rPr>
              <a:t>bytecode</a:t>
            </a:r>
            <a:r>
              <a:rPr sz="2800" spc="-10" dirty="0">
                <a:solidFill>
                  <a:srgbClr val="5F5F5F"/>
                </a:solidFill>
                <a:cs typeface="Calibri"/>
              </a:rPr>
              <a:t> so that they </a:t>
            </a:r>
            <a:r>
              <a:rPr sz="2800" dirty="0">
                <a:solidFill>
                  <a:srgbClr val="5F5F5F"/>
                </a:solidFill>
                <a:cs typeface="Calibri"/>
              </a:rPr>
              <a:t>can </a:t>
            </a:r>
            <a:r>
              <a:rPr sz="2800" spc="-10" dirty="0">
                <a:solidFill>
                  <a:srgbClr val="5F5F5F"/>
                </a:solidFill>
                <a:cs typeface="Calibri"/>
              </a:rPr>
              <a:t>then be </a:t>
            </a:r>
            <a:r>
              <a:rPr sz="2800" dirty="0">
                <a:solidFill>
                  <a:srgbClr val="5F5F5F"/>
                </a:solidFill>
                <a:cs typeface="Calibri"/>
              </a:rPr>
              <a:t>read</a:t>
            </a:r>
            <a:r>
              <a:rPr sz="2800" spc="260" dirty="0">
                <a:solidFill>
                  <a:srgbClr val="5F5F5F"/>
                </a:solidFill>
                <a:cs typeface="Calibri"/>
              </a:rPr>
              <a:t> </a:t>
            </a:r>
            <a:r>
              <a:rPr sz="2800" spc="-10" dirty="0">
                <a:solidFill>
                  <a:srgbClr val="5F5F5F"/>
                </a:solidFill>
                <a:cs typeface="Calibri"/>
              </a:rPr>
              <a:t>by</a:t>
            </a:r>
            <a:endParaRPr sz="2800" dirty="0">
              <a:solidFill>
                <a:prstClr val="black"/>
              </a:solidFill>
              <a:cs typeface="Calibri"/>
            </a:endParaRPr>
          </a:p>
          <a:p>
            <a:pPr marL="598170">
              <a:spcBef>
                <a:spcPts val="1680"/>
              </a:spcBef>
            </a:pPr>
            <a:r>
              <a:rPr sz="2800" spc="-10" dirty="0">
                <a:solidFill>
                  <a:srgbClr val="5F5F5F"/>
                </a:solidFill>
                <a:cs typeface="Calibri"/>
              </a:rPr>
              <a:t>the </a:t>
            </a:r>
            <a:r>
              <a:rPr sz="2800" dirty="0">
                <a:solidFill>
                  <a:srgbClr val="5F5F5F"/>
                </a:solidFill>
                <a:cs typeface="Calibri"/>
              </a:rPr>
              <a:t>network</a:t>
            </a:r>
            <a:endParaRPr sz="2800" dirty="0">
              <a:solidFill>
                <a:prstClr val="black"/>
              </a:solidFill>
              <a:cs typeface="Calibri"/>
            </a:endParaRPr>
          </a:p>
        </p:txBody>
      </p:sp>
      <p:sp>
        <p:nvSpPr>
          <p:cNvPr id="17" name="object 4"/>
          <p:cNvSpPr/>
          <p:nvPr/>
        </p:nvSpPr>
        <p:spPr>
          <a:xfrm>
            <a:off x="14448533" y="3852277"/>
            <a:ext cx="608330" cy="608330"/>
          </a:xfrm>
          <a:custGeom>
            <a:avLst/>
            <a:gdLst/>
            <a:ahLst/>
            <a:cxnLst/>
            <a:rect l="l" t="t" r="r" b="b"/>
            <a:pathLst>
              <a:path w="304165" h="304164">
                <a:moveTo>
                  <a:pt x="151938" y="0"/>
                </a:moveTo>
                <a:lnTo>
                  <a:pt x="104186" y="7817"/>
                </a:lnTo>
                <a:lnTo>
                  <a:pt x="62511" y="29532"/>
                </a:lnTo>
                <a:lnTo>
                  <a:pt x="29519" y="62539"/>
                </a:lnTo>
                <a:lnTo>
                  <a:pt x="7813" y="104233"/>
                </a:lnTo>
                <a:lnTo>
                  <a:pt x="0" y="152006"/>
                </a:lnTo>
                <a:lnTo>
                  <a:pt x="7813" y="199780"/>
                </a:lnTo>
                <a:lnTo>
                  <a:pt x="29519" y="241473"/>
                </a:lnTo>
                <a:lnTo>
                  <a:pt x="62511" y="274481"/>
                </a:lnTo>
                <a:lnTo>
                  <a:pt x="104186" y="296196"/>
                </a:lnTo>
                <a:lnTo>
                  <a:pt x="151938" y="304013"/>
                </a:lnTo>
                <a:lnTo>
                  <a:pt x="199689" y="296196"/>
                </a:lnTo>
                <a:lnTo>
                  <a:pt x="241364" y="274481"/>
                </a:lnTo>
                <a:lnTo>
                  <a:pt x="274356" y="241473"/>
                </a:lnTo>
                <a:lnTo>
                  <a:pt x="296062" y="199780"/>
                </a:lnTo>
                <a:lnTo>
                  <a:pt x="303876" y="152006"/>
                </a:lnTo>
                <a:lnTo>
                  <a:pt x="296062" y="104233"/>
                </a:lnTo>
                <a:lnTo>
                  <a:pt x="274356" y="62539"/>
                </a:lnTo>
                <a:lnTo>
                  <a:pt x="241364" y="29532"/>
                </a:lnTo>
                <a:lnTo>
                  <a:pt x="199689" y="7817"/>
                </a:lnTo>
                <a:lnTo>
                  <a:pt x="151938" y="0"/>
                </a:lnTo>
                <a:close/>
              </a:path>
            </a:pathLst>
          </a:custGeom>
          <a:solidFill>
            <a:srgbClr val="4D686E"/>
          </a:solidFill>
        </p:spPr>
        <p:txBody>
          <a:bodyPr wrap="square" lIns="0" tIns="0" rIns="0" bIns="0" rtlCol="0"/>
          <a:lstStyle/>
          <a:p>
            <a:endParaRPr sz="3600">
              <a:solidFill>
                <a:prstClr val="black"/>
              </a:solidFill>
            </a:endParaRPr>
          </a:p>
        </p:txBody>
      </p:sp>
      <p:sp>
        <p:nvSpPr>
          <p:cNvPr id="18" name="object 5"/>
          <p:cNvSpPr/>
          <p:nvPr/>
        </p:nvSpPr>
        <p:spPr>
          <a:xfrm>
            <a:off x="13536903" y="5321677"/>
            <a:ext cx="608330" cy="608330"/>
          </a:xfrm>
          <a:custGeom>
            <a:avLst/>
            <a:gdLst/>
            <a:ahLst/>
            <a:cxnLst/>
            <a:rect l="l" t="t" r="r" b="b"/>
            <a:pathLst>
              <a:path w="304165" h="304164">
                <a:moveTo>
                  <a:pt x="151938" y="0"/>
                </a:moveTo>
                <a:lnTo>
                  <a:pt x="103908" y="7750"/>
                </a:lnTo>
                <a:lnTo>
                  <a:pt x="62199" y="29332"/>
                </a:lnTo>
                <a:lnTo>
                  <a:pt x="29311" y="62240"/>
                </a:lnTo>
                <a:lnTo>
                  <a:pt x="7744" y="103966"/>
                </a:lnTo>
                <a:lnTo>
                  <a:pt x="0" y="152006"/>
                </a:lnTo>
                <a:lnTo>
                  <a:pt x="7744" y="200058"/>
                </a:lnTo>
                <a:lnTo>
                  <a:pt x="29311" y="241786"/>
                </a:lnTo>
                <a:lnTo>
                  <a:pt x="62199" y="274689"/>
                </a:lnTo>
                <a:lnTo>
                  <a:pt x="103908" y="296265"/>
                </a:lnTo>
                <a:lnTo>
                  <a:pt x="151938" y="304013"/>
                </a:lnTo>
                <a:lnTo>
                  <a:pt x="199967" y="296265"/>
                </a:lnTo>
                <a:lnTo>
                  <a:pt x="241676" y="274689"/>
                </a:lnTo>
                <a:lnTo>
                  <a:pt x="274565" y="241786"/>
                </a:lnTo>
                <a:lnTo>
                  <a:pt x="296131" y="200058"/>
                </a:lnTo>
                <a:lnTo>
                  <a:pt x="303876" y="152006"/>
                </a:lnTo>
                <a:lnTo>
                  <a:pt x="296131" y="103966"/>
                </a:lnTo>
                <a:lnTo>
                  <a:pt x="274565" y="62240"/>
                </a:lnTo>
                <a:lnTo>
                  <a:pt x="241676" y="29332"/>
                </a:lnTo>
                <a:lnTo>
                  <a:pt x="199967" y="7750"/>
                </a:lnTo>
                <a:lnTo>
                  <a:pt x="151938" y="0"/>
                </a:lnTo>
                <a:close/>
              </a:path>
            </a:pathLst>
          </a:custGeom>
          <a:solidFill>
            <a:srgbClr val="4D686E"/>
          </a:solidFill>
        </p:spPr>
        <p:txBody>
          <a:bodyPr wrap="square" lIns="0" tIns="0" rIns="0" bIns="0" rtlCol="0"/>
          <a:lstStyle/>
          <a:p>
            <a:endParaRPr sz="3600">
              <a:solidFill>
                <a:prstClr val="black"/>
              </a:solidFill>
            </a:endParaRPr>
          </a:p>
        </p:txBody>
      </p:sp>
      <p:sp>
        <p:nvSpPr>
          <p:cNvPr id="19" name="object 6"/>
          <p:cNvSpPr/>
          <p:nvPr/>
        </p:nvSpPr>
        <p:spPr>
          <a:xfrm>
            <a:off x="12356207" y="2831476"/>
            <a:ext cx="4921250" cy="5842000"/>
          </a:xfrm>
          <a:custGeom>
            <a:avLst/>
            <a:gdLst/>
            <a:ahLst/>
            <a:cxnLst/>
            <a:rect l="l" t="t" r="r" b="b"/>
            <a:pathLst>
              <a:path w="2460625" h="2921000">
                <a:moveTo>
                  <a:pt x="1087764" y="0"/>
                </a:moveTo>
                <a:lnTo>
                  <a:pt x="1039842" y="1055"/>
                </a:lnTo>
                <a:lnTo>
                  <a:pt x="991990" y="4222"/>
                </a:lnTo>
                <a:lnTo>
                  <a:pt x="944276" y="9500"/>
                </a:lnTo>
                <a:lnTo>
                  <a:pt x="896769" y="16889"/>
                </a:lnTo>
                <a:lnTo>
                  <a:pt x="849539" y="26390"/>
                </a:lnTo>
                <a:lnTo>
                  <a:pt x="802654" y="38001"/>
                </a:lnTo>
                <a:lnTo>
                  <a:pt x="756183" y="51724"/>
                </a:lnTo>
                <a:lnTo>
                  <a:pt x="710196" y="67558"/>
                </a:lnTo>
                <a:lnTo>
                  <a:pt x="664762" y="85503"/>
                </a:lnTo>
                <a:lnTo>
                  <a:pt x="619950" y="105560"/>
                </a:lnTo>
                <a:lnTo>
                  <a:pt x="575828" y="127728"/>
                </a:lnTo>
                <a:lnTo>
                  <a:pt x="532466" y="152006"/>
                </a:lnTo>
                <a:lnTo>
                  <a:pt x="490248" y="178246"/>
                </a:lnTo>
                <a:lnTo>
                  <a:pt x="449532" y="206227"/>
                </a:lnTo>
                <a:lnTo>
                  <a:pt x="410352" y="235886"/>
                </a:lnTo>
                <a:lnTo>
                  <a:pt x="372740" y="267156"/>
                </a:lnTo>
                <a:lnTo>
                  <a:pt x="336730" y="299970"/>
                </a:lnTo>
                <a:lnTo>
                  <a:pt x="302355" y="334263"/>
                </a:lnTo>
                <a:lnTo>
                  <a:pt x="269647" y="369970"/>
                </a:lnTo>
                <a:lnTo>
                  <a:pt x="238639" y="407023"/>
                </a:lnTo>
                <a:lnTo>
                  <a:pt x="209365" y="445358"/>
                </a:lnTo>
                <a:lnTo>
                  <a:pt x="181758" y="485064"/>
                </a:lnTo>
                <a:lnTo>
                  <a:pt x="156149" y="525607"/>
                </a:lnTo>
                <a:lnTo>
                  <a:pt x="132272" y="567390"/>
                </a:lnTo>
                <a:lnTo>
                  <a:pt x="110262" y="610190"/>
                </a:lnTo>
                <a:lnTo>
                  <a:pt x="90149" y="653942"/>
                </a:lnTo>
                <a:lnTo>
                  <a:pt x="71968" y="698579"/>
                </a:lnTo>
                <a:lnTo>
                  <a:pt x="55751" y="744036"/>
                </a:lnTo>
                <a:lnTo>
                  <a:pt x="41531" y="790246"/>
                </a:lnTo>
                <a:lnTo>
                  <a:pt x="29341" y="837144"/>
                </a:lnTo>
                <a:lnTo>
                  <a:pt x="19215" y="884664"/>
                </a:lnTo>
                <a:lnTo>
                  <a:pt x="11154" y="932992"/>
                </a:lnTo>
                <a:lnTo>
                  <a:pt x="5272" y="981455"/>
                </a:lnTo>
                <a:lnTo>
                  <a:pt x="1542" y="1030365"/>
                </a:lnTo>
                <a:lnTo>
                  <a:pt x="0" y="1079644"/>
                </a:lnTo>
                <a:lnTo>
                  <a:pt x="683" y="1129284"/>
                </a:lnTo>
                <a:lnTo>
                  <a:pt x="1737" y="1178244"/>
                </a:lnTo>
                <a:lnTo>
                  <a:pt x="4882" y="1226851"/>
                </a:lnTo>
                <a:lnTo>
                  <a:pt x="10091" y="1275044"/>
                </a:lnTo>
                <a:lnTo>
                  <a:pt x="17340" y="1322767"/>
                </a:lnTo>
                <a:lnTo>
                  <a:pt x="26601" y="1369959"/>
                </a:lnTo>
                <a:lnTo>
                  <a:pt x="37850" y="1416563"/>
                </a:lnTo>
                <a:lnTo>
                  <a:pt x="51061" y="1462520"/>
                </a:lnTo>
                <a:lnTo>
                  <a:pt x="66208" y="1507771"/>
                </a:lnTo>
                <a:lnTo>
                  <a:pt x="83265" y="1552257"/>
                </a:lnTo>
                <a:lnTo>
                  <a:pt x="102207" y="1595921"/>
                </a:lnTo>
                <a:lnTo>
                  <a:pt x="123007" y="1638702"/>
                </a:lnTo>
                <a:lnTo>
                  <a:pt x="145639" y="1680544"/>
                </a:lnTo>
                <a:lnTo>
                  <a:pt x="170079" y="1721387"/>
                </a:lnTo>
                <a:lnTo>
                  <a:pt x="196300" y="1761172"/>
                </a:lnTo>
                <a:lnTo>
                  <a:pt x="224277" y="1799841"/>
                </a:lnTo>
                <a:lnTo>
                  <a:pt x="253983" y="1837335"/>
                </a:lnTo>
                <a:lnTo>
                  <a:pt x="285393" y="1873596"/>
                </a:lnTo>
                <a:lnTo>
                  <a:pt x="318481" y="1908565"/>
                </a:lnTo>
                <a:lnTo>
                  <a:pt x="353222" y="1942183"/>
                </a:lnTo>
                <a:lnTo>
                  <a:pt x="389589" y="1974392"/>
                </a:lnTo>
                <a:lnTo>
                  <a:pt x="427557" y="2005133"/>
                </a:lnTo>
                <a:lnTo>
                  <a:pt x="427557" y="2920794"/>
                </a:lnTo>
                <a:lnTo>
                  <a:pt x="1570710" y="2920794"/>
                </a:lnTo>
                <a:lnTo>
                  <a:pt x="1570710" y="2486489"/>
                </a:lnTo>
                <a:lnTo>
                  <a:pt x="1747971" y="2486489"/>
                </a:lnTo>
                <a:lnTo>
                  <a:pt x="1797077" y="2483650"/>
                </a:lnTo>
                <a:lnTo>
                  <a:pt x="1844917" y="2475304"/>
                </a:lnTo>
                <a:lnTo>
                  <a:pt x="1891113" y="2461703"/>
                </a:lnTo>
                <a:lnTo>
                  <a:pt x="1935283" y="2443100"/>
                </a:lnTo>
                <a:lnTo>
                  <a:pt x="1977048" y="2419749"/>
                </a:lnTo>
                <a:lnTo>
                  <a:pt x="2016030" y="2391904"/>
                </a:lnTo>
                <a:lnTo>
                  <a:pt x="2051847" y="2359816"/>
                </a:lnTo>
                <a:lnTo>
                  <a:pt x="2083719" y="2322643"/>
                </a:lnTo>
                <a:lnTo>
                  <a:pt x="2111036" y="2282684"/>
                </a:lnTo>
                <a:lnTo>
                  <a:pt x="2133669" y="2240256"/>
                </a:lnTo>
                <a:lnTo>
                  <a:pt x="2151493" y="2195675"/>
                </a:lnTo>
                <a:lnTo>
                  <a:pt x="2164382" y="2149258"/>
                </a:lnTo>
                <a:lnTo>
                  <a:pt x="2172207" y="2101322"/>
                </a:lnTo>
                <a:lnTo>
                  <a:pt x="2174844" y="2052183"/>
                </a:lnTo>
                <a:lnTo>
                  <a:pt x="2174844" y="1835030"/>
                </a:lnTo>
                <a:lnTo>
                  <a:pt x="2334017" y="1835030"/>
                </a:lnTo>
                <a:lnTo>
                  <a:pt x="2368469" y="1826520"/>
                </a:lnTo>
                <a:lnTo>
                  <a:pt x="2372873" y="1824173"/>
                </a:lnTo>
                <a:lnTo>
                  <a:pt x="691640" y="1824173"/>
                </a:lnTo>
                <a:lnTo>
                  <a:pt x="648229" y="1733692"/>
                </a:lnTo>
                <a:lnTo>
                  <a:pt x="635735" y="1730073"/>
                </a:lnTo>
                <a:lnTo>
                  <a:pt x="474585" y="1730073"/>
                </a:lnTo>
                <a:lnTo>
                  <a:pt x="402234" y="1657689"/>
                </a:lnTo>
                <a:lnTo>
                  <a:pt x="434792" y="1563590"/>
                </a:lnTo>
                <a:lnTo>
                  <a:pt x="424618" y="1544532"/>
                </a:lnTo>
                <a:lnTo>
                  <a:pt x="415800" y="1525135"/>
                </a:lnTo>
                <a:lnTo>
                  <a:pt x="408338" y="1505060"/>
                </a:lnTo>
                <a:lnTo>
                  <a:pt x="402234" y="1483967"/>
                </a:lnTo>
                <a:lnTo>
                  <a:pt x="311795" y="1440536"/>
                </a:lnTo>
                <a:lnTo>
                  <a:pt x="311795" y="1339198"/>
                </a:lnTo>
                <a:lnTo>
                  <a:pt x="402234" y="1295768"/>
                </a:lnTo>
                <a:lnTo>
                  <a:pt x="408338" y="1274675"/>
                </a:lnTo>
                <a:lnTo>
                  <a:pt x="415800" y="1254599"/>
                </a:lnTo>
                <a:lnTo>
                  <a:pt x="424618" y="1235203"/>
                </a:lnTo>
                <a:lnTo>
                  <a:pt x="434792" y="1216145"/>
                </a:lnTo>
                <a:lnTo>
                  <a:pt x="402234" y="1122046"/>
                </a:lnTo>
                <a:lnTo>
                  <a:pt x="474585" y="1049661"/>
                </a:lnTo>
                <a:lnTo>
                  <a:pt x="648229" y="1049661"/>
                </a:lnTo>
                <a:lnTo>
                  <a:pt x="691640" y="959181"/>
                </a:lnTo>
                <a:lnTo>
                  <a:pt x="886988" y="959181"/>
                </a:lnTo>
                <a:lnTo>
                  <a:pt x="854430" y="926608"/>
                </a:lnTo>
                <a:lnTo>
                  <a:pt x="886988" y="832509"/>
                </a:lnTo>
                <a:lnTo>
                  <a:pt x="876814" y="813451"/>
                </a:lnTo>
                <a:lnTo>
                  <a:pt x="867996" y="794055"/>
                </a:lnTo>
                <a:lnTo>
                  <a:pt x="860535" y="773979"/>
                </a:lnTo>
                <a:lnTo>
                  <a:pt x="854430" y="752886"/>
                </a:lnTo>
                <a:lnTo>
                  <a:pt x="763991" y="709456"/>
                </a:lnTo>
                <a:lnTo>
                  <a:pt x="763991" y="608118"/>
                </a:lnTo>
                <a:lnTo>
                  <a:pt x="854430" y="564687"/>
                </a:lnTo>
                <a:lnTo>
                  <a:pt x="860535" y="543594"/>
                </a:lnTo>
                <a:lnTo>
                  <a:pt x="867996" y="523519"/>
                </a:lnTo>
                <a:lnTo>
                  <a:pt x="876814" y="504122"/>
                </a:lnTo>
                <a:lnTo>
                  <a:pt x="886988" y="485064"/>
                </a:lnTo>
                <a:lnTo>
                  <a:pt x="858048" y="390965"/>
                </a:lnTo>
                <a:lnTo>
                  <a:pt x="930399" y="318581"/>
                </a:lnTo>
                <a:lnTo>
                  <a:pt x="1104043" y="318581"/>
                </a:lnTo>
                <a:lnTo>
                  <a:pt x="1147454" y="228010"/>
                </a:lnTo>
                <a:lnTo>
                  <a:pt x="1753507" y="228010"/>
                </a:lnTo>
                <a:lnTo>
                  <a:pt x="1725995" y="206988"/>
                </a:lnTo>
                <a:lnTo>
                  <a:pt x="1685279" y="178661"/>
                </a:lnTo>
                <a:lnTo>
                  <a:pt x="1643061" y="152006"/>
                </a:lnTo>
                <a:lnTo>
                  <a:pt x="1599699" y="127728"/>
                </a:lnTo>
                <a:lnTo>
                  <a:pt x="1555578" y="105560"/>
                </a:lnTo>
                <a:lnTo>
                  <a:pt x="1510765" y="85503"/>
                </a:lnTo>
                <a:lnTo>
                  <a:pt x="1465331" y="67558"/>
                </a:lnTo>
                <a:lnTo>
                  <a:pt x="1419344" y="51724"/>
                </a:lnTo>
                <a:lnTo>
                  <a:pt x="1372873" y="38001"/>
                </a:lnTo>
                <a:lnTo>
                  <a:pt x="1325988" y="26390"/>
                </a:lnTo>
                <a:lnTo>
                  <a:pt x="1278758" y="16889"/>
                </a:lnTo>
                <a:lnTo>
                  <a:pt x="1231251" y="9500"/>
                </a:lnTo>
                <a:lnTo>
                  <a:pt x="1183537" y="4222"/>
                </a:lnTo>
                <a:lnTo>
                  <a:pt x="1135685" y="1055"/>
                </a:lnTo>
                <a:lnTo>
                  <a:pt x="1087764" y="0"/>
                </a:lnTo>
                <a:close/>
              </a:path>
              <a:path w="2460625" h="2921000">
                <a:moveTo>
                  <a:pt x="912312" y="1704739"/>
                </a:moveTo>
                <a:lnTo>
                  <a:pt x="893263" y="1714918"/>
                </a:lnTo>
                <a:lnTo>
                  <a:pt x="873875" y="1723740"/>
                </a:lnTo>
                <a:lnTo>
                  <a:pt x="853809" y="1731204"/>
                </a:lnTo>
                <a:lnTo>
                  <a:pt x="832725" y="1737312"/>
                </a:lnTo>
                <a:lnTo>
                  <a:pt x="792932" y="1824173"/>
                </a:lnTo>
                <a:lnTo>
                  <a:pt x="2372873" y="1824173"/>
                </a:lnTo>
                <a:lnTo>
                  <a:pt x="2400038" y="1809696"/>
                </a:lnTo>
                <a:lnTo>
                  <a:pt x="2426859" y="1785408"/>
                </a:lnTo>
                <a:lnTo>
                  <a:pt x="2447066" y="1754503"/>
                </a:lnTo>
                <a:lnTo>
                  <a:pt x="2452565" y="1737312"/>
                </a:lnTo>
                <a:lnTo>
                  <a:pt x="1006368" y="1737312"/>
                </a:lnTo>
                <a:lnTo>
                  <a:pt x="912312" y="1704739"/>
                </a:lnTo>
                <a:close/>
              </a:path>
              <a:path w="2460625" h="2921000">
                <a:moveTo>
                  <a:pt x="1124735" y="1049661"/>
                </a:moveTo>
                <a:lnTo>
                  <a:pt x="1013603" y="1049661"/>
                </a:lnTo>
                <a:lnTo>
                  <a:pt x="1085955" y="1122046"/>
                </a:lnTo>
                <a:lnTo>
                  <a:pt x="1053397" y="1216145"/>
                </a:lnTo>
                <a:lnTo>
                  <a:pt x="1063571" y="1235203"/>
                </a:lnTo>
                <a:lnTo>
                  <a:pt x="1072389" y="1254599"/>
                </a:lnTo>
                <a:lnTo>
                  <a:pt x="1079850" y="1274675"/>
                </a:lnTo>
                <a:lnTo>
                  <a:pt x="1085955" y="1295768"/>
                </a:lnTo>
                <a:lnTo>
                  <a:pt x="1176394" y="1339198"/>
                </a:lnTo>
                <a:lnTo>
                  <a:pt x="1172777" y="1447775"/>
                </a:lnTo>
                <a:lnTo>
                  <a:pt x="1082337" y="1491205"/>
                </a:lnTo>
                <a:lnTo>
                  <a:pt x="1076233" y="1512299"/>
                </a:lnTo>
                <a:lnTo>
                  <a:pt x="1068771" y="1532374"/>
                </a:lnTo>
                <a:lnTo>
                  <a:pt x="1059954" y="1551771"/>
                </a:lnTo>
                <a:lnTo>
                  <a:pt x="1049779" y="1570828"/>
                </a:lnTo>
                <a:lnTo>
                  <a:pt x="1078720" y="1664927"/>
                </a:lnTo>
                <a:lnTo>
                  <a:pt x="1006368" y="1737312"/>
                </a:lnTo>
                <a:lnTo>
                  <a:pt x="2452565" y="1737312"/>
                </a:lnTo>
                <a:lnTo>
                  <a:pt x="2458795" y="1717830"/>
                </a:lnTo>
                <a:lnTo>
                  <a:pt x="2460180" y="1676237"/>
                </a:lnTo>
                <a:lnTo>
                  <a:pt x="2449356" y="1630573"/>
                </a:lnTo>
                <a:lnTo>
                  <a:pt x="2424457" y="1581686"/>
                </a:lnTo>
                <a:lnTo>
                  <a:pt x="2174844" y="1147380"/>
                </a:lnTo>
                <a:lnTo>
                  <a:pt x="2174944" y="1122046"/>
                </a:lnTo>
                <a:lnTo>
                  <a:pt x="2175393" y="1089473"/>
                </a:lnTo>
                <a:lnTo>
                  <a:pt x="1143836" y="1089473"/>
                </a:lnTo>
                <a:lnTo>
                  <a:pt x="1124735" y="1049661"/>
                </a:lnTo>
                <a:close/>
              </a:path>
              <a:path w="2460625" h="2921000">
                <a:moveTo>
                  <a:pt x="568642" y="1701120"/>
                </a:moveTo>
                <a:lnTo>
                  <a:pt x="474585" y="1730073"/>
                </a:lnTo>
                <a:lnTo>
                  <a:pt x="635735" y="1730073"/>
                </a:lnTo>
                <a:lnTo>
                  <a:pt x="627145" y="1727585"/>
                </a:lnTo>
                <a:lnTo>
                  <a:pt x="607079" y="1720120"/>
                </a:lnTo>
                <a:lnTo>
                  <a:pt x="587691" y="1711299"/>
                </a:lnTo>
                <a:lnTo>
                  <a:pt x="568642" y="1701120"/>
                </a:lnTo>
                <a:close/>
              </a:path>
              <a:path w="2460625" h="2921000">
                <a:moveTo>
                  <a:pt x="1368126" y="970039"/>
                </a:moveTo>
                <a:lnTo>
                  <a:pt x="1349077" y="980218"/>
                </a:lnTo>
                <a:lnTo>
                  <a:pt x="1329689" y="989040"/>
                </a:lnTo>
                <a:lnTo>
                  <a:pt x="1309623" y="996504"/>
                </a:lnTo>
                <a:lnTo>
                  <a:pt x="1288539" y="1002612"/>
                </a:lnTo>
                <a:lnTo>
                  <a:pt x="1245128" y="1089473"/>
                </a:lnTo>
                <a:lnTo>
                  <a:pt x="2175393" y="1089473"/>
                </a:lnTo>
                <a:lnTo>
                  <a:pt x="2175527" y="1079644"/>
                </a:lnTo>
                <a:lnTo>
                  <a:pt x="2173978" y="1030296"/>
                </a:lnTo>
                <a:lnTo>
                  <a:pt x="2171862" y="1002612"/>
                </a:lnTo>
                <a:lnTo>
                  <a:pt x="1462182" y="1002612"/>
                </a:lnTo>
                <a:lnTo>
                  <a:pt x="1368126" y="970039"/>
                </a:lnTo>
                <a:close/>
              </a:path>
              <a:path w="2460625" h="2921000">
                <a:moveTo>
                  <a:pt x="648229" y="1049661"/>
                </a:moveTo>
                <a:lnTo>
                  <a:pt x="474585" y="1049661"/>
                </a:lnTo>
                <a:lnTo>
                  <a:pt x="568642" y="1082234"/>
                </a:lnTo>
                <a:lnTo>
                  <a:pt x="587691" y="1072055"/>
                </a:lnTo>
                <a:lnTo>
                  <a:pt x="607079" y="1063233"/>
                </a:lnTo>
                <a:lnTo>
                  <a:pt x="627145" y="1055769"/>
                </a:lnTo>
                <a:lnTo>
                  <a:pt x="648229" y="1049661"/>
                </a:lnTo>
                <a:close/>
              </a:path>
              <a:path w="2460625" h="2921000">
                <a:moveTo>
                  <a:pt x="886988" y="959181"/>
                </a:moveTo>
                <a:lnTo>
                  <a:pt x="796549" y="959181"/>
                </a:lnTo>
                <a:lnTo>
                  <a:pt x="839960" y="1049661"/>
                </a:lnTo>
                <a:lnTo>
                  <a:pt x="861044" y="1055769"/>
                </a:lnTo>
                <a:lnTo>
                  <a:pt x="881110" y="1063233"/>
                </a:lnTo>
                <a:lnTo>
                  <a:pt x="900498" y="1072055"/>
                </a:lnTo>
                <a:lnTo>
                  <a:pt x="919547" y="1082234"/>
                </a:lnTo>
                <a:lnTo>
                  <a:pt x="1013603" y="1049661"/>
                </a:lnTo>
                <a:lnTo>
                  <a:pt x="1124735" y="1049661"/>
                </a:lnTo>
                <a:lnTo>
                  <a:pt x="1100425" y="998992"/>
                </a:lnTo>
                <a:lnTo>
                  <a:pt x="926782" y="998992"/>
                </a:lnTo>
                <a:lnTo>
                  <a:pt x="886988" y="959181"/>
                </a:lnTo>
                <a:close/>
              </a:path>
              <a:path w="2460625" h="2921000">
                <a:moveTo>
                  <a:pt x="1852360" y="314961"/>
                </a:moveTo>
                <a:lnTo>
                  <a:pt x="1465800" y="314961"/>
                </a:lnTo>
                <a:lnTo>
                  <a:pt x="1538151" y="387346"/>
                </a:lnTo>
                <a:lnTo>
                  <a:pt x="1505593" y="481445"/>
                </a:lnTo>
                <a:lnTo>
                  <a:pt x="1515768" y="500503"/>
                </a:lnTo>
                <a:lnTo>
                  <a:pt x="1524585" y="519899"/>
                </a:lnTo>
                <a:lnTo>
                  <a:pt x="1532047" y="539975"/>
                </a:lnTo>
                <a:lnTo>
                  <a:pt x="1538151" y="561068"/>
                </a:lnTo>
                <a:lnTo>
                  <a:pt x="1628591" y="604498"/>
                </a:lnTo>
                <a:lnTo>
                  <a:pt x="1628591" y="713075"/>
                </a:lnTo>
                <a:lnTo>
                  <a:pt x="1538151" y="756505"/>
                </a:lnTo>
                <a:lnTo>
                  <a:pt x="1531481" y="777598"/>
                </a:lnTo>
                <a:lnTo>
                  <a:pt x="1522777" y="797674"/>
                </a:lnTo>
                <a:lnTo>
                  <a:pt x="1512715" y="817071"/>
                </a:lnTo>
                <a:lnTo>
                  <a:pt x="1501976" y="836128"/>
                </a:lnTo>
                <a:lnTo>
                  <a:pt x="1534534" y="930227"/>
                </a:lnTo>
                <a:lnTo>
                  <a:pt x="1462182" y="1002612"/>
                </a:lnTo>
                <a:lnTo>
                  <a:pt x="2171862" y="1002612"/>
                </a:lnTo>
                <a:lnTo>
                  <a:pt x="2164301" y="932740"/>
                </a:lnTo>
                <a:lnTo>
                  <a:pt x="2156313" y="885038"/>
                </a:lnTo>
                <a:lnTo>
                  <a:pt x="2146186" y="837653"/>
                </a:lnTo>
                <a:lnTo>
                  <a:pt x="2133996" y="790900"/>
                </a:lnTo>
                <a:lnTo>
                  <a:pt x="2119777" y="744840"/>
                </a:lnTo>
                <a:lnTo>
                  <a:pt x="2103560" y="699533"/>
                </a:lnTo>
                <a:lnTo>
                  <a:pt x="2085378" y="655041"/>
                </a:lnTo>
                <a:lnTo>
                  <a:pt x="2065266" y="611426"/>
                </a:lnTo>
                <a:lnTo>
                  <a:pt x="2043255" y="568747"/>
                </a:lnTo>
                <a:lnTo>
                  <a:pt x="2019379" y="527068"/>
                </a:lnTo>
                <a:lnTo>
                  <a:pt x="1993670" y="486448"/>
                </a:lnTo>
                <a:lnTo>
                  <a:pt x="1966162" y="446949"/>
                </a:lnTo>
                <a:lnTo>
                  <a:pt x="1936888" y="408632"/>
                </a:lnTo>
                <a:lnTo>
                  <a:pt x="1905881" y="371559"/>
                </a:lnTo>
                <a:lnTo>
                  <a:pt x="1873172" y="335790"/>
                </a:lnTo>
                <a:lnTo>
                  <a:pt x="1852360" y="314961"/>
                </a:lnTo>
                <a:close/>
              </a:path>
              <a:path w="2460625" h="2921000">
                <a:moveTo>
                  <a:pt x="1020839" y="966420"/>
                </a:moveTo>
                <a:lnTo>
                  <a:pt x="926782" y="998992"/>
                </a:lnTo>
                <a:lnTo>
                  <a:pt x="1100425" y="998992"/>
                </a:lnTo>
                <a:lnTo>
                  <a:pt x="1079342" y="992885"/>
                </a:lnTo>
                <a:lnTo>
                  <a:pt x="1059275" y="985420"/>
                </a:lnTo>
                <a:lnTo>
                  <a:pt x="1039887" y="976599"/>
                </a:lnTo>
                <a:lnTo>
                  <a:pt x="1020839" y="966420"/>
                </a:lnTo>
                <a:close/>
              </a:path>
              <a:path w="2460625" h="2921000">
                <a:moveTo>
                  <a:pt x="1104043" y="318581"/>
                </a:moveTo>
                <a:lnTo>
                  <a:pt x="930399" y="318581"/>
                </a:lnTo>
                <a:lnTo>
                  <a:pt x="1024456" y="351154"/>
                </a:lnTo>
                <a:lnTo>
                  <a:pt x="1043505" y="340975"/>
                </a:lnTo>
                <a:lnTo>
                  <a:pt x="1062893" y="332153"/>
                </a:lnTo>
                <a:lnTo>
                  <a:pt x="1082959" y="324688"/>
                </a:lnTo>
                <a:lnTo>
                  <a:pt x="1104043" y="318581"/>
                </a:lnTo>
                <a:close/>
              </a:path>
              <a:path w="2460625" h="2921000">
                <a:moveTo>
                  <a:pt x="1753507" y="228010"/>
                </a:moveTo>
                <a:lnTo>
                  <a:pt x="1248746" y="228010"/>
                </a:lnTo>
                <a:lnTo>
                  <a:pt x="1292156" y="314961"/>
                </a:lnTo>
                <a:lnTo>
                  <a:pt x="1313240" y="321069"/>
                </a:lnTo>
                <a:lnTo>
                  <a:pt x="1333306" y="328533"/>
                </a:lnTo>
                <a:lnTo>
                  <a:pt x="1352694" y="337355"/>
                </a:lnTo>
                <a:lnTo>
                  <a:pt x="1371743" y="347534"/>
                </a:lnTo>
                <a:lnTo>
                  <a:pt x="1465800" y="314961"/>
                </a:lnTo>
                <a:lnTo>
                  <a:pt x="1852360" y="314961"/>
                </a:lnTo>
                <a:lnTo>
                  <a:pt x="1838797" y="301388"/>
                </a:lnTo>
                <a:lnTo>
                  <a:pt x="1802787" y="268412"/>
                </a:lnTo>
                <a:lnTo>
                  <a:pt x="1765175" y="236925"/>
                </a:lnTo>
                <a:lnTo>
                  <a:pt x="1753507" y="228010"/>
                </a:lnTo>
                <a:close/>
              </a:path>
            </a:pathLst>
          </a:custGeom>
          <a:solidFill>
            <a:srgbClr val="4D686E"/>
          </a:solid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322786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907034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Layout of a Solidity Source</a:t>
            </a:r>
            <a:r>
              <a:rPr sz="5600" spc="70" dirty="0">
                <a:solidFill>
                  <a:srgbClr val="095A82"/>
                </a:solidFill>
              </a:rPr>
              <a:t> </a:t>
            </a:r>
            <a:r>
              <a:rPr sz="5600" spc="-10" dirty="0">
                <a:solidFill>
                  <a:srgbClr val="095A82"/>
                </a:solidFill>
              </a:rPr>
              <a:t>File</a:t>
            </a:r>
            <a:endParaRPr sz="5600"/>
          </a:p>
        </p:txBody>
      </p:sp>
      <p:sp>
        <p:nvSpPr>
          <p:cNvPr id="16" name="object 3"/>
          <p:cNvSpPr txBox="1"/>
          <p:nvPr/>
        </p:nvSpPr>
        <p:spPr>
          <a:xfrm>
            <a:off x="942035" y="1896111"/>
            <a:ext cx="16196310" cy="3825406"/>
          </a:xfrm>
          <a:prstGeom prst="rect">
            <a:avLst/>
          </a:prstGeom>
        </p:spPr>
        <p:txBody>
          <a:bodyPr vert="horz" wrap="square" lIns="0" tIns="26670" rIns="0" bIns="0" rtlCol="0">
            <a:spAutoFit/>
          </a:bodyPr>
          <a:lstStyle/>
          <a:p>
            <a:pPr marL="25400">
              <a:spcBef>
                <a:spcPts val="210"/>
              </a:spcBef>
            </a:pPr>
            <a:r>
              <a:rPr sz="2800" b="1" dirty="0">
                <a:solidFill>
                  <a:srgbClr val="5F5F5F"/>
                </a:solidFill>
                <a:cs typeface="Calibri"/>
              </a:rPr>
              <a:t>Source</a:t>
            </a:r>
            <a:r>
              <a:rPr sz="2800" b="1" spc="-60" dirty="0">
                <a:solidFill>
                  <a:srgbClr val="5F5F5F"/>
                </a:solidFill>
                <a:cs typeface="Calibri"/>
              </a:rPr>
              <a:t> </a:t>
            </a:r>
            <a:r>
              <a:rPr sz="2800" b="1" spc="-10" dirty="0">
                <a:solidFill>
                  <a:srgbClr val="5F5F5F"/>
                </a:solidFill>
                <a:cs typeface="Calibri"/>
              </a:rPr>
              <a:t>files</a:t>
            </a:r>
            <a:r>
              <a:rPr sz="2800" b="1" spc="-20" dirty="0">
                <a:solidFill>
                  <a:srgbClr val="5F5F5F"/>
                </a:solidFill>
                <a:cs typeface="Calibri"/>
              </a:rPr>
              <a:t> </a:t>
            </a:r>
            <a:r>
              <a:rPr sz="2800" b="1" spc="-10" dirty="0">
                <a:solidFill>
                  <a:srgbClr val="5F5F5F"/>
                </a:solidFill>
                <a:cs typeface="Calibri"/>
              </a:rPr>
              <a:t>can</a:t>
            </a:r>
            <a:r>
              <a:rPr sz="2800" b="1" spc="-30" dirty="0">
                <a:solidFill>
                  <a:srgbClr val="5F5F5F"/>
                </a:solidFill>
                <a:cs typeface="Calibri"/>
              </a:rPr>
              <a:t> </a:t>
            </a:r>
            <a:r>
              <a:rPr sz="2800" b="1" dirty="0">
                <a:solidFill>
                  <a:srgbClr val="5F5F5F"/>
                </a:solidFill>
                <a:cs typeface="Calibri"/>
              </a:rPr>
              <a:t>contain</a:t>
            </a:r>
            <a:r>
              <a:rPr sz="2800" b="1" spc="-40" dirty="0">
                <a:solidFill>
                  <a:srgbClr val="5F5F5F"/>
                </a:solidFill>
                <a:cs typeface="Calibri"/>
              </a:rPr>
              <a:t> </a:t>
            </a:r>
            <a:r>
              <a:rPr sz="2800" b="1" dirty="0">
                <a:solidFill>
                  <a:srgbClr val="5F5F5F"/>
                </a:solidFill>
                <a:cs typeface="Calibri"/>
              </a:rPr>
              <a:t>an</a:t>
            </a:r>
            <a:r>
              <a:rPr sz="2800" b="1" spc="-50" dirty="0">
                <a:solidFill>
                  <a:srgbClr val="5F5F5F"/>
                </a:solidFill>
                <a:cs typeface="Calibri"/>
              </a:rPr>
              <a:t> </a:t>
            </a:r>
            <a:r>
              <a:rPr sz="2800" b="1" dirty="0">
                <a:solidFill>
                  <a:srgbClr val="5F5F5F"/>
                </a:solidFill>
                <a:cs typeface="Calibri"/>
              </a:rPr>
              <a:t>arbitrary</a:t>
            </a:r>
            <a:r>
              <a:rPr sz="2800" b="1" spc="-70" dirty="0">
                <a:solidFill>
                  <a:srgbClr val="5F5F5F"/>
                </a:solidFill>
                <a:cs typeface="Calibri"/>
              </a:rPr>
              <a:t> </a:t>
            </a:r>
            <a:r>
              <a:rPr sz="2800" b="1" dirty="0">
                <a:solidFill>
                  <a:srgbClr val="5F5F5F"/>
                </a:solidFill>
                <a:cs typeface="Calibri"/>
              </a:rPr>
              <a:t>number</a:t>
            </a:r>
            <a:r>
              <a:rPr sz="2800" b="1" spc="-60" dirty="0">
                <a:solidFill>
                  <a:srgbClr val="5F5F5F"/>
                </a:solidFill>
                <a:cs typeface="Calibri"/>
              </a:rPr>
              <a:t> </a:t>
            </a:r>
            <a:r>
              <a:rPr sz="2800" b="1" dirty="0">
                <a:solidFill>
                  <a:srgbClr val="5F5F5F"/>
                </a:solidFill>
                <a:cs typeface="Calibri"/>
              </a:rPr>
              <a:t>of</a:t>
            </a:r>
            <a:r>
              <a:rPr sz="2800" b="1" spc="-20" dirty="0">
                <a:solidFill>
                  <a:srgbClr val="5F5F5F"/>
                </a:solidFill>
                <a:cs typeface="Calibri"/>
              </a:rPr>
              <a:t> </a:t>
            </a:r>
            <a:r>
              <a:rPr sz="2800" b="1" dirty="0">
                <a:solidFill>
                  <a:srgbClr val="5F5F5F"/>
                </a:solidFill>
                <a:cs typeface="Calibri"/>
              </a:rPr>
              <a:t>contract</a:t>
            </a:r>
            <a:r>
              <a:rPr sz="2800" b="1" spc="-70" dirty="0">
                <a:solidFill>
                  <a:srgbClr val="5F5F5F"/>
                </a:solidFill>
                <a:cs typeface="Calibri"/>
              </a:rPr>
              <a:t> </a:t>
            </a:r>
            <a:r>
              <a:rPr sz="2800" b="1" dirty="0">
                <a:solidFill>
                  <a:srgbClr val="5F5F5F"/>
                </a:solidFill>
                <a:cs typeface="Calibri"/>
              </a:rPr>
              <a:t>definitions,</a:t>
            </a:r>
            <a:r>
              <a:rPr sz="2800" b="1" spc="-70" dirty="0">
                <a:solidFill>
                  <a:srgbClr val="5F5F5F"/>
                </a:solidFill>
                <a:cs typeface="Calibri"/>
              </a:rPr>
              <a:t> </a:t>
            </a:r>
            <a:r>
              <a:rPr sz="2800" b="1" dirty="0">
                <a:solidFill>
                  <a:srgbClr val="5F5F5F"/>
                </a:solidFill>
                <a:cs typeface="Calibri"/>
              </a:rPr>
              <a:t>include</a:t>
            </a:r>
            <a:r>
              <a:rPr sz="2800" b="1" spc="-50" dirty="0">
                <a:solidFill>
                  <a:srgbClr val="5F5F5F"/>
                </a:solidFill>
                <a:cs typeface="Calibri"/>
              </a:rPr>
              <a:t> </a:t>
            </a:r>
            <a:r>
              <a:rPr sz="2800" b="1" dirty="0">
                <a:solidFill>
                  <a:srgbClr val="5F5F5F"/>
                </a:solidFill>
                <a:cs typeface="Calibri"/>
              </a:rPr>
              <a:t>directives</a:t>
            </a:r>
            <a:r>
              <a:rPr sz="2800" b="1" spc="-40" dirty="0">
                <a:solidFill>
                  <a:srgbClr val="5F5F5F"/>
                </a:solidFill>
                <a:cs typeface="Calibri"/>
              </a:rPr>
              <a:t> </a:t>
            </a:r>
            <a:r>
              <a:rPr sz="2800" b="1" dirty="0">
                <a:solidFill>
                  <a:srgbClr val="5F5F5F"/>
                </a:solidFill>
                <a:cs typeface="Calibri"/>
              </a:rPr>
              <a:t>and</a:t>
            </a:r>
            <a:r>
              <a:rPr sz="2800" b="1" spc="-20" dirty="0">
                <a:solidFill>
                  <a:srgbClr val="5F5F5F"/>
                </a:solidFill>
                <a:cs typeface="Calibri"/>
              </a:rPr>
              <a:t> </a:t>
            </a:r>
            <a:r>
              <a:rPr sz="2800" b="1" dirty="0">
                <a:solidFill>
                  <a:srgbClr val="5F5F5F"/>
                </a:solidFill>
                <a:cs typeface="Calibri"/>
              </a:rPr>
              <a:t>pragma</a:t>
            </a:r>
            <a:r>
              <a:rPr sz="2800" b="1" spc="-80" dirty="0">
                <a:solidFill>
                  <a:srgbClr val="5F5F5F"/>
                </a:solidFill>
                <a:cs typeface="Calibri"/>
              </a:rPr>
              <a:t> </a:t>
            </a:r>
            <a:r>
              <a:rPr sz="2800" b="1" dirty="0">
                <a:solidFill>
                  <a:srgbClr val="5F5F5F"/>
                </a:solidFill>
                <a:cs typeface="Calibri"/>
              </a:rPr>
              <a:t>directives</a:t>
            </a:r>
            <a:endParaRPr sz="2800">
              <a:solidFill>
                <a:prstClr val="black"/>
              </a:solidFill>
              <a:cs typeface="Calibri"/>
            </a:endParaRPr>
          </a:p>
          <a:p>
            <a:pPr>
              <a:spcBef>
                <a:spcPts val="10"/>
              </a:spcBef>
            </a:pPr>
            <a:endParaRPr sz="2900">
              <a:solidFill>
                <a:prstClr val="black"/>
              </a:solidFill>
              <a:latin typeface="Times New Roman"/>
              <a:cs typeface="Times New Roman"/>
            </a:endParaRPr>
          </a:p>
          <a:p>
            <a:pPr marL="25400"/>
            <a:r>
              <a:rPr sz="3600" b="1" spc="-10" dirty="0">
                <a:solidFill>
                  <a:srgbClr val="5F5F5F"/>
                </a:solidFill>
                <a:cs typeface="Calibri"/>
              </a:rPr>
              <a:t>Version</a:t>
            </a:r>
            <a:r>
              <a:rPr sz="3600" b="1" spc="-90" dirty="0">
                <a:solidFill>
                  <a:srgbClr val="5F5F5F"/>
                </a:solidFill>
                <a:cs typeface="Calibri"/>
              </a:rPr>
              <a:t> </a:t>
            </a:r>
            <a:r>
              <a:rPr sz="3600" b="1" spc="-10" dirty="0">
                <a:solidFill>
                  <a:srgbClr val="5F5F5F"/>
                </a:solidFill>
                <a:cs typeface="Calibri"/>
              </a:rPr>
              <a:t>Pragma</a:t>
            </a:r>
            <a:endParaRPr sz="3600">
              <a:solidFill>
                <a:prstClr val="black"/>
              </a:solidFill>
              <a:cs typeface="Calibri"/>
            </a:endParaRPr>
          </a:p>
          <a:p>
            <a:pPr>
              <a:spcBef>
                <a:spcPts val="50"/>
              </a:spcBef>
            </a:pPr>
            <a:endParaRPr sz="2800">
              <a:solidFill>
                <a:prstClr val="black"/>
              </a:solidFill>
              <a:latin typeface="Times New Roman"/>
              <a:cs typeface="Times New Roman"/>
            </a:endParaRPr>
          </a:p>
          <a:p>
            <a:pPr marL="25400"/>
            <a:r>
              <a:rPr sz="2800" spc="-10" dirty="0">
                <a:solidFill>
                  <a:srgbClr val="5F5F5F"/>
                </a:solidFill>
                <a:cs typeface="Calibri"/>
              </a:rPr>
              <a:t>Source files can (and should) be annotated </a:t>
            </a:r>
            <a:r>
              <a:rPr sz="2800" dirty="0">
                <a:solidFill>
                  <a:srgbClr val="5F5F5F"/>
                </a:solidFill>
                <a:cs typeface="Calibri"/>
              </a:rPr>
              <a:t>with a so-called version </a:t>
            </a:r>
            <a:r>
              <a:rPr sz="2800" spc="-10" dirty="0">
                <a:solidFill>
                  <a:srgbClr val="5F5F5F"/>
                </a:solidFill>
                <a:cs typeface="Calibri"/>
              </a:rPr>
              <a:t>pragma </a:t>
            </a:r>
            <a:r>
              <a:rPr sz="2800" dirty="0">
                <a:solidFill>
                  <a:srgbClr val="5F5F5F"/>
                </a:solidFill>
                <a:cs typeface="Calibri"/>
              </a:rPr>
              <a:t>to </a:t>
            </a:r>
            <a:r>
              <a:rPr sz="2800" spc="-10" dirty="0">
                <a:solidFill>
                  <a:srgbClr val="5F5F5F"/>
                </a:solidFill>
                <a:cs typeface="Calibri"/>
              </a:rPr>
              <a:t>reject being compiled </a:t>
            </a:r>
            <a:r>
              <a:rPr sz="2800" dirty="0">
                <a:solidFill>
                  <a:srgbClr val="5F5F5F"/>
                </a:solidFill>
                <a:cs typeface="Calibri"/>
              </a:rPr>
              <a:t>with</a:t>
            </a:r>
            <a:r>
              <a:rPr sz="2800" spc="320" dirty="0">
                <a:solidFill>
                  <a:srgbClr val="5F5F5F"/>
                </a:solidFill>
                <a:cs typeface="Calibri"/>
              </a:rPr>
              <a:t> </a:t>
            </a:r>
            <a:r>
              <a:rPr sz="2800" spc="-10" dirty="0">
                <a:solidFill>
                  <a:srgbClr val="5F5F5F"/>
                </a:solidFill>
                <a:cs typeface="Calibri"/>
              </a:rPr>
              <a:t>future</a:t>
            </a:r>
            <a:endParaRPr sz="2800">
              <a:solidFill>
                <a:prstClr val="black"/>
              </a:solidFill>
              <a:cs typeface="Calibri"/>
            </a:endParaRPr>
          </a:p>
          <a:p>
            <a:pPr marL="25400">
              <a:spcBef>
                <a:spcPts val="1688"/>
              </a:spcBef>
            </a:pPr>
            <a:r>
              <a:rPr sz="2800" spc="-10" dirty="0">
                <a:solidFill>
                  <a:srgbClr val="5F5F5F"/>
                </a:solidFill>
                <a:cs typeface="Calibri"/>
              </a:rPr>
              <a:t>compiler </a:t>
            </a:r>
            <a:r>
              <a:rPr sz="2800" dirty="0">
                <a:solidFill>
                  <a:srgbClr val="5F5F5F"/>
                </a:solidFill>
                <a:cs typeface="Calibri"/>
              </a:rPr>
              <a:t>versions </a:t>
            </a:r>
            <a:r>
              <a:rPr sz="2800" spc="-10" dirty="0">
                <a:solidFill>
                  <a:srgbClr val="5F5F5F"/>
                </a:solidFill>
                <a:cs typeface="Calibri"/>
              </a:rPr>
              <a:t>that might introduce incompatible</a:t>
            </a:r>
            <a:r>
              <a:rPr sz="2800" spc="80" dirty="0">
                <a:solidFill>
                  <a:srgbClr val="5F5F5F"/>
                </a:solidFill>
                <a:cs typeface="Calibri"/>
              </a:rPr>
              <a:t> </a:t>
            </a:r>
            <a:r>
              <a:rPr sz="2800" spc="-10" dirty="0">
                <a:solidFill>
                  <a:srgbClr val="5F5F5F"/>
                </a:solidFill>
                <a:cs typeface="Calibri"/>
              </a:rPr>
              <a:t>change</a:t>
            </a:r>
            <a:endParaRPr sz="2800">
              <a:solidFill>
                <a:prstClr val="black"/>
              </a:solidFill>
              <a:cs typeface="Calibri"/>
            </a:endParaRPr>
          </a:p>
          <a:p>
            <a:pPr>
              <a:spcBef>
                <a:spcPts val="100"/>
              </a:spcBef>
            </a:pPr>
            <a:endParaRPr sz="2600">
              <a:solidFill>
                <a:prstClr val="black"/>
              </a:solidFill>
              <a:latin typeface="Times New Roman"/>
              <a:cs typeface="Times New Roman"/>
            </a:endParaRPr>
          </a:p>
          <a:p>
            <a:pPr marL="25400"/>
            <a:r>
              <a:rPr sz="2800" b="1" spc="-10" dirty="0">
                <a:solidFill>
                  <a:srgbClr val="5F5F5F"/>
                </a:solidFill>
                <a:cs typeface="Calibri"/>
              </a:rPr>
              <a:t>The </a:t>
            </a:r>
            <a:r>
              <a:rPr sz="2800" b="1" dirty="0">
                <a:solidFill>
                  <a:srgbClr val="5F5F5F"/>
                </a:solidFill>
                <a:cs typeface="Calibri"/>
              </a:rPr>
              <a:t>version pragma is used as</a:t>
            </a:r>
            <a:r>
              <a:rPr sz="2800" b="1" spc="-220" dirty="0">
                <a:solidFill>
                  <a:srgbClr val="5F5F5F"/>
                </a:solidFill>
                <a:cs typeface="Calibri"/>
              </a:rPr>
              <a:t> </a:t>
            </a:r>
            <a:r>
              <a:rPr sz="2800" b="1" spc="-10" dirty="0">
                <a:solidFill>
                  <a:srgbClr val="5F5F5F"/>
                </a:solidFill>
                <a:cs typeface="Calibri"/>
              </a:rPr>
              <a:t>follows:</a:t>
            </a:r>
            <a:endParaRPr sz="2800">
              <a:solidFill>
                <a:prstClr val="black"/>
              </a:solidFill>
              <a:cs typeface="Calibri"/>
            </a:endParaRPr>
          </a:p>
        </p:txBody>
      </p:sp>
      <p:sp>
        <p:nvSpPr>
          <p:cNvPr id="17" name="object 4"/>
          <p:cNvSpPr txBox="1"/>
          <p:nvPr/>
        </p:nvSpPr>
        <p:spPr>
          <a:xfrm>
            <a:off x="942035" y="7414768"/>
            <a:ext cx="15213330" cy="1318310"/>
          </a:xfrm>
          <a:prstGeom prst="rect">
            <a:avLst/>
          </a:prstGeom>
        </p:spPr>
        <p:txBody>
          <a:bodyPr vert="horz" wrap="square" lIns="0" tIns="25400" rIns="0" bIns="0" rtlCol="0">
            <a:spAutoFit/>
          </a:bodyPr>
          <a:lstStyle/>
          <a:p>
            <a:pPr marL="25400" marR="10160">
              <a:lnSpc>
                <a:spcPct val="150100"/>
              </a:lnSpc>
              <a:spcBef>
                <a:spcPts val="200"/>
              </a:spcBef>
            </a:pPr>
            <a:r>
              <a:rPr sz="2800" spc="-10" dirty="0">
                <a:solidFill>
                  <a:srgbClr val="5F5F5F"/>
                </a:solidFill>
                <a:cs typeface="Calibri"/>
              </a:rPr>
              <a:t>Such </a:t>
            </a:r>
            <a:r>
              <a:rPr sz="2800" dirty="0">
                <a:solidFill>
                  <a:srgbClr val="5F5F5F"/>
                </a:solidFill>
                <a:cs typeface="Calibri"/>
              </a:rPr>
              <a:t>a source file will </a:t>
            </a:r>
            <a:r>
              <a:rPr sz="2800" spc="-10" dirty="0">
                <a:solidFill>
                  <a:srgbClr val="5F5F5F"/>
                </a:solidFill>
                <a:cs typeface="Calibri"/>
              </a:rPr>
              <a:t>not compile </a:t>
            </a:r>
            <a:r>
              <a:rPr sz="2800" dirty="0">
                <a:solidFill>
                  <a:srgbClr val="5F5F5F"/>
                </a:solidFill>
                <a:cs typeface="Calibri"/>
              </a:rPr>
              <a:t>with a </a:t>
            </a:r>
            <a:r>
              <a:rPr sz="2800" spc="-10" dirty="0">
                <a:solidFill>
                  <a:srgbClr val="5F5F5F"/>
                </a:solidFill>
                <a:cs typeface="Calibri"/>
              </a:rPr>
              <a:t>compiler </a:t>
            </a:r>
            <a:r>
              <a:rPr sz="2800" dirty="0">
                <a:solidFill>
                  <a:srgbClr val="5F5F5F"/>
                </a:solidFill>
                <a:cs typeface="Calibri"/>
              </a:rPr>
              <a:t>earlier </a:t>
            </a:r>
            <a:r>
              <a:rPr sz="2800" spc="-10" dirty="0">
                <a:solidFill>
                  <a:srgbClr val="5F5F5F"/>
                </a:solidFill>
                <a:cs typeface="Calibri"/>
              </a:rPr>
              <a:t>than </a:t>
            </a:r>
            <a:r>
              <a:rPr sz="2800" dirty="0">
                <a:solidFill>
                  <a:srgbClr val="5F5F5F"/>
                </a:solidFill>
                <a:cs typeface="Calibri"/>
              </a:rPr>
              <a:t>version 0.4.0 </a:t>
            </a:r>
            <a:r>
              <a:rPr sz="2800" spc="-10" dirty="0">
                <a:solidFill>
                  <a:srgbClr val="5F5F5F"/>
                </a:solidFill>
                <a:cs typeface="Calibri"/>
              </a:rPr>
              <a:t>and </a:t>
            </a:r>
            <a:r>
              <a:rPr sz="2800" dirty="0">
                <a:solidFill>
                  <a:srgbClr val="5F5F5F"/>
                </a:solidFill>
                <a:cs typeface="Calibri"/>
              </a:rPr>
              <a:t>it will also </a:t>
            </a:r>
            <a:r>
              <a:rPr sz="2800" spc="-10" dirty="0">
                <a:solidFill>
                  <a:srgbClr val="5F5F5F"/>
                </a:solidFill>
                <a:cs typeface="Calibri"/>
              </a:rPr>
              <a:t>not </a:t>
            </a:r>
            <a:r>
              <a:rPr sz="2800" dirty="0">
                <a:solidFill>
                  <a:srgbClr val="5F5F5F"/>
                </a:solidFill>
                <a:cs typeface="Calibri"/>
              </a:rPr>
              <a:t>work </a:t>
            </a:r>
            <a:r>
              <a:rPr sz="2800" spc="-10" dirty="0">
                <a:solidFill>
                  <a:srgbClr val="5F5F5F"/>
                </a:solidFill>
                <a:cs typeface="Calibri"/>
              </a:rPr>
              <a:t>on </a:t>
            </a:r>
            <a:r>
              <a:rPr sz="2800" dirty="0">
                <a:solidFill>
                  <a:srgbClr val="5F5F5F"/>
                </a:solidFill>
                <a:cs typeface="Calibri"/>
              </a:rPr>
              <a:t>a  </a:t>
            </a:r>
            <a:r>
              <a:rPr sz="2800" spc="-10" dirty="0">
                <a:solidFill>
                  <a:srgbClr val="5F5F5F"/>
                </a:solidFill>
                <a:cs typeface="Calibri"/>
              </a:rPr>
              <a:t>compiler starting from </a:t>
            </a:r>
            <a:r>
              <a:rPr sz="2800" dirty="0">
                <a:solidFill>
                  <a:srgbClr val="5F5F5F"/>
                </a:solidFill>
                <a:cs typeface="Calibri"/>
              </a:rPr>
              <a:t>version</a:t>
            </a:r>
            <a:r>
              <a:rPr sz="2800" spc="-50" dirty="0">
                <a:solidFill>
                  <a:srgbClr val="5F5F5F"/>
                </a:solidFill>
                <a:cs typeface="Calibri"/>
              </a:rPr>
              <a:t> </a:t>
            </a:r>
            <a:r>
              <a:rPr sz="2800" dirty="0">
                <a:solidFill>
                  <a:srgbClr val="5F5F5F"/>
                </a:solidFill>
                <a:cs typeface="Calibri"/>
              </a:rPr>
              <a:t>0.5.0</a:t>
            </a:r>
            <a:endParaRPr sz="2800">
              <a:solidFill>
                <a:prstClr val="black"/>
              </a:solidFill>
              <a:cs typeface="Calibri"/>
            </a:endParaRPr>
          </a:p>
        </p:txBody>
      </p:sp>
      <p:sp>
        <p:nvSpPr>
          <p:cNvPr id="18" name="object 5"/>
          <p:cNvSpPr txBox="1"/>
          <p:nvPr/>
        </p:nvSpPr>
        <p:spPr>
          <a:xfrm>
            <a:off x="932689" y="6379464"/>
            <a:ext cx="6087110" cy="491160"/>
          </a:xfrm>
          <a:prstGeom prst="rect">
            <a:avLst/>
          </a:prstGeom>
          <a:solidFill>
            <a:srgbClr val="DCE2E3"/>
          </a:solidFill>
          <a:ln w="12192">
            <a:solidFill>
              <a:srgbClr val="7E7E7E"/>
            </a:solidFill>
          </a:ln>
        </p:spPr>
        <p:txBody>
          <a:bodyPr vert="horz" wrap="square" lIns="0" tIns="59690" rIns="0" bIns="0" rtlCol="0">
            <a:spAutoFit/>
          </a:bodyPr>
          <a:lstStyle/>
          <a:p>
            <a:pPr marL="396240">
              <a:spcBef>
                <a:spcPts val="470"/>
              </a:spcBef>
            </a:pPr>
            <a:r>
              <a:rPr sz="2800" spc="-10" dirty="0">
                <a:solidFill>
                  <a:srgbClr val="252525"/>
                </a:solidFill>
                <a:latin typeface="Courier New"/>
                <a:cs typeface="Courier New"/>
              </a:rPr>
              <a:t>pragma solidity</a:t>
            </a:r>
            <a:r>
              <a:rPr sz="2800" spc="-140" dirty="0">
                <a:solidFill>
                  <a:srgbClr val="252525"/>
                </a:solidFill>
                <a:latin typeface="Courier New"/>
                <a:cs typeface="Courier New"/>
              </a:rPr>
              <a:t> </a:t>
            </a:r>
            <a:r>
              <a:rPr sz="2800" spc="-10" dirty="0">
                <a:solidFill>
                  <a:srgbClr val="5F5F5F"/>
                </a:solidFill>
                <a:latin typeface="Arial"/>
                <a:cs typeface="Arial"/>
              </a:rPr>
              <a:t>^</a:t>
            </a:r>
            <a:r>
              <a:rPr sz="2800" spc="-10" dirty="0">
                <a:solidFill>
                  <a:srgbClr val="095A82"/>
                </a:solidFill>
                <a:latin typeface="Arial"/>
                <a:cs typeface="Arial"/>
              </a:rPr>
              <a:t>0.4.0</a:t>
            </a:r>
            <a:r>
              <a:rPr sz="2800" b="1" spc="-10" dirty="0">
                <a:solidFill>
                  <a:srgbClr val="5F5F5F"/>
                </a:solidFill>
                <a:latin typeface="Arial"/>
                <a:cs typeface="Arial"/>
              </a:rPr>
              <a:t>;</a:t>
            </a:r>
            <a:endParaRPr sz="2800">
              <a:solidFill>
                <a:prstClr val="black"/>
              </a:solidFill>
              <a:latin typeface="Arial"/>
              <a:cs typeface="Arial"/>
            </a:endParaRPr>
          </a:p>
        </p:txBody>
      </p:sp>
    </p:spTree>
    <p:extLst>
      <p:ext uri="{BB962C8B-B14F-4D97-AF65-F5344CB8AC3E}">
        <p14:creationId xmlns:p14="http://schemas.microsoft.com/office/powerpoint/2010/main" val="1789690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840867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Importing other Source Files</a:t>
            </a:r>
            <a:endParaRPr sz="5600"/>
          </a:p>
        </p:txBody>
      </p:sp>
      <p:sp>
        <p:nvSpPr>
          <p:cNvPr id="16" name="object 3"/>
          <p:cNvSpPr txBox="1"/>
          <p:nvPr/>
        </p:nvSpPr>
        <p:spPr>
          <a:xfrm>
            <a:off x="942035" y="1683968"/>
            <a:ext cx="16221710" cy="2164695"/>
          </a:xfrm>
          <a:prstGeom prst="rect">
            <a:avLst/>
          </a:prstGeom>
        </p:spPr>
        <p:txBody>
          <a:bodyPr vert="horz" wrap="square" lIns="0" tIns="238760" rIns="0" bIns="0" rtlCol="0">
            <a:spAutoFit/>
          </a:bodyPr>
          <a:lstStyle/>
          <a:p>
            <a:pPr marL="25400">
              <a:spcBef>
                <a:spcPts val="1880"/>
              </a:spcBef>
            </a:pPr>
            <a:r>
              <a:rPr sz="2800" dirty="0">
                <a:solidFill>
                  <a:srgbClr val="5F5F5F"/>
                </a:solidFill>
                <a:cs typeface="Calibri"/>
              </a:rPr>
              <a:t>Solidity </a:t>
            </a:r>
            <a:r>
              <a:rPr sz="2800" spc="-10" dirty="0">
                <a:solidFill>
                  <a:srgbClr val="5F5F5F"/>
                </a:solidFill>
                <a:cs typeface="Calibri"/>
              </a:rPr>
              <a:t>supports import statements that </a:t>
            </a:r>
            <a:r>
              <a:rPr sz="2800" dirty="0">
                <a:solidFill>
                  <a:srgbClr val="5F5F5F"/>
                </a:solidFill>
                <a:cs typeface="Calibri"/>
              </a:rPr>
              <a:t>are very </a:t>
            </a:r>
            <a:r>
              <a:rPr sz="2800" spc="-10" dirty="0">
                <a:solidFill>
                  <a:srgbClr val="5F5F5F"/>
                </a:solidFill>
                <a:cs typeface="Calibri"/>
              </a:rPr>
              <a:t>similar </a:t>
            </a:r>
            <a:r>
              <a:rPr sz="2800" dirty="0">
                <a:solidFill>
                  <a:srgbClr val="5F5F5F"/>
                </a:solidFill>
                <a:cs typeface="Calibri"/>
              </a:rPr>
              <a:t>to </a:t>
            </a:r>
            <a:r>
              <a:rPr sz="2800" spc="-10" dirty="0">
                <a:solidFill>
                  <a:srgbClr val="5F5F5F"/>
                </a:solidFill>
                <a:cs typeface="Calibri"/>
              </a:rPr>
              <a:t>those </a:t>
            </a:r>
            <a:r>
              <a:rPr sz="2800" dirty="0">
                <a:solidFill>
                  <a:srgbClr val="5F5F5F"/>
                </a:solidFill>
                <a:cs typeface="Calibri"/>
              </a:rPr>
              <a:t>available in JavaScript , although Solidity</a:t>
            </a:r>
            <a:r>
              <a:rPr sz="2800" spc="270" dirty="0">
                <a:solidFill>
                  <a:srgbClr val="5F5F5F"/>
                </a:solidFill>
                <a:cs typeface="Calibri"/>
              </a:rPr>
              <a:t> </a:t>
            </a:r>
            <a:r>
              <a:rPr sz="2800" dirty="0">
                <a:solidFill>
                  <a:srgbClr val="5F5F5F"/>
                </a:solidFill>
                <a:cs typeface="Calibri"/>
              </a:rPr>
              <a:t>does</a:t>
            </a:r>
            <a:endParaRPr sz="2800">
              <a:solidFill>
                <a:prstClr val="black"/>
              </a:solidFill>
              <a:cs typeface="Calibri"/>
            </a:endParaRPr>
          </a:p>
          <a:p>
            <a:pPr marL="25400">
              <a:spcBef>
                <a:spcPts val="1680"/>
              </a:spcBef>
            </a:pPr>
            <a:r>
              <a:rPr sz="2800" spc="-10" dirty="0">
                <a:solidFill>
                  <a:srgbClr val="5F5F5F"/>
                </a:solidFill>
                <a:cs typeface="Calibri"/>
              </a:rPr>
              <a:t>not know the concept of </a:t>
            </a:r>
            <a:r>
              <a:rPr sz="2800" dirty="0">
                <a:solidFill>
                  <a:srgbClr val="5F5F5F"/>
                </a:solidFill>
                <a:cs typeface="Calibri"/>
              </a:rPr>
              <a:t>a </a:t>
            </a:r>
            <a:r>
              <a:rPr sz="2800" spc="-10" dirty="0">
                <a:solidFill>
                  <a:srgbClr val="5F5F5F"/>
                </a:solidFill>
                <a:cs typeface="Calibri"/>
              </a:rPr>
              <a:t>“default</a:t>
            </a:r>
            <a:r>
              <a:rPr sz="2800" spc="40" dirty="0">
                <a:solidFill>
                  <a:srgbClr val="5F5F5F"/>
                </a:solidFill>
                <a:cs typeface="Calibri"/>
              </a:rPr>
              <a:t> </a:t>
            </a:r>
            <a:r>
              <a:rPr sz="2800" spc="-10" dirty="0">
                <a:solidFill>
                  <a:srgbClr val="5F5F5F"/>
                </a:solidFill>
                <a:cs typeface="Calibri"/>
              </a:rPr>
              <a:t>export”</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25400"/>
            <a:r>
              <a:rPr sz="2800" dirty="0">
                <a:solidFill>
                  <a:srgbClr val="5F5F5F"/>
                </a:solidFill>
                <a:cs typeface="Calibri"/>
              </a:rPr>
              <a:t>At a global level, you </a:t>
            </a:r>
            <a:r>
              <a:rPr sz="2800" spc="-10" dirty="0">
                <a:solidFill>
                  <a:srgbClr val="5F5F5F"/>
                </a:solidFill>
                <a:cs typeface="Calibri"/>
              </a:rPr>
              <a:t>can use import statements </a:t>
            </a:r>
            <a:r>
              <a:rPr sz="2800" dirty="0">
                <a:solidFill>
                  <a:srgbClr val="5F5F5F"/>
                </a:solidFill>
                <a:cs typeface="Calibri"/>
              </a:rPr>
              <a:t>of </a:t>
            </a:r>
            <a:r>
              <a:rPr sz="2800" spc="-10" dirty="0">
                <a:solidFill>
                  <a:srgbClr val="5F5F5F"/>
                </a:solidFill>
                <a:cs typeface="Calibri"/>
              </a:rPr>
              <a:t>the </a:t>
            </a:r>
            <a:r>
              <a:rPr sz="2800" dirty="0">
                <a:solidFill>
                  <a:srgbClr val="5F5F5F"/>
                </a:solidFill>
                <a:cs typeface="Calibri"/>
              </a:rPr>
              <a:t>following</a:t>
            </a:r>
            <a:r>
              <a:rPr sz="2800" spc="-90" dirty="0">
                <a:solidFill>
                  <a:srgbClr val="5F5F5F"/>
                </a:solidFill>
                <a:cs typeface="Calibri"/>
              </a:rPr>
              <a:t> </a:t>
            </a:r>
            <a:r>
              <a:rPr sz="2800" spc="-10" dirty="0">
                <a:solidFill>
                  <a:srgbClr val="5F5F5F"/>
                </a:solidFill>
                <a:cs typeface="Calibri"/>
              </a:rPr>
              <a:t>form:</a:t>
            </a:r>
            <a:endParaRPr sz="2800">
              <a:solidFill>
                <a:prstClr val="black"/>
              </a:solidFill>
              <a:cs typeface="Calibri"/>
            </a:endParaRPr>
          </a:p>
        </p:txBody>
      </p:sp>
      <p:sp>
        <p:nvSpPr>
          <p:cNvPr id="17" name="object 4"/>
          <p:cNvSpPr txBox="1"/>
          <p:nvPr/>
        </p:nvSpPr>
        <p:spPr>
          <a:xfrm>
            <a:off x="942034" y="4779166"/>
            <a:ext cx="16206468" cy="1319592"/>
          </a:xfrm>
          <a:prstGeom prst="rect">
            <a:avLst/>
          </a:prstGeom>
        </p:spPr>
        <p:txBody>
          <a:bodyPr vert="horz" wrap="square" lIns="0" tIns="237490" rIns="0" bIns="0" rtlCol="0">
            <a:spAutoFit/>
          </a:bodyPr>
          <a:lstStyle/>
          <a:p>
            <a:pPr marL="25400">
              <a:spcBef>
                <a:spcPts val="1870"/>
              </a:spcBef>
            </a:pPr>
            <a:r>
              <a:rPr sz="2800" spc="-10" dirty="0">
                <a:solidFill>
                  <a:srgbClr val="5F5F5F"/>
                </a:solidFill>
                <a:cs typeface="Calibri"/>
              </a:rPr>
              <a:t>This statement imports </a:t>
            </a:r>
            <a:r>
              <a:rPr sz="2800" dirty="0">
                <a:solidFill>
                  <a:srgbClr val="5F5F5F"/>
                </a:solidFill>
                <a:cs typeface="Calibri"/>
              </a:rPr>
              <a:t>all global </a:t>
            </a:r>
            <a:r>
              <a:rPr sz="2800" spc="-10" dirty="0">
                <a:solidFill>
                  <a:srgbClr val="5F5F5F"/>
                </a:solidFill>
                <a:cs typeface="Calibri"/>
              </a:rPr>
              <a:t>symbols </a:t>
            </a:r>
            <a:r>
              <a:rPr sz="2800" dirty="0">
                <a:solidFill>
                  <a:srgbClr val="5F5F5F"/>
                </a:solidFill>
                <a:cs typeface="Calibri"/>
              </a:rPr>
              <a:t>from </a:t>
            </a:r>
            <a:r>
              <a:rPr sz="2800" spc="-10" dirty="0">
                <a:solidFill>
                  <a:srgbClr val="5F5F5F"/>
                </a:solidFill>
                <a:cs typeface="Calibri"/>
              </a:rPr>
              <a:t>“filename” (and symbols imported there) into the current</a:t>
            </a:r>
            <a:r>
              <a:rPr sz="2800" spc="450" dirty="0">
                <a:solidFill>
                  <a:srgbClr val="5F5F5F"/>
                </a:solidFill>
                <a:cs typeface="Calibri"/>
              </a:rPr>
              <a:t> </a:t>
            </a:r>
            <a:r>
              <a:rPr sz="2800" dirty="0">
                <a:solidFill>
                  <a:srgbClr val="5F5F5F"/>
                </a:solidFill>
                <a:cs typeface="Calibri"/>
              </a:rPr>
              <a:t>global</a:t>
            </a:r>
            <a:endParaRPr sz="2800">
              <a:solidFill>
                <a:prstClr val="black"/>
              </a:solidFill>
              <a:cs typeface="Calibri"/>
            </a:endParaRPr>
          </a:p>
          <a:p>
            <a:pPr marL="25400">
              <a:spcBef>
                <a:spcPts val="1680"/>
              </a:spcBef>
            </a:pPr>
            <a:r>
              <a:rPr sz="2800" spc="-10" dirty="0">
                <a:solidFill>
                  <a:srgbClr val="5F5F5F"/>
                </a:solidFill>
                <a:cs typeface="Calibri"/>
              </a:rPr>
              <a:t>scope</a:t>
            </a:r>
            <a:endParaRPr sz="2800">
              <a:solidFill>
                <a:prstClr val="black"/>
              </a:solidFill>
              <a:cs typeface="Calibri"/>
            </a:endParaRPr>
          </a:p>
        </p:txBody>
      </p:sp>
      <p:sp>
        <p:nvSpPr>
          <p:cNvPr id="18" name="object 5"/>
          <p:cNvSpPr txBox="1"/>
          <p:nvPr/>
        </p:nvSpPr>
        <p:spPr>
          <a:xfrm>
            <a:off x="942035" y="8084109"/>
            <a:ext cx="15022830" cy="457818"/>
          </a:xfrm>
          <a:prstGeom prst="rect">
            <a:avLst/>
          </a:prstGeom>
        </p:spPr>
        <p:txBody>
          <a:bodyPr vert="horz" wrap="square" lIns="0" tIns="26670" rIns="0" bIns="0" rtlCol="0">
            <a:spAutoFit/>
          </a:bodyPr>
          <a:lstStyle/>
          <a:p>
            <a:pPr marL="25400">
              <a:spcBef>
                <a:spcPts val="210"/>
              </a:spcBef>
            </a:pPr>
            <a:r>
              <a:rPr sz="2800" spc="-10" dirty="0">
                <a:solidFill>
                  <a:srgbClr val="5F5F5F"/>
                </a:solidFill>
                <a:cs typeface="Calibri"/>
              </a:rPr>
              <a:t>…creates </a:t>
            </a:r>
            <a:r>
              <a:rPr sz="2800" dirty="0">
                <a:solidFill>
                  <a:srgbClr val="5F5F5F"/>
                </a:solidFill>
                <a:cs typeface="Calibri"/>
              </a:rPr>
              <a:t>a </a:t>
            </a:r>
            <a:r>
              <a:rPr sz="2800" spc="-10" dirty="0">
                <a:solidFill>
                  <a:srgbClr val="5F5F5F"/>
                </a:solidFill>
                <a:cs typeface="Calibri"/>
              </a:rPr>
              <a:t>new </a:t>
            </a:r>
            <a:r>
              <a:rPr sz="2800" dirty="0">
                <a:solidFill>
                  <a:srgbClr val="5F5F5F"/>
                </a:solidFill>
                <a:cs typeface="Calibri"/>
              </a:rPr>
              <a:t>global </a:t>
            </a:r>
            <a:r>
              <a:rPr sz="2800" spc="-10" dirty="0">
                <a:solidFill>
                  <a:srgbClr val="5F5F5F"/>
                </a:solidFill>
                <a:cs typeface="Calibri"/>
              </a:rPr>
              <a:t>symbol </a:t>
            </a:r>
            <a:r>
              <a:rPr sz="2800" spc="-10" dirty="0">
                <a:solidFill>
                  <a:srgbClr val="095A82"/>
                </a:solidFill>
                <a:cs typeface="Calibri"/>
              </a:rPr>
              <a:t>symbolName </a:t>
            </a:r>
            <a:r>
              <a:rPr sz="2800" dirty="0">
                <a:solidFill>
                  <a:srgbClr val="5F5F5F"/>
                </a:solidFill>
                <a:cs typeface="Calibri"/>
              </a:rPr>
              <a:t>whose </a:t>
            </a:r>
            <a:r>
              <a:rPr sz="2800" spc="-10" dirty="0">
                <a:solidFill>
                  <a:srgbClr val="5F5F5F"/>
                </a:solidFill>
                <a:cs typeface="Calibri"/>
              </a:rPr>
              <a:t>members </a:t>
            </a:r>
            <a:r>
              <a:rPr sz="2800" dirty="0">
                <a:solidFill>
                  <a:srgbClr val="5F5F5F"/>
                </a:solidFill>
                <a:cs typeface="Calibri"/>
              </a:rPr>
              <a:t>are all </a:t>
            </a:r>
            <a:r>
              <a:rPr sz="2800" spc="-10" dirty="0">
                <a:solidFill>
                  <a:srgbClr val="5F5F5F"/>
                </a:solidFill>
                <a:cs typeface="Calibri"/>
              </a:rPr>
              <a:t>the </a:t>
            </a:r>
            <a:r>
              <a:rPr sz="2800" dirty="0">
                <a:solidFill>
                  <a:srgbClr val="5F5F5F"/>
                </a:solidFill>
                <a:cs typeface="Calibri"/>
              </a:rPr>
              <a:t>global </a:t>
            </a:r>
            <a:r>
              <a:rPr sz="2800" spc="-10" dirty="0">
                <a:solidFill>
                  <a:srgbClr val="5F5F5F"/>
                </a:solidFill>
                <a:cs typeface="Calibri"/>
              </a:rPr>
              <a:t>symbols </a:t>
            </a:r>
            <a:r>
              <a:rPr sz="2800" dirty="0">
                <a:solidFill>
                  <a:srgbClr val="5F5F5F"/>
                </a:solidFill>
                <a:cs typeface="Calibri"/>
              </a:rPr>
              <a:t>from</a:t>
            </a:r>
            <a:r>
              <a:rPr sz="2800" spc="120" dirty="0">
                <a:solidFill>
                  <a:srgbClr val="5F5F5F"/>
                </a:solidFill>
                <a:cs typeface="Calibri"/>
              </a:rPr>
              <a:t> </a:t>
            </a:r>
            <a:r>
              <a:rPr sz="2800" spc="-10" dirty="0">
                <a:solidFill>
                  <a:srgbClr val="5F5F5F"/>
                </a:solidFill>
                <a:cs typeface="Calibri"/>
              </a:rPr>
              <a:t>“filename”</a:t>
            </a:r>
            <a:endParaRPr sz="2800">
              <a:solidFill>
                <a:prstClr val="black"/>
              </a:solidFill>
              <a:cs typeface="Calibri"/>
            </a:endParaRPr>
          </a:p>
        </p:txBody>
      </p:sp>
      <p:sp>
        <p:nvSpPr>
          <p:cNvPr id="19" name="object 6"/>
          <p:cNvSpPr txBox="1"/>
          <p:nvPr/>
        </p:nvSpPr>
        <p:spPr>
          <a:xfrm>
            <a:off x="932688" y="4084320"/>
            <a:ext cx="4480560" cy="489876"/>
          </a:xfrm>
          <a:prstGeom prst="rect">
            <a:avLst/>
          </a:prstGeom>
          <a:solidFill>
            <a:srgbClr val="DCE2E3"/>
          </a:solidFill>
          <a:ln w="12191">
            <a:solidFill>
              <a:srgbClr val="7E7E7E"/>
            </a:solidFill>
          </a:ln>
        </p:spPr>
        <p:txBody>
          <a:bodyPr vert="horz" wrap="square" lIns="0" tIns="58418" rIns="0" bIns="0" rtlCol="0">
            <a:spAutoFit/>
          </a:bodyPr>
          <a:lstStyle/>
          <a:p>
            <a:pPr marL="396240">
              <a:spcBef>
                <a:spcPts val="458"/>
              </a:spcBef>
            </a:pPr>
            <a:r>
              <a:rPr sz="2800" spc="-10" dirty="0">
                <a:solidFill>
                  <a:srgbClr val="252525"/>
                </a:solidFill>
                <a:latin typeface="Courier New"/>
                <a:cs typeface="Courier New"/>
              </a:rPr>
              <a:t>import</a:t>
            </a:r>
            <a:r>
              <a:rPr sz="2800" spc="-100" dirty="0">
                <a:solidFill>
                  <a:srgbClr val="252525"/>
                </a:solidFill>
                <a:latin typeface="Courier New"/>
                <a:cs typeface="Courier New"/>
              </a:rPr>
              <a:t> </a:t>
            </a:r>
            <a:r>
              <a:rPr sz="2800" spc="-10" dirty="0">
                <a:solidFill>
                  <a:srgbClr val="095A82"/>
                </a:solidFill>
                <a:latin typeface="Courier New"/>
                <a:cs typeface="Courier New"/>
              </a:rPr>
              <a:t>“filename”</a:t>
            </a:r>
            <a:r>
              <a:rPr sz="2800" b="1" spc="-10" dirty="0">
                <a:solidFill>
                  <a:srgbClr val="5F5F5F"/>
                </a:solidFill>
                <a:latin typeface="Arial"/>
                <a:cs typeface="Arial"/>
              </a:rPr>
              <a:t>;</a:t>
            </a:r>
            <a:endParaRPr sz="2800">
              <a:solidFill>
                <a:prstClr val="black"/>
              </a:solidFill>
              <a:latin typeface="Arial"/>
              <a:cs typeface="Arial"/>
            </a:endParaRPr>
          </a:p>
        </p:txBody>
      </p:sp>
      <p:sp>
        <p:nvSpPr>
          <p:cNvPr id="20" name="object 7"/>
          <p:cNvSpPr txBox="1"/>
          <p:nvPr/>
        </p:nvSpPr>
        <p:spPr>
          <a:xfrm>
            <a:off x="932689" y="6574534"/>
            <a:ext cx="9287510" cy="706604"/>
          </a:xfrm>
          <a:prstGeom prst="rect">
            <a:avLst/>
          </a:prstGeom>
          <a:solidFill>
            <a:srgbClr val="DCE2E3"/>
          </a:solidFill>
          <a:ln w="12192">
            <a:solidFill>
              <a:srgbClr val="7E7E7E"/>
            </a:solidFill>
          </a:ln>
        </p:spPr>
        <p:txBody>
          <a:bodyPr vert="horz" wrap="square" lIns="0" tIns="273050" rIns="0" bIns="0" rtlCol="0">
            <a:spAutoFit/>
          </a:bodyPr>
          <a:lstStyle/>
          <a:p>
            <a:pPr marL="396240">
              <a:spcBef>
                <a:spcPts val="2150"/>
              </a:spcBef>
            </a:pPr>
            <a:r>
              <a:rPr sz="2800" spc="-10" dirty="0">
                <a:solidFill>
                  <a:srgbClr val="252525"/>
                </a:solidFill>
                <a:latin typeface="Courier New"/>
                <a:cs typeface="Courier New"/>
              </a:rPr>
              <a:t>import </a:t>
            </a:r>
            <a:r>
              <a:rPr sz="2800" dirty="0">
                <a:solidFill>
                  <a:srgbClr val="252525"/>
                </a:solidFill>
                <a:latin typeface="Courier New"/>
                <a:cs typeface="Courier New"/>
              </a:rPr>
              <a:t>* </a:t>
            </a:r>
            <a:r>
              <a:rPr sz="2800" spc="-10" dirty="0">
                <a:solidFill>
                  <a:srgbClr val="252525"/>
                </a:solidFill>
                <a:latin typeface="Courier New"/>
                <a:cs typeface="Courier New"/>
              </a:rPr>
              <a:t>as symbolName from </a:t>
            </a:r>
            <a:r>
              <a:rPr sz="2800" spc="-10" dirty="0">
                <a:solidFill>
                  <a:srgbClr val="095A82"/>
                </a:solidFill>
                <a:latin typeface="Courier New"/>
                <a:cs typeface="Courier New"/>
              </a:rPr>
              <a:t>“filename”</a:t>
            </a:r>
            <a:r>
              <a:rPr sz="2800" spc="-228" dirty="0">
                <a:solidFill>
                  <a:srgbClr val="095A82"/>
                </a:solidFill>
                <a:latin typeface="Courier New"/>
                <a:cs typeface="Courier New"/>
              </a:rPr>
              <a:t> </a:t>
            </a:r>
            <a:r>
              <a:rPr sz="2800" b="1" dirty="0">
                <a:solidFill>
                  <a:srgbClr val="5F5F5F"/>
                </a:solidFill>
                <a:latin typeface="Arial"/>
                <a:cs typeface="Arial"/>
              </a:rPr>
              <a:t>;</a:t>
            </a:r>
            <a:endParaRPr sz="2800">
              <a:solidFill>
                <a:prstClr val="black"/>
              </a:solidFill>
              <a:latin typeface="Arial"/>
              <a:cs typeface="Arial"/>
            </a:endParaRPr>
          </a:p>
        </p:txBody>
      </p:sp>
    </p:spTree>
    <p:extLst>
      <p:ext uri="{BB962C8B-B14F-4D97-AF65-F5344CB8AC3E}">
        <p14:creationId xmlns:p14="http://schemas.microsoft.com/office/powerpoint/2010/main" val="2284215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584960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Comparison </a:t>
            </a:r>
            <a:r>
              <a:rPr sz="5600" spc="-10" dirty="0">
                <a:solidFill>
                  <a:srgbClr val="095A82"/>
                </a:solidFill>
              </a:rPr>
              <a:t>between </a:t>
            </a:r>
            <a:r>
              <a:rPr sz="5600" spc="-20" dirty="0">
                <a:solidFill>
                  <a:srgbClr val="095A82"/>
                </a:solidFill>
              </a:rPr>
              <a:t>Memory </a:t>
            </a:r>
            <a:r>
              <a:rPr sz="5600" spc="-10" dirty="0">
                <a:solidFill>
                  <a:srgbClr val="095A82"/>
                </a:solidFill>
              </a:rPr>
              <a:t>and Storage in</a:t>
            </a:r>
            <a:r>
              <a:rPr sz="5600" spc="260" dirty="0">
                <a:solidFill>
                  <a:srgbClr val="095A82"/>
                </a:solidFill>
              </a:rPr>
              <a:t> </a:t>
            </a:r>
            <a:r>
              <a:rPr sz="5600" spc="-10" dirty="0">
                <a:solidFill>
                  <a:srgbClr val="095A82"/>
                </a:solidFill>
              </a:rPr>
              <a:t>Solidity</a:t>
            </a:r>
            <a:endParaRPr sz="5600"/>
          </a:p>
        </p:txBody>
      </p:sp>
      <p:sp>
        <p:nvSpPr>
          <p:cNvPr id="16" name="object 3"/>
          <p:cNvSpPr txBox="1"/>
          <p:nvPr/>
        </p:nvSpPr>
        <p:spPr>
          <a:xfrm>
            <a:off x="942035" y="1896111"/>
            <a:ext cx="10173970" cy="457818"/>
          </a:xfrm>
          <a:prstGeom prst="rect">
            <a:avLst/>
          </a:prstGeom>
        </p:spPr>
        <p:txBody>
          <a:bodyPr vert="horz" wrap="square" lIns="0" tIns="26670" rIns="0" bIns="0" rtlCol="0">
            <a:spAutoFit/>
          </a:bodyPr>
          <a:lstStyle/>
          <a:p>
            <a:pPr marL="25400">
              <a:spcBef>
                <a:spcPts val="210"/>
              </a:spcBef>
            </a:pPr>
            <a:r>
              <a:rPr sz="2800" b="1" spc="-10" dirty="0">
                <a:solidFill>
                  <a:srgbClr val="5F5F5F"/>
                </a:solidFill>
                <a:cs typeface="Calibri"/>
              </a:rPr>
              <a:t>They </a:t>
            </a:r>
            <a:r>
              <a:rPr sz="2800" b="1" dirty="0">
                <a:solidFill>
                  <a:srgbClr val="5F5F5F"/>
                </a:solidFill>
                <a:cs typeface="Calibri"/>
              </a:rPr>
              <a:t>are analogous to </a:t>
            </a:r>
            <a:r>
              <a:rPr sz="2800" b="1" spc="-10" dirty="0">
                <a:solidFill>
                  <a:srgbClr val="5F5F5F"/>
                </a:solidFill>
                <a:cs typeface="Calibri"/>
              </a:rPr>
              <a:t>memory </a:t>
            </a:r>
            <a:r>
              <a:rPr sz="2800" b="1" dirty="0">
                <a:solidFill>
                  <a:srgbClr val="5F5F5F"/>
                </a:solidFill>
                <a:cs typeface="Calibri"/>
              </a:rPr>
              <a:t>and hard drive storage in a</a:t>
            </a:r>
            <a:r>
              <a:rPr sz="2800" b="1" spc="-408" dirty="0">
                <a:solidFill>
                  <a:srgbClr val="5F5F5F"/>
                </a:solidFill>
                <a:cs typeface="Calibri"/>
              </a:rPr>
              <a:t> </a:t>
            </a:r>
            <a:r>
              <a:rPr sz="2800" b="1" spc="-10" dirty="0">
                <a:solidFill>
                  <a:srgbClr val="5F5F5F"/>
                </a:solidFill>
                <a:cs typeface="Calibri"/>
              </a:rPr>
              <a:t>computer</a:t>
            </a:r>
            <a:endParaRPr sz="2800">
              <a:solidFill>
                <a:prstClr val="black"/>
              </a:solidFill>
              <a:cs typeface="Calibri"/>
            </a:endParaRPr>
          </a:p>
        </p:txBody>
      </p:sp>
      <p:graphicFrame>
        <p:nvGraphicFramePr>
          <p:cNvPr id="17" name="object 4"/>
          <p:cNvGraphicFramePr>
            <a:graphicFrameLocks noGrp="1"/>
          </p:cNvGraphicFramePr>
          <p:nvPr>
            <p:extLst>
              <p:ext uri="{D42A27DB-BD31-4B8C-83A1-F6EECF244321}">
                <p14:modId xmlns:p14="http://schemas.microsoft.com/office/powerpoint/2010/main" val="3167645664"/>
              </p:ext>
            </p:extLst>
          </p:nvPr>
        </p:nvGraphicFramePr>
        <p:xfrm>
          <a:off x="3171444" y="3297935"/>
          <a:ext cx="12192000" cy="4191762"/>
        </p:xfrm>
        <a:graphic>
          <a:graphicData uri="http://schemas.openxmlformats.org/drawingml/2006/table">
            <a:tbl>
              <a:tblPr firstRow="1" bandRow="1">
                <a:tableStyleId>{2D5ABB26-0587-4C30-8999-92F81FD0307C}</a:tableStyleId>
              </a:tblPr>
              <a:tblGrid>
                <a:gridCol w="6096000"/>
                <a:gridCol w="6096000"/>
              </a:tblGrid>
              <a:tr h="1016508">
                <a:tc>
                  <a:txBody>
                    <a:bodyPr/>
                    <a:lstStyle/>
                    <a:p>
                      <a:pPr algn="ctr">
                        <a:lnSpc>
                          <a:spcPct val="100000"/>
                        </a:lnSpc>
                        <a:spcBef>
                          <a:spcPts val="1070"/>
                        </a:spcBef>
                      </a:pPr>
                      <a:r>
                        <a:rPr sz="2800" b="1" spc="-5" dirty="0">
                          <a:solidFill>
                            <a:srgbClr val="FFFFFF"/>
                          </a:solidFill>
                          <a:latin typeface="Calibri"/>
                          <a:cs typeface="Calibri"/>
                        </a:rPr>
                        <a:t>Memory</a:t>
                      </a:r>
                      <a:endParaRPr sz="2800">
                        <a:latin typeface="Calibri"/>
                        <a:cs typeface="Calibri"/>
                      </a:endParaRPr>
                    </a:p>
                  </a:txBody>
                  <a:tcPr marL="0" marR="0" marT="2717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c>
                  <a:txBody>
                    <a:bodyPr/>
                    <a:lstStyle/>
                    <a:p>
                      <a:pPr marL="1270" algn="ctr">
                        <a:lnSpc>
                          <a:spcPct val="100000"/>
                        </a:lnSpc>
                        <a:spcBef>
                          <a:spcPts val="1070"/>
                        </a:spcBef>
                      </a:pPr>
                      <a:r>
                        <a:rPr sz="2800" b="1" spc="-5" dirty="0">
                          <a:solidFill>
                            <a:srgbClr val="FFFFFF"/>
                          </a:solidFill>
                          <a:latin typeface="Calibri"/>
                          <a:cs typeface="Calibri"/>
                        </a:rPr>
                        <a:t>Storage</a:t>
                      </a:r>
                      <a:endParaRPr sz="2800">
                        <a:latin typeface="Calibri"/>
                        <a:cs typeface="Calibri"/>
                      </a:endParaRPr>
                    </a:p>
                  </a:txBody>
                  <a:tcPr marL="0" marR="0" marT="2717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r>
              <a:tr h="3175254">
                <a:tc>
                  <a:txBody>
                    <a:bodyPr/>
                    <a:lstStyle/>
                    <a:p>
                      <a:pPr>
                        <a:lnSpc>
                          <a:spcPct val="100000"/>
                        </a:lnSpc>
                        <a:spcBef>
                          <a:spcPts val="5"/>
                        </a:spcBef>
                      </a:pPr>
                      <a:endParaRPr sz="3400">
                        <a:latin typeface="Times New Roman"/>
                        <a:cs typeface="Times New Roman"/>
                      </a:endParaRPr>
                    </a:p>
                    <a:p>
                      <a:pPr marL="169545" marR="163195" indent="-1905" algn="ctr">
                        <a:lnSpc>
                          <a:spcPct val="100000"/>
                        </a:lnSpc>
                        <a:spcBef>
                          <a:spcPts val="5"/>
                        </a:spcBef>
                      </a:pPr>
                      <a:r>
                        <a:rPr sz="2800" spc="-5" dirty="0">
                          <a:solidFill>
                            <a:srgbClr val="5F5F5F"/>
                          </a:solidFill>
                          <a:latin typeface="Calibri"/>
                          <a:cs typeface="Calibri"/>
                        </a:rPr>
                        <a:t>The </a:t>
                      </a:r>
                      <a:r>
                        <a:rPr sz="2800" spc="-10" dirty="0">
                          <a:solidFill>
                            <a:srgbClr val="5F5F5F"/>
                          </a:solidFill>
                          <a:latin typeface="Calibri"/>
                          <a:cs typeface="Calibri"/>
                        </a:rPr>
                        <a:t>contract </a:t>
                      </a:r>
                      <a:r>
                        <a:rPr sz="2800" spc="-5" dirty="0">
                          <a:solidFill>
                            <a:srgbClr val="5F5F5F"/>
                          </a:solidFill>
                          <a:latin typeface="Calibri"/>
                          <a:cs typeface="Calibri"/>
                        </a:rPr>
                        <a:t>can use </a:t>
                      </a:r>
                      <a:r>
                        <a:rPr sz="2800" spc="-10" dirty="0">
                          <a:solidFill>
                            <a:srgbClr val="5F5F5F"/>
                          </a:solidFill>
                          <a:latin typeface="Calibri"/>
                          <a:cs typeface="Calibri"/>
                        </a:rPr>
                        <a:t>any </a:t>
                      </a:r>
                      <a:r>
                        <a:rPr sz="2800" spc="-5" dirty="0">
                          <a:solidFill>
                            <a:srgbClr val="5F5F5F"/>
                          </a:solidFill>
                          <a:latin typeface="Calibri"/>
                          <a:cs typeface="Calibri"/>
                        </a:rPr>
                        <a:t>amount of  </a:t>
                      </a:r>
                      <a:r>
                        <a:rPr sz="2800" dirty="0">
                          <a:solidFill>
                            <a:srgbClr val="5F5F5F"/>
                          </a:solidFill>
                          <a:latin typeface="Calibri"/>
                          <a:cs typeface="Calibri"/>
                        </a:rPr>
                        <a:t>memory while </a:t>
                      </a:r>
                      <a:r>
                        <a:rPr sz="2800" spc="-10" dirty="0">
                          <a:solidFill>
                            <a:srgbClr val="5F5F5F"/>
                          </a:solidFill>
                          <a:latin typeface="Calibri"/>
                          <a:cs typeface="Calibri"/>
                        </a:rPr>
                        <a:t>executing </a:t>
                      </a:r>
                      <a:r>
                        <a:rPr sz="2800" dirty="0">
                          <a:solidFill>
                            <a:srgbClr val="5F5F5F"/>
                          </a:solidFill>
                          <a:latin typeface="Calibri"/>
                          <a:cs typeface="Calibri"/>
                        </a:rPr>
                        <a:t>its </a:t>
                      </a:r>
                      <a:r>
                        <a:rPr sz="2800" spc="-10" dirty="0">
                          <a:solidFill>
                            <a:srgbClr val="5F5F5F"/>
                          </a:solidFill>
                          <a:latin typeface="Calibri"/>
                          <a:cs typeface="Calibri"/>
                        </a:rPr>
                        <a:t>code,</a:t>
                      </a:r>
                      <a:r>
                        <a:rPr sz="2800" spc="-50" dirty="0">
                          <a:solidFill>
                            <a:srgbClr val="5F5F5F"/>
                          </a:solidFill>
                          <a:latin typeface="Calibri"/>
                          <a:cs typeface="Calibri"/>
                        </a:rPr>
                        <a:t> </a:t>
                      </a:r>
                      <a:r>
                        <a:rPr sz="2800" spc="-5" dirty="0">
                          <a:solidFill>
                            <a:srgbClr val="5F5F5F"/>
                          </a:solidFill>
                          <a:latin typeface="Calibri"/>
                          <a:cs typeface="Calibri"/>
                        </a:rPr>
                        <a:t>but  </a:t>
                      </a:r>
                      <a:r>
                        <a:rPr sz="2800" dirty="0">
                          <a:solidFill>
                            <a:srgbClr val="5F5F5F"/>
                          </a:solidFill>
                          <a:latin typeface="Calibri"/>
                          <a:cs typeface="Calibri"/>
                        </a:rPr>
                        <a:t>when </a:t>
                      </a:r>
                      <a:r>
                        <a:rPr sz="2800" spc="-10" dirty="0">
                          <a:solidFill>
                            <a:srgbClr val="5F5F5F"/>
                          </a:solidFill>
                          <a:latin typeface="Calibri"/>
                          <a:cs typeface="Calibri"/>
                        </a:rPr>
                        <a:t>execution stops, </a:t>
                      </a:r>
                      <a:r>
                        <a:rPr sz="2800" spc="-5" dirty="0">
                          <a:solidFill>
                            <a:srgbClr val="5F5F5F"/>
                          </a:solidFill>
                          <a:latin typeface="Calibri"/>
                          <a:cs typeface="Calibri"/>
                        </a:rPr>
                        <a:t>the </a:t>
                      </a:r>
                      <a:r>
                        <a:rPr sz="2800" spc="-10" dirty="0">
                          <a:solidFill>
                            <a:srgbClr val="5F5F5F"/>
                          </a:solidFill>
                          <a:latin typeface="Calibri"/>
                          <a:cs typeface="Calibri"/>
                        </a:rPr>
                        <a:t>entire  content </a:t>
                      </a:r>
                      <a:r>
                        <a:rPr sz="2800" spc="-5" dirty="0">
                          <a:solidFill>
                            <a:srgbClr val="5F5F5F"/>
                          </a:solidFill>
                          <a:latin typeface="Calibri"/>
                          <a:cs typeface="Calibri"/>
                        </a:rPr>
                        <a:t>of the </a:t>
                      </a:r>
                      <a:r>
                        <a:rPr sz="2800" dirty="0">
                          <a:solidFill>
                            <a:srgbClr val="5F5F5F"/>
                          </a:solidFill>
                          <a:latin typeface="Calibri"/>
                          <a:cs typeface="Calibri"/>
                        </a:rPr>
                        <a:t>memory is </a:t>
                      </a:r>
                      <a:r>
                        <a:rPr sz="2800" spc="-5" dirty="0">
                          <a:solidFill>
                            <a:srgbClr val="5F5F5F"/>
                          </a:solidFill>
                          <a:latin typeface="Calibri"/>
                          <a:cs typeface="Calibri"/>
                        </a:rPr>
                        <a:t>wiped, </a:t>
                      </a:r>
                      <a:r>
                        <a:rPr sz="2800" dirty="0">
                          <a:solidFill>
                            <a:srgbClr val="5F5F5F"/>
                          </a:solidFill>
                          <a:latin typeface="Calibri"/>
                          <a:cs typeface="Calibri"/>
                        </a:rPr>
                        <a:t>and  </a:t>
                      </a:r>
                      <a:r>
                        <a:rPr sz="2800" spc="-5" dirty="0">
                          <a:solidFill>
                            <a:srgbClr val="5F5F5F"/>
                          </a:solidFill>
                          <a:latin typeface="Calibri"/>
                          <a:cs typeface="Calibri"/>
                        </a:rPr>
                        <a:t>the </a:t>
                      </a:r>
                      <a:r>
                        <a:rPr sz="2800" spc="-10" dirty="0">
                          <a:solidFill>
                            <a:srgbClr val="5F5F5F"/>
                          </a:solidFill>
                          <a:latin typeface="Calibri"/>
                          <a:cs typeface="Calibri"/>
                        </a:rPr>
                        <a:t>next execution </a:t>
                      </a:r>
                      <a:r>
                        <a:rPr sz="2800" dirty="0">
                          <a:solidFill>
                            <a:srgbClr val="5F5F5F"/>
                          </a:solidFill>
                          <a:latin typeface="Calibri"/>
                          <a:cs typeface="Calibri"/>
                        </a:rPr>
                        <a:t>will </a:t>
                      </a:r>
                      <a:r>
                        <a:rPr sz="2800" spc="-5" dirty="0">
                          <a:solidFill>
                            <a:srgbClr val="5F5F5F"/>
                          </a:solidFill>
                          <a:latin typeface="Calibri"/>
                          <a:cs typeface="Calibri"/>
                        </a:rPr>
                        <a:t>start</a:t>
                      </a:r>
                      <a:r>
                        <a:rPr sz="2800" spc="25" dirty="0">
                          <a:solidFill>
                            <a:srgbClr val="5F5F5F"/>
                          </a:solidFill>
                          <a:latin typeface="Calibri"/>
                          <a:cs typeface="Calibri"/>
                        </a:rPr>
                        <a:t> </a:t>
                      </a:r>
                      <a:r>
                        <a:rPr sz="2800" spc="-5" dirty="0">
                          <a:solidFill>
                            <a:srgbClr val="5F5F5F"/>
                          </a:solidFill>
                          <a:latin typeface="Calibri"/>
                          <a:cs typeface="Calibri"/>
                        </a:rPr>
                        <a:t>fresh</a:t>
                      </a:r>
                      <a:endParaRPr sz="2800">
                        <a:latin typeface="Calibri"/>
                        <a:cs typeface="Calibri"/>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c>
                  <a:txBody>
                    <a:bodyPr/>
                    <a:lstStyle/>
                    <a:p>
                      <a:pPr>
                        <a:lnSpc>
                          <a:spcPct val="100000"/>
                        </a:lnSpc>
                        <a:spcBef>
                          <a:spcPts val="5"/>
                        </a:spcBef>
                      </a:pPr>
                      <a:endParaRPr sz="3400" dirty="0">
                        <a:latin typeface="Times New Roman"/>
                        <a:cs typeface="Times New Roman"/>
                      </a:endParaRPr>
                    </a:p>
                    <a:p>
                      <a:pPr marL="95885" marR="88265" indent="2540" algn="ctr">
                        <a:lnSpc>
                          <a:spcPct val="100000"/>
                        </a:lnSpc>
                        <a:spcBef>
                          <a:spcPts val="5"/>
                        </a:spcBef>
                      </a:pPr>
                      <a:r>
                        <a:rPr sz="2800" spc="-5" dirty="0">
                          <a:solidFill>
                            <a:srgbClr val="5F5F5F"/>
                          </a:solidFill>
                          <a:latin typeface="Calibri"/>
                          <a:cs typeface="Calibri"/>
                        </a:rPr>
                        <a:t>The </a:t>
                      </a:r>
                      <a:r>
                        <a:rPr sz="2800" spc="-10" dirty="0">
                          <a:solidFill>
                            <a:srgbClr val="5F5F5F"/>
                          </a:solidFill>
                          <a:latin typeface="Calibri"/>
                          <a:cs typeface="Calibri"/>
                        </a:rPr>
                        <a:t>storage </a:t>
                      </a:r>
                      <a:r>
                        <a:rPr sz="2800" dirty="0">
                          <a:solidFill>
                            <a:srgbClr val="5F5F5F"/>
                          </a:solidFill>
                          <a:latin typeface="Calibri"/>
                          <a:cs typeface="Calibri"/>
                        </a:rPr>
                        <a:t>on the other </a:t>
                      </a:r>
                      <a:r>
                        <a:rPr sz="2800" spc="-5" dirty="0">
                          <a:solidFill>
                            <a:srgbClr val="5F5F5F"/>
                          </a:solidFill>
                          <a:latin typeface="Calibri"/>
                          <a:cs typeface="Calibri"/>
                        </a:rPr>
                        <a:t>hand </a:t>
                      </a:r>
                      <a:r>
                        <a:rPr sz="2800" dirty="0">
                          <a:solidFill>
                            <a:srgbClr val="5F5F5F"/>
                          </a:solidFill>
                          <a:latin typeface="Calibri"/>
                          <a:cs typeface="Calibri"/>
                        </a:rPr>
                        <a:t>is  </a:t>
                      </a:r>
                      <a:r>
                        <a:rPr sz="2800" spc="-10" dirty="0">
                          <a:solidFill>
                            <a:srgbClr val="5F5F5F"/>
                          </a:solidFill>
                          <a:latin typeface="Calibri"/>
                          <a:cs typeface="Calibri"/>
                        </a:rPr>
                        <a:t>persisted into </a:t>
                      </a:r>
                      <a:r>
                        <a:rPr sz="2800" spc="-5" dirty="0">
                          <a:solidFill>
                            <a:srgbClr val="5F5F5F"/>
                          </a:solidFill>
                          <a:latin typeface="Calibri"/>
                          <a:cs typeface="Calibri"/>
                        </a:rPr>
                        <a:t>the </a:t>
                      </a:r>
                      <a:r>
                        <a:rPr sz="2800" spc="-10" dirty="0">
                          <a:solidFill>
                            <a:srgbClr val="5F5F5F"/>
                          </a:solidFill>
                          <a:latin typeface="Calibri"/>
                          <a:cs typeface="Calibri"/>
                        </a:rPr>
                        <a:t>blockchain </a:t>
                      </a:r>
                      <a:r>
                        <a:rPr sz="2800" spc="-15" dirty="0">
                          <a:solidFill>
                            <a:srgbClr val="5F5F5F"/>
                          </a:solidFill>
                          <a:latin typeface="Calibri"/>
                          <a:cs typeface="Calibri"/>
                        </a:rPr>
                        <a:t>itself, </a:t>
                      </a:r>
                      <a:r>
                        <a:rPr sz="2800" dirty="0">
                          <a:solidFill>
                            <a:srgbClr val="5F5F5F"/>
                          </a:solidFill>
                          <a:latin typeface="Calibri"/>
                          <a:cs typeface="Calibri"/>
                        </a:rPr>
                        <a:t>so  </a:t>
                      </a:r>
                      <a:r>
                        <a:rPr sz="2800" spc="-5" dirty="0">
                          <a:solidFill>
                            <a:srgbClr val="5F5F5F"/>
                          </a:solidFill>
                          <a:latin typeface="Calibri"/>
                          <a:cs typeface="Calibri"/>
                        </a:rPr>
                        <a:t>the </a:t>
                      </a:r>
                      <a:r>
                        <a:rPr sz="2800" spc="-10" dirty="0">
                          <a:solidFill>
                            <a:srgbClr val="5F5F5F"/>
                          </a:solidFill>
                          <a:latin typeface="Calibri"/>
                          <a:cs typeface="Calibri"/>
                        </a:rPr>
                        <a:t>next </a:t>
                      </a:r>
                      <a:r>
                        <a:rPr sz="2800" dirty="0">
                          <a:solidFill>
                            <a:srgbClr val="5F5F5F"/>
                          </a:solidFill>
                          <a:latin typeface="Calibri"/>
                          <a:cs typeface="Calibri"/>
                        </a:rPr>
                        <a:t>time </a:t>
                      </a:r>
                      <a:r>
                        <a:rPr sz="2800" spc="-5" dirty="0">
                          <a:solidFill>
                            <a:srgbClr val="5F5F5F"/>
                          </a:solidFill>
                          <a:latin typeface="Calibri"/>
                          <a:cs typeface="Calibri"/>
                        </a:rPr>
                        <a:t>the </a:t>
                      </a:r>
                      <a:r>
                        <a:rPr sz="2800" spc="-10" dirty="0">
                          <a:solidFill>
                            <a:srgbClr val="5F5F5F"/>
                          </a:solidFill>
                          <a:latin typeface="Calibri"/>
                          <a:cs typeface="Calibri"/>
                        </a:rPr>
                        <a:t>contract </a:t>
                      </a:r>
                      <a:r>
                        <a:rPr sz="2800" spc="-15" dirty="0">
                          <a:solidFill>
                            <a:srgbClr val="5F5F5F"/>
                          </a:solidFill>
                          <a:latin typeface="Calibri"/>
                          <a:cs typeface="Calibri"/>
                        </a:rPr>
                        <a:t>executes  </a:t>
                      </a:r>
                      <a:r>
                        <a:rPr sz="2800" spc="-5" dirty="0">
                          <a:solidFill>
                            <a:srgbClr val="5F5F5F"/>
                          </a:solidFill>
                          <a:latin typeface="Calibri"/>
                          <a:cs typeface="Calibri"/>
                        </a:rPr>
                        <a:t>some </a:t>
                      </a:r>
                      <a:r>
                        <a:rPr sz="2800" spc="-10" dirty="0">
                          <a:solidFill>
                            <a:srgbClr val="5F5F5F"/>
                          </a:solidFill>
                          <a:latin typeface="Calibri"/>
                          <a:cs typeface="Calibri"/>
                        </a:rPr>
                        <a:t>code, </a:t>
                      </a:r>
                      <a:r>
                        <a:rPr sz="2800" dirty="0">
                          <a:solidFill>
                            <a:srgbClr val="5F5F5F"/>
                          </a:solidFill>
                          <a:latin typeface="Calibri"/>
                          <a:cs typeface="Calibri"/>
                        </a:rPr>
                        <a:t>it </a:t>
                      </a:r>
                      <a:r>
                        <a:rPr sz="2800" spc="-5" dirty="0">
                          <a:solidFill>
                            <a:srgbClr val="5F5F5F"/>
                          </a:solidFill>
                          <a:latin typeface="Calibri"/>
                          <a:cs typeface="Calibri"/>
                        </a:rPr>
                        <a:t>has access </a:t>
                      </a:r>
                      <a:r>
                        <a:rPr sz="2800" spc="-10" dirty="0">
                          <a:solidFill>
                            <a:srgbClr val="5F5F5F"/>
                          </a:solidFill>
                          <a:latin typeface="Calibri"/>
                          <a:cs typeface="Calibri"/>
                        </a:rPr>
                        <a:t>to </a:t>
                      </a:r>
                      <a:r>
                        <a:rPr sz="2800" dirty="0">
                          <a:solidFill>
                            <a:srgbClr val="5F5F5F"/>
                          </a:solidFill>
                          <a:latin typeface="Calibri"/>
                          <a:cs typeface="Calibri"/>
                        </a:rPr>
                        <a:t>all </a:t>
                      </a:r>
                      <a:r>
                        <a:rPr sz="2800" spc="-5" dirty="0">
                          <a:solidFill>
                            <a:srgbClr val="5F5F5F"/>
                          </a:solidFill>
                          <a:latin typeface="Calibri"/>
                          <a:cs typeface="Calibri"/>
                        </a:rPr>
                        <a:t>the </a:t>
                      </a:r>
                      <a:r>
                        <a:rPr sz="2800" spc="-10" dirty="0">
                          <a:solidFill>
                            <a:srgbClr val="5F5F5F"/>
                          </a:solidFill>
                          <a:latin typeface="Calibri"/>
                          <a:cs typeface="Calibri"/>
                        </a:rPr>
                        <a:t>data  </a:t>
                      </a:r>
                      <a:r>
                        <a:rPr sz="2800" dirty="0">
                          <a:solidFill>
                            <a:srgbClr val="5F5F5F"/>
                          </a:solidFill>
                          <a:latin typeface="Calibri"/>
                          <a:cs typeface="Calibri"/>
                        </a:rPr>
                        <a:t>it </a:t>
                      </a:r>
                      <a:r>
                        <a:rPr sz="2800" spc="-5" dirty="0">
                          <a:solidFill>
                            <a:srgbClr val="5F5F5F"/>
                          </a:solidFill>
                          <a:latin typeface="Calibri"/>
                          <a:cs typeface="Calibri"/>
                        </a:rPr>
                        <a:t>previously </a:t>
                      </a:r>
                      <a:r>
                        <a:rPr sz="2800" spc="-10" dirty="0">
                          <a:solidFill>
                            <a:srgbClr val="5F5F5F"/>
                          </a:solidFill>
                          <a:latin typeface="Calibri"/>
                          <a:cs typeface="Calibri"/>
                        </a:rPr>
                        <a:t>stored into </a:t>
                      </a:r>
                      <a:r>
                        <a:rPr sz="2800" dirty="0">
                          <a:solidFill>
                            <a:srgbClr val="5F5F5F"/>
                          </a:solidFill>
                          <a:latin typeface="Calibri"/>
                          <a:cs typeface="Calibri"/>
                        </a:rPr>
                        <a:t>its </a:t>
                      </a:r>
                      <a:r>
                        <a:rPr sz="2800" spc="-10" dirty="0">
                          <a:solidFill>
                            <a:srgbClr val="5F5F5F"/>
                          </a:solidFill>
                          <a:latin typeface="Calibri"/>
                          <a:cs typeface="Calibri"/>
                        </a:rPr>
                        <a:t>storage</a:t>
                      </a:r>
                      <a:r>
                        <a:rPr sz="2800" spc="-25" dirty="0">
                          <a:solidFill>
                            <a:srgbClr val="5F5F5F"/>
                          </a:solidFill>
                          <a:latin typeface="Calibri"/>
                          <a:cs typeface="Calibri"/>
                        </a:rPr>
                        <a:t> </a:t>
                      </a:r>
                      <a:r>
                        <a:rPr sz="2800" spc="-5" dirty="0">
                          <a:solidFill>
                            <a:srgbClr val="5F5F5F"/>
                          </a:solidFill>
                          <a:latin typeface="Calibri"/>
                          <a:cs typeface="Calibri"/>
                        </a:rPr>
                        <a:t>area</a:t>
                      </a:r>
                      <a:endParaRPr sz="2800" dirty="0">
                        <a:latin typeface="Calibri"/>
                        <a:cs typeface="Calibri"/>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r>
            </a:tbl>
          </a:graphicData>
        </a:graphic>
      </p:graphicFrame>
    </p:spTree>
    <p:extLst>
      <p:ext uri="{BB962C8B-B14F-4D97-AF65-F5344CB8AC3E}">
        <p14:creationId xmlns:p14="http://schemas.microsoft.com/office/powerpoint/2010/main" val="5112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610235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General Value</a:t>
            </a:r>
            <a:r>
              <a:rPr sz="5600" spc="-80" dirty="0">
                <a:solidFill>
                  <a:srgbClr val="095A82"/>
                </a:solidFill>
              </a:rPr>
              <a:t> </a:t>
            </a:r>
            <a:r>
              <a:rPr sz="5600" spc="-10" dirty="0">
                <a:solidFill>
                  <a:srgbClr val="095A82"/>
                </a:solidFill>
              </a:rPr>
              <a:t>Types</a:t>
            </a:r>
            <a:endParaRPr sz="5600"/>
          </a:p>
        </p:txBody>
      </p:sp>
      <p:sp>
        <p:nvSpPr>
          <p:cNvPr id="16" name="object 3"/>
          <p:cNvSpPr txBox="1"/>
          <p:nvPr/>
        </p:nvSpPr>
        <p:spPr>
          <a:xfrm>
            <a:off x="942035" y="1896110"/>
            <a:ext cx="16394430" cy="2145459"/>
          </a:xfrm>
          <a:prstGeom prst="rect">
            <a:avLst/>
          </a:prstGeom>
        </p:spPr>
        <p:txBody>
          <a:bodyPr vert="horz" wrap="square" lIns="0" tIns="26670" rIns="0" bIns="0" rtlCol="0">
            <a:spAutoFit/>
          </a:bodyPr>
          <a:lstStyle/>
          <a:p>
            <a:pPr marL="25400">
              <a:spcBef>
                <a:spcPts val="210"/>
              </a:spcBef>
            </a:pPr>
            <a:r>
              <a:rPr sz="2800" b="1" spc="-10" dirty="0">
                <a:solidFill>
                  <a:srgbClr val="5F5F5F"/>
                </a:solidFill>
                <a:cs typeface="Calibri"/>
              </a:rPr>
              <a:t>The</a:t>
            </a:r>
            <a:r>
              <a:rPr sz="2800" b="1" spc="-50" dirty="0">
                <a:solidFill>
                  <a:srgbClr val="5F5F5F"/>
                </a:solidFill>
                <a:cs typeface="Calibri"/>
              </a:rPr>
              <a:t> </a:t>
            </a:r>
            <a:r>
              <a:rPr sz="2800" b="1" dirty="0">
                <a:solidFill>
                  <a:srgbClr val="5F5F5F"/>
                </a:solidFill>
                <a:cs typeface="Calibri"/>
              </a:rPr>
              <a:t>following</a:t>
            </a:r>
            <a:r>
              <a:rPr sz="2800" b="1" spc="-50" dirty="0">
                <a:solidFill>
                  <a:srgbClr val="5F5F5F"/>
                </a:solidFill>
                <a:cs typeface="Calibri"/>
              </a:rPr>
              <a:t> </a:t>
            </a:r>
            <a:r>
              <a:rPr sz="2800" b="1" spc="-10" dirty="0">
                <a:solidFill>
                  <a:srgbClr val="5F5F5F"/>
                </a:solidFill>
                <a:cs typeface="Calibri"/>
              </a:rPr>
              <a:t>types </a:t>
            </a:r>
            <a:r>
              <a:rPr sz="2800" b="1" dirty="0">
                <a:solidFill>
                  <a:srgbClr val="5F5F5F"/>
                </a:solidFill>
                <a:cs typeface="Calibri"/>
              </a:rPr>
              <a:t>are</a:t>
            </a:r>
            <a:r>
              <a:rPr sz="2800" b="1" spc="-40" dirty="0">
                <a:solidFill>
                  <a:srgbClr val="5F5F5F"/>
                </a:solidFill>
                <a:cs typeface="Calibri"/>
              </a:rPr>
              <a:t> </a:t>
            </a:r>
            <a:r>
              <a:rPr sz="2800" b="1" dirty="0">
                <a:solidFill>
                  <a:srgbClr val="5F5F5F"/>
                </a:solidFill>
                <a:cs typeface="Calibri"/>
              </a:rPr>
              <a:t>also</a:t>
            </a:r>
            <a:r>
              <a:rPr sz="2800" b="1" spc="-20" dirty="0">
                <a:solidFill>
                  <a:srgbClr val="5F5F5F"/>
                </a:solidFill>
                <a:cs typeface="Calibri"/>
              </a:rPr>
              <a:t> </a:t>
            </a:r>
            <a:r>
              <a:rPr sz="2800" b="1" dirty="0">
                <a:solidFill>
                  <a:srgbClr val="5F5F5F"/>
                </a:solidFill>
                <a:cs typeface="Calibri"/>
              </a:rPr>
              <a:t>called</a:t>
            </a:r>
            <a:r>
              <a:rPr sz="2800" b="1" spc="-20" dirty="0">
                <a:solidFill>
                  <a:srgbClr val="5F5F5F"/>
                </a:solidFill>
                <a:cs typeface="Calibri"/>
              </a:rPr>
              <a:t> </a:t>
            </a:r>
            <a:r>
              <a:rPr sz="2800" b="1" spc="-10" dirty="0">
                <a:solidFill>
                  <a:srgbClr val="5F5F5F"/>
                </a:solidFill>
                <a:cs typeface="Calibri"/>
              </a:rPr>
              <a:t>value</a:t>
            </a:r>
            <a:r>
              <a:rPr sz="2800" b="1" spc="-50" dirty="0">
                <a:solidFill>
                  <a:srgbClr val="5F5F5F"/>
                </a:solidFill>
                <a:cs typeface="Calibri"/>
              </a:rPr>
              <a:t> </a:t>
            </a:r>
            <a:r>
              <a:rPr sz="2800" b="1" spc="-10" dirty="0">
                <a:solidFill>
                  <a:srgbClr val="5F5F5F"/>
                </a:solidFill>
                <a:cs typeface="Calibri"/>
              </a:rPr>
              <a:t>types</a:t>
            </a:r>
            <a:r>
              <a:rPr sz="2800" b="1" dirty="0">
                <a:solidFill>
                  <a:srgbClr val="5F5F5F"/>
                </a:solidFill>
                <a:cs typeface="Calibri"/>
              </a:rPr>
              <a:t> because</a:t>
            </a:r>
            <a:r>
              <a:rPr sz="2800" b="1" spc="-70" dirty="0">
                <a:solidFill>
                  <a:srgbClr val="5F5F5F"/>
                </a:solidFill>
                <a:cs typeface="Calibri"/>
              </a:rPr>
              <a:t> </a:t>
            </a:r>
            <a:r>
              <a:rPr sz="2800" b="1" dirty="0">
                <a:solidFill>
                  <a:srgbClr val="5F5F5F"/>
                </a:solidFill>
                <a:cs typeface="Calibri"/>
              </a:rPr>
              <a:t>variables</a:t>
            </a:r>
            <a:r>
              <a:rPr sz="2800" b="1" spc="-70" dirty="0">
                <a:solidFill>
                  <a:srgbClr val="5F5F5F"/>
                </a:solidFill>
                <a:cs typeface="Calibri"/>
              </a:rPr>
              <a:t> </a:t>
            </a:r>
            <a:r>
              <a:rPr sz="2800" b="1" dirty="0">
                <a:solidFill>
                  <a:srgbClr val="5F5F5F"/>
                </a:solidFill>
                <a:cs typeface="Calibri"/>
              </a:rPr>
              <a:t>of</a:t>
            </a:r>
            <a:r>
              <a:rPr sz="2800" b="1" spc="-10" dirty="0">
                <a:solidFill>
                  <a:srgbClr val="5F5F5F"/>
                </a:solidFill>
                <a:cs typeface="Calibri"/>
              </a:rPr>
              <a:t> </a:t>
            </a:r>
            <a:r>
              <a:rPr sz="2800" b="1" dirty="0">
                <a:solidFill>
                  <a:srgbClr val="5F5F5F"/>
                </a:solidFill>
                <a:cs typeface="Calibri"/>
              </a:rPr>
              <a:t>these</a:t>
            </a:r>
            <a:r>
              <a:rPr sz="2800" b="1" spc="-50" dirty="0">
                <a:solidFill>
                  <a:srgbClr val="5F5F5F"/>
                </a:solidFill>
                <a:cs typeface="Calibri"/>
              </a:rPr>
              <a:t> </a:t>
            </a:r>
            <a:r>
              <a:rPr sz="2800" b="1" spc="-10" dirty="0">
                <a:solidFill>
                  <a:srgbClr val="5F5F5F"/>
                </a:solidFill>
                <a:cs typeface="Calibri"/>
              </a:rPr>
              <a:t>types</a:t>
            </a:r>
            <a:r>
              <a:rPr sz="2800" b="1" spc="-40" dirty="0">
                <a:solidFill>
                  <a:srgbClr val="5F5F5F"/>
                </a:solidFill>
                <a:cs typeface="Calibri"/>
              </a:rPr>
              <a:t> </a:t>
            </a:r>
            <a:r>
              <a:rPr sz="2800" b="1" spc="-10" dirty="0">
                <a:solidFill>
                  <a:srgbClr val="5F5F5F"/>
                </a:solidFill>
                <a:cs typeface="Calibri"/>
              </a:rPr>
              <a:t>will</a:t>
            </a:r>
            <a:r>
              <a:rPr sz="2800" b="1" dirty="0">
                <a:solidFill>
                  <a:srgbClr val="5F5F5F"/>
                </a:solidFill>
                <a:cs typeface="Calibri"/>
              </a:rPr>
              <a:t> </a:t>
            </a:r>
            <a:r>
              <a:rPr sz="2800" b="1" spc="-10" dirty="0">
                <a:solidFill>
                  <a:srgbClr val="5F5F5F"/>
                </a:solidFill>
                <a:cs typeface="Calibri"/>
              </a:rPr>
              <a:t>always </a:t>
            </a:r>
            <a:r>
              <a:rPr sz="2800" b="1" dirty="0">
                <a:solidFill>
                  <a:srgbClr val="5F5F5F"/>
                </a:solidFill>
                <a:cs typeface="Calibri"/>
              </a:rPr>
              <a:t>be</a:t>
            </a:r>
            <a:r>
              <a:rPr sz="2800" b="1" spc="-20" dirty="0">
                <a:solidFill>
                  <a:srgbClr val="5F5F5F"/>
                </a:solidFill>
                <a:cs typeface="Calibri"/>
              </a:rPr>
              <a:t> </a:t>
            </a:r>
            <a:r>
              <a:rPr sz="2800" b="1" dirty="0">
                <a:solidFill>
                  <a:srgbClr val="5F5F5F"/>
                </a:solidFill>
                <a:cs typeface="Calibri"/>
              </a:rPr>
              <a:t>passed</a:t>
            </a:r>
            <a:r>
              <a:rPr sz="2800" b="1" spc="-70" dirty="0">
                <a:solidFill>
                  <a:srgbClr val="5F5F5F"/>
                </a:solidFill>
                <a:cs typeface="Calibri"/>
              </a:rPr>
              <a:t> </a:t>
            </a:r>
            <a:r>
              <a:rPr sz="2800" b="1" dirty="0">
                <a:solidFill>
                  <a:srgbClr val="5F5F5F"/>
                </a:solidFill>
                <a:cs typeface="Calibri"/>
              </a:rPr>
              <a:t>by </a:t>
            </a:r>
            <a:r>
              <a:rPr sz="2800" b="1" spc="-10" dirty="0">
                <a:solidFill>
                  <a:srgbClr val="5F5F5F"/>
                </a:solidFill>
                <a:cs typeface="Calibri"/>
              </a:rPr>
              <a:t>value:</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25400"/>
            <a:r>
              <a:rPr sz="2800" b="1" dirty="0">
                <a:solidFill>
                  <a:srgbClr val="5F5F5F"/>
                </a:solidFill>
                <a:cs typeface="Calibri"/>
              </a:rPr>
              <a:t>Booleans:</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25400"/>
            <a:r>
              <a:rPr sz="2800" dirty="0">
                <a:solidFill>
                  <a:srgbClr val="095A82"/>
                </a:solidFill>
                <a:cs typeface="Calibri"/>
              </a:rPr>
              <a:t>Bool</a:t>
            </a:r>
            <a:r>
              <a:rPr sz="2800" dirty="0">
                <a:solidFill>
                  <a:srgbClr val="5F5F5F"/>
                </a:solidFill>
                <a:cs typeface="Calibri"/>
              </a:rPr>
              <a:t>: </a:t>
            </a:r>
            <a:r>
              <a:rPr sz="2800" spc="-10" dirty="0">
                <a:solidFill>
                  <a:srgbClr val="5F5F5F"/>
                </a:solidFill>
                <a:cs typeface="Calibri"/>
              </a:rPr>
              <a:t>The possible </a:t>
            </a:r>
            <a:r>
              <a:rPr sz="2800" dirty="0">
                <a:solidFill>
                  <a:srgbClr val="5F5F5F"/>
                </a:solidFill>
                <a:cs typeface="Calibri"/>
              </a:rPr>
              <a:t>values are </a:t>
            </a:r>
            <a:r>
              <a:rPr sz="2800" spc="-10" dirty="0">
                <a:solidFill>
                  <a:srgbClr val="5F5F5F"/>
                </a:solidFill>
                <a:cs typeface="Calibri"/>
              </a:rPr>
              <a:t>constants </a:t>
            </a:r>
            <a:r>
              <a:rPr sz="2800" dirty="0">
                <a:solidFill>
                  <a:srgbClr val="5F5F5F"/>
                </a:solidFill>
                <a:cs typeface="Calibri"/>
              </a:rPr>
              <a:t>i.e., </a:t>
            </a:r>
            <a:r>
              <a:rPr sz="2800" dirty="0">
                <a:solidFill>
                  <a:srgbClr val="095A82"/>
                </a:solidFill>
                <a:cs typeface="Calibri"/>
              </a:rPr>
              <a:t>true </a:t>
            </a:r>
            <a:r>
              <a:rPr sz="2800" spc="-10" dirty="0">
                <a:solidFill>
                  <a:srgbClr val="5F5F5F"/>
                </a:solidFill>
                <a:cs typeface="Calibri"/>
              </a:rPr>
              <a:t>and</a:t>
            </a:r>
            <a:r>
              <a:rPr sz="2800" spc="-30" dirty="0">
                <a:solidFill>
                  <a:srgbClr val="5F5F5F"/>
                </a:solidFill>
                <a:cs typeface="Calibri"/>
              </a:rPr>
              <a:t> </a:t>
            </a:r>
            <a:r>
              <a:rPr sz="2800" spc="-10" dirty="0">
                <a:solidFill>
                  <a:srgbClr val="095A82"/>
                </a:solidFill>
                <a:cs typeface="Calibri"/>
              </a:rPr>
              <a:t>false</a:t>
            </a:r>
            <a:endParaRPr sz="2800">
              <a:solidFill>
                <a:prstClr val="black"/>
              </a:solidFill>
              <a:cs typeface="Calibri"/>
            </a:endParaRPr>
          </a:p>
        </p:txBody>
      </p:sp>
      <p:sp>
        <p:nvSpPr>
          <p:cNvPr id="17" name="object 4"/>
          <p:cNvSpPr txBox="1"/>
          <p:nvPr/>
        </p:nvSpPr>
        <p:spPr>
          <a:xfrm>
            <a:off x="942034" y="5167122"/>
            <a:ext cx="12806680" cy="2946319"/>
          </a:xfrm>
          <a:prstGeom prst="rect">
            <a:avLst/>
          </a:prstGeom>
        </p:spPr>
        <p:txBody>
          <a:bodyPr vert="horz" wrap="square" lIns="0" tIns="25400" rIns="0" bIns="0" rtlCol="0">
            <a:spAutoFit/>
          </a:bodyPr>
          <a:lstStyle/>
          <a:p>
            <a:pPr marL="25400">
              <a:spcBef>
                <a:spcPts val="200"/>
              </a:spcBef>
            </a:pPr>
            <a:r>
              <a:rPr sz="2800" b="1" dirty="0">
                <a:solidFill>
                  <a:srgbClr val="5F5F5F"/>
                </a:solidFill>
                <a:cs typeface="Calibri"/>
              </a:rPr>
              <a:t>Integers:</a:t>
            </a:r>
            <a:endParaRPr sz="2800">
              <a:solidFill>
                <a:prstClr val="black"/>
              </a:solidFill>
              <a:cs typeface="Calibri"/>
            </a:endParaRPr>
          </a:p>
          <a:p>
            <a:pPr>
              <a:spcBef>
                <a:spcPts val="90"/>
              </a:spcBef>
            </a:pPr>
            <a:endParaRPr sz="2600">
              <a:solidFill>
                <a:prstClr val="black"/>
              </a:solidFill>
              <a:latin typeface="Times New Roman"/>
              <a:cs typeface="Times New Roman"/>
            </a:endParaRPr>
          </a:p>
          <a:p>
            <a:pPr marL="25400"/>
            <a:r>
              <a:rPr sz="2800" dirty="0">
                <a:solidFill>
                  <a:srgbClr val="095A82"/>
                </a:solidFill>
                <a:cs typeface="Calibri"/>
              </a:rPr>
              <a:t>int / </a:t>
            </a:r>
            <a:r>
              <a:rPr sz="2800" spc="-10" dirty="0">
                <a:solidFill>
                  <a:srgbClr val="095A82"/>
                </a:solidFill>
                <a:cs typeface="Calibri"/>
              </a:rPr>
              <a:t>uint: </a:t>
            </a:r>
            <a:r>
              <a:rPr sz="2800" dirty="0">
                <a:solidFill>
                  <a:srgbClr val="5F5F5F"/>
                </a:solidFill>
                <a:cs typeface="Calibri"/>
              </a:rPr>
              <a:t>Signed and unsigned integers of various</a:t>
            </a:r>
            <a:r>
              <a:rPr sz="2800" spc="10" dirty="0">
                <a:solidFill>
                  <a:srgbClr val="5F5F5F"/>
                </a:solidFill>
                <a:cs typeface="Calibri"/>
              </a:rPr>
              <a:t> </a:t>
            </a:r>
            <a:r>
              <a:rPr sz="2800" dirty="0">
                <a:solidFill>
                  <a:srgbClr val="5F5F5F"/>
                </a:solidFill>
                <a:cs typeface="Calibri"/>
              </a:rPr>
              <a:t>sizes</a:t>
            </a:r>
            <a:endParaRPr sz="2800">
              <a:solidFill>
                <a:prstClr val="black"/>
              </a:solidFill>
              <a:cs typeface="Calibri"/>
            </a:endParaRPr>
          </a:p>
          <a:p>
            <a:pPr marL="25400" marR="10160">
              <a:lnSpc>
                <a:spcPct val="191400"/>
              </a:lnSpc>
              <a:spcBef>
                <a:spcPts val="30"/>
              </a:spcBef>
            </a:pPr>
            <a:r>
              <a:rPr sz="2800" dirty="0">
                <a:solidFill>
                  <a:srgbClr val="5F5F5F"/>
                </a:solidFill>
                <a:cs typeface="Calibri"/>
              </a:rPr>
              <a:t>Keywords </a:t>
            </a:r>
            <a:r>
              <a:rPr sz="2800" spc="-10" dirty="0">
                <a:solidFill>
                  <a:srgbClr val="095A82"/>
                </a:solidFill>
                <a:cs typeface="Calibri"/>
              </a:rPr>
              <a:t>uint8 </a:t>
            </a:r>
            <a:r>
              <a:rPr sz="2800" spc="-10" dirty="0">
                <a:solidFill>
                  <a:srgbClr val="5F5F5F"/>
                </a:solidFill>
                <a:cs typeface="Calibri"/>
              </a:rPr>
              <a:t>to </a:t>
            </a:r>
            <a:r>
              <a:rPr sz="2800" spc="-10" dirty="0">
                <a:solidFill>
                  <a:srgbClr val="095A82"/>
                </a:solidFill>
                <a:cs typeface="Calibri"/>
              </a:rPr>
              <a:t>uint256 </a:t>
            </a:r>
            <a:r>
              <a:rPr sz="2800" dirty="0">
                <a:solidFill>
                  <a:srgbClr val="5F5F5F"/>
                </a:solidFill>
                <a:cs typeface="Calibri"/>
              </a:rPr>
              <a:t>in </a:t>
            </a:r>
            <a:r>
              <a:rPr sz="2800" spc="-10" dirty="0">
                <a:solidFill>
                  <a:srgbClr val="5F5F5F"/>
                </a:solidFill>
                <a:cs typeface="Calibri"/>
              </a:rPr>
              <a:t>steps of </a:t>
            </a:r>
            <a:r>
              <a:rPr sz="2800" dirty="0">
                <a:solidFill>
                  <a:srgbClr val="095A82"/>
                </a:solidFill>
                <a:cs typeface="Calibri"/>
              </a:rPr>
              <a:t>8 </a:t>
            </a:r>
            <a:r>
              <a:rPr sz="2800" spc="-10" dirty="0">
                <a:solidFill>
                  <a:srgbClr val="095A82"/>
                </a:solidFill>
                <a:cs typeface="Calibri"/>
              </a:rPr>
              <a:t>(unsigned of </a:t>
            </a:r>
            <a:r>
              <a:rPr sz="2800" dirty="0">
                <a:solidFill>
                  <a:srgbClr val="095A82"/>
                </a:solidFill>
                <a:cs typeface="Calibri"/>
              </a:rPr>
              <a:t>8 </a:t>
            </a:r>
            <a:r>
              <a:rPr sz="2800" spc="-10" dirty="0">
                <a:solidFill>
                  <a:srgbClr val="095A82"/>
                </a:solidFill>
                <a:cs typeface="Calibri"/>
              </a:rPr>
              <a:t>up </a:t>
            </a:r>
            <a:r>
              <a:rPr sz="2800" dirty="0">
                <a:solidFill>
                  <a:srgbClr val="095A82"/>
                </a:solidFill>
                <a:cs typeface="Calibri"/>
              </a:rPr>
              <a:t>to </a:t>
            </a:r>
            <a:r>
              <a:rPr sz="2800" spc="-10" dirty="0">
                <a:solidFill>
                  <a:srgbClr val="095A82"/>
                </a:solidFill>
                <a:cs typeface="Calibri"/>
              </a:rPr>
              <a:t>256 bits) </a:t>
            </a:r>
            <a:r>
              <a:rPr sz="2800" spc="-10" dirty="0">
                <a:solidFill>
                  <a:srgbClr val="5F5F5F"/>
                </a:solidFill>
                <a:cs typeface="Calibri"/>
              </a:rPr>
              <a:t>and </a:t>
            </a:r>
            <a:r>
              <a:rPr sz="2800" spc="-10" dirty="0">
                <a:solidFill>
                  <a:srgbClr val="095A82"/>
                </a:solidFill>
                <a:cs typeface="Calibri"/>
              </a:rPr>
              <a:t>int8 </a:t>
            </a:r>
            <a:r>
              <a:rPr sz="2800" spc="-10" dirty="0">
                <a:solidFill>
                  <a:srgbClr val="5F5F5F"/>
                </a:solidFill>
                <a:cs typeface="Calibri"/>
              </a:rPr>
              <a:t>to </a:t>
            </a:r>
            <a:r>
              <a:rPr sz="2800" spc="-10" dirty="0">
                <a:solidFill>
                  <a:srgbClr val="095A82"/>
                </a:solidFill>
                <a:cs typeface="Calibri"/>
              </a:rPr>
              <a:t>int256.  uint </a:t>
            </a:r>
            <a:r>
              <a:rPr sz="2800" spc="-10" dirty="0">
                <a:solidFill>
                  <a:srgbClr val="5F5F5F"/>
                </a:solidFill>
                <a:cs typeface="Calibri"/>
              </a:rPr>
              <a:t>and </a:t>
            </a:r>
            <a:r>
              <a:rPr sz="2800" dirty="0">
                <a:solidFill>
                  <a:srgbClr val="095A82"/>
                </a:solidFill>
                <a:cs typeface="Calibri"/>
              </a:rPr>
              <a:t>int </a:t>
            </a:r>
            <a:r>
              <a:rPr sz="2800" dirty="0">
                <a:solidFill>
                  <a:srgbClr val="5F5F5F"/>
                </a:solidFill>
                <a:cs typeface="Calibri"/>
              </a:rPr>
              <a:t>are aliases for </a:t>
            </a:r>
            <a:r>
              <a:rPr sz="2800" spc="-10" dirty="0">
                <a:solidFill>
                  <a:srgbClr val="095A82"/>
                </a:solidFill>
                <a:cs typeface="Calibri"/>
              </a:rPr>
              <a:t>uint256 </a:t>
            </a:r>
            <a:r>
              <a:rPr sz="2800" spc="-10" dirty="0">
                <a:solidFill>
                  <a:srgbClr val="5F5F5F"/>
                </a:solidFill>
                <a:cs typeface="Calibri"/>
              </a:rPr>
              <a:t>and </a:t>
            </a:r>
            <a:r>
              <a:rPr sz="2800" spc="-10" dirty="0">
                <a:solidFill>
                  <a:srgbClr val="095A82"/>
                </a:solidFill>
                <a:cs typeface="Calibri"/>
              </a:rPr>
              <a:t>int256,</a:t>
            </a:r>
            <a:r>
              <a:rPr sz="2800" spc="100" dirty="0">
                <a:solidFill>
                  <a:srgbClr val="095A82"/>
                </a:solidFill>
                <a:cs typeface="Calibri"/>
              </a:rPr>
              <a:t> </a:t>
            </a:r>
            <a:r>
              <a:rPr sz="2800" dirty="0">
                <a:solidFill>
                  <a:srgbClr val="5F5F5F"/>
                </a:solidFill>
                <a:cs typeface="Calibri"/>
              </a:rPr>
              <a:t>respectively</a:t>
            </a:r>
            <a:endParaRPr sz="2800">
              <a:solidFill>
                <a:prstClr val="black"/>
              </a:solidFill>
              <a:cs typeface="Calibri"/>
            </a:endParaRPr>
          </a:p>
        </p:txBody>
      </p:sp>
    </p:spTree>
    <p:extLst>
      <p:ext uri="{BB962C8B-B14F-4D97-AF65-F5344CB8AC3E}">
        <p14:creationId xmlns:p14="http://schemas.microsoft.com/office/powerpoint/2010/main" val="3146922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881634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General Value</a:t>
            </a:r>
            <a:r>
              <a:rPr sz="5600" spc="-50" dirty="0">
                <a:solidFill>
                  <a:srgbClr val="095A82"/>
                </a:solidFill>
              </a:rPr>
              <a:t> </a:t>
            </a:r>
            <a:r>
              <a:rPr sz="5600" spc="-10" dirty="0" smtClean="0">
                <a:solidFill>
                  <a:srgbClr val="095A82"/>
                </a:solidFill>
              </a:rPr>
              <a:t>Types</a:t>
            </a:r>
            <a:r>
              <a:rPr lang="en-IN" sz="5600" spc="-10" dirty="0" smtClean="0">
                <a:solidFill>
                  <a:srgbClr val="095A82"/>
                </a:solidFill>
              </a:rPr>
              <a:t>..</a:t>
            </a:r>
            <a:endParaRPr sz="5600" dirty="0"/>
          </a:p>
        </p:txBody>
      </p:sp>
      <p:sp>
        <p:nvSpPr>
          <p:cNvPr id="16" name="object 3"/>
          <p:cNvSpPr txBox="1"/>
          <p:nvPr/>
        </p:nvSpPr>
        <p:spPr>
          <a:xfrm>
            <a:off x="942034" y="1896111"/>
            <a:ext cx="16050260" cy="4743606"/>
          </a:xfrm>
          <a:prstGeom prst="rect">
            <a:avLst/>
          </a:prstGeom>
        </p:spPr>
        <p:txBody>
          <a:bodyPr vert="horz" wrap="square" lIns="0" tIns="26670" rIns="0" bIns="0" rtlCol="0">
            <a:spAutoFit/>
          </a:bodyPr>
          <a:lstStyle/>
          <a:p>
            <a:pPr marL="25400">
              <a:spcBef>
                <a:spcPts val="210"/>
              </a:spcBef>
            </a:pPr>
            <a:r>
              <a:rPr sz="2800" b="1" dirty="0">
                <a:solidFill>
                  <a:srgbClr val="5F5F5F"/>
                </a:solidFill>
                <a:cs typeface="Calibri"/>
              </a:rPr>
              <a:t>Address</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25400"/>
            <a:r>
              <a:rPr sz="2800" b="1" dirty="0">
                <a:solidFill>
                  <a:srgbClr val="0D80B8"/>
                </a:solidFill>
                <a:cs typeface="Calibri"/>
              </a:rPr>
              <a:t>address</a:t>
            </a:r>
            <a:r>
              <a:rPr sz="2800" b="1" dirty="0">
                <a:solidFill>
                  <a:srgbClr val="5F5F5F"/>
                </a:solidFill>
                <a:cs typeface="Calibri"/>
              </a:rPr>
              <a:t>: </a:t>
            </a:r>
            <a:r>
              <a:rPr sz="2800" dirty="0">
                <a:solidFill>
                  <a:srgbClr val="5F5F5F"/>
                </a:solidFill>
                <a:cs typeface="Calibri"/>
              </a:rPr>
              <a:t>Holds a 20 </a:t>
            </a:r>
            <a:r>
              <a:rPr sz="2800" spc="-10" dirty="0">
                <a:solidFill>
                  <a:srgbClr val="5F5F5F"/>
                </a:solidFill>
                <a:cs typeface="Calibri"/>
              </a:rPr>
              <a:t>byte </a:t>
            </a:r>
            <a:r>
              <a:rPr sz="2800" dirty="0">
                <a:solidFill>
                  <a:srgbClr val="5F5F5F"/>
                </a:solidFill>
                <a:cs typeface="Calibri"/>
              </a:rPr>
              <a:t>value </a:t>
            </a:r>
            <a:r>
              <a:rPr sz="2800" spc="-10" dirty="0">
                <a:solidFill>
                  <a:srgbClr val="5F5F5F"/>
                </a:solidFill>
                <a:cs typeface="Calibri"/>
              </a:rPr>
              <a:t>(size of </a:t>
            </a:r>
            <a:r>
              <a:rPr sz="2800" dirty="0">
                <a:solidFill>
                  <a:srgbClr val="5F5F5F"/>
                </a:solidFill>
                <a:cs typeface="Calibri"/>
              </a:rPr>
              <a:t>an </a:t>
            </a:r>
            <a:r>
              <a:rPr sz="2800" spc="-10" dirty="0">
                <a:solidFill>
                  <a:srgbClr val="5F5F5F"/>
                </a:solidFill>
                <a:cs typeface="Calibri"/>
              </a:rPr>
              <a:t>Ethereum address). </a:t>
            </a:r>
            <a:r>
              <a:rPr sz="2800" dirty="0">
                <a:solidFill>
                  <a:srgbClr val="5F5F5F"/>
                </a:solidFill>
                <a:cs typeface="Calibri"/>
              </a:rPr>
              <a:t>Address </a:t>
            </a:r>
            <a:r>
              <a:rPr sz="2800" spc="-10" dirty="0">
                <a:solidFill>
                  <a:srgbClr val="5F5F5F"/>
                </a:solidFill>
                <a:cs typeface="Calibri"/>
              </a:rPr>
              <a:t>types </a:t>
            </a:r>
            <a:r>
              <a:rPr sz="2800" dirty="0">
                <a:solidFill>
                  <a:srgbClr val="5F5F5F"/>
                </a:solidFill>
                <a:cs typeface="Calibri"/>
              </a:rPr>
              <a:t>also </a:t>
            </a:r>
            <a:r>
              <a:rPr sz="2800" spc="-10" dirty="0">
                <a:solidFill>
                  <a:srgbClr val="5F5F5F"/>
                </a:solidFill>
                <a:cs typeface="Calibri"/>
              </a:rPr>
              <a:t>have members and serve </a:t>
            </a:r>
            <a:r>
              <a:rPr sz="2800" dirty="0">
                <a:solidFill>
                  <a:srgbClr val="5F5F5F"/>
                </a:solidFill>
                <a:cs typeface="Calibri"/>
              </a:rPr>
              <a:t>as</a:t>
            </a:r>
            <a:r>
              <a:rPr sz="2800" spc="228" dirty="0">
                <a:solidFill>
                  <a:srgbClr val="5F5F5F"/>
                </a:solidFill>
                <a:cs typeface="Calibri"/>
              </a:rPr>
              <a:t> </a:t>
            </a:r>
            <a:r>
              <a:rPr sz="2800" dirty="0">
                <a:solidFill>
                  <a:srgbClr val="5F5F5F"/>
                </a:solidFill>
                <a:cs typeface="Calibri"/>
              </a:rPr>
              <a:t>a</a:t>
            </a:r>
            <a:endParaRPr sz="2800">
              <a:solidFill>
                <a:prstClr val="black"/>
              </a:solidFill>
              <a:cs typeface="Calibri"/>
            </a:endParaRPr>
          </a:p>
          <a:p>
            <a:pPr marL="25400">
              <a:spcBef>
                <a:spcPts val="1680"/>
              </a:spcBef>
            </a:pPr>
            <a:r>
              <a:rPr sz="2800" dirty="0">
                <a:solidFill>
                  <a:srgbClr val="5F5F5F"/>
                </a:solidFill>
                <a:cs typeface="Calibri"/>
              </a:rPr>
              <a:t>base for all</a:t>
            </a:r>
            <a:r>
              <a:rPr sz="2800" spc="-50" dirty="0">
                <a:solidFill>
                  <a:srgbClr val="5F5F5F"/>
                </a:solidFill>
                <a:cs typeface="Calibri"/>
              </a:rPr>
              <a:t> </a:t>
            </a:r>
            <a:r>
              <a:rPr sz="2800" spc="-10" dirty="0">
                <a:solidFill>
                  <a:srgbClr val="5F5F5F"/>
                </a:solidFill>
                <a:cs typeface="Calibri"/>
              </a:rPr>
              <a:t>contracts</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25400"/>
            <a:r>
              <a:rPr sz="2800" b="1" spc="-10" dirty="0">
                <a:solidFill>
                  <a:srgbClr val="5F5F5F"/>
                </a:solidFill>
                <a:cs typeface="Calibri"/>
              </a:rPr>
              <a:t>Members </a:t>
            </a:r>
            <a:r>
              <a:rPr sz="2800" b="1" dirty="0">
                <a:solidFill>
                  <a:srgbClr val="5F5F5F"/>
                </a:solidFill>
                <a:cs typeface="Calibri"/>
              </a:rPr>
              <a:t>of</a:t>
            </a:r>
            <a:r>
              <a:rPr sz="2800" b="1" spc="-80" dirty="0">
                <a:solidFill>
                  <a:srgbClr val="5F5F5F"/>
                </a:solidFill>
                <a:cs typeface="Calibri"/>
              </a:rPr>
              <a:t> </a:t>
            </a:r>
            <a:r>
              <a:rPr sz="2800" b="1" dirty="0">
                <a:solidFill>
                  <a:srgbClr val="5F5F5F"/>
                </a:solidFill>
                <a:cs typeface="Calibri"/>
              </a:rPr>
              <a:t>Addresses</a:t>
            </a:r>
            <a:endParaRPr sz="2800">
              <a:solidFill>
                <a:prstClr val="black"/>
              </a:solidFill>
              <a:cs typeface="Calibri"/>
            </a:endParaRPr>
          </a:p>
          <a:p>
            <a:pPr>
              <a:spcBef>
                <a:spcPts val="11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dirty="0">
                <a:solidFill>
                  <a:srgbClr val="5F5F5F"/>
                </a:solidFill>
                <a:cs typeface="Calibri"/>
              </a:rPr>
              <a:t>Balance and</a:t>
            </a:r>
            <a:r>
              <a:rPr sz="2800" b="1" spc="-110" dirty="0">
                <a:solidFill>
                  <a:srgbClr val="5F5F5F"/>
                </a:solidFill>
                <a:cs typeface="Calibri"/>
              </a:rPr>
              <a:t> </a:t>
            </a:r>
            <a:r>
              <a:rPr sz="2800" b="1" dirty="0">
                <a:solidFill>
                  <a:srgbClr val="5F5F5F"/>
                </a:solidFill>
                <a:cs typeface="Calibri"/>
              </a:rPr>
              <a:t>transfer</a:t>
            </a:r>
            <a:endParaRPr sz="2800">
              <a:solidFill>
                <a:prstClr val="black"/>
              </a:solidFill>
              <a:cs typeface="Calibri"/>
            </a:endParaRPr>
          </a:p>
          <a:p>
            <a:pPr marL="25400">
              <a:spcBef>
                <a:spcPts val="1920"/>
              </a:spcBef>
            </a:pPr>
            <a:r>
              <a:rPr sz="2800" spc="-10" dirty="0">
                <a:solidFill>
                  <a:srgbClr val="5F5F5F"/>
                </a:solidFill>
                <a:cs typeface="Calibri"/>
              </a:rPr>
              <a:t>It </a:t>
            </a:r>
            <a:r>
              <a:rPr sz="2800" dirty="0">
                <a:solidFill>
                  <a:srgbClr val="5F5F5F"/>
                </a:solidFill>
                <a:cs typeface="Calibri"/>
              </a:rPr>
              <a:t>is </a:t>
            </a:r>
            <a:r>
              <a:rPr sz="2800" spc="-10" dirty="0">
                <a:solidFill>
                  <a:srgbClr val="5F5F5F"/>
                </a:solidFill>
                <a:cs typeface="Calibri"/>
              </a:rPr>
              <a:t>possible </a:t>
            </a:r>
            <a:r>
              <a:rPr sz="2800" dirty="0">
                <a:solidFill>
                  <a:srgbClr val="5F5F5F"/>
                </a:solidFill>
                <a:cs typeface="Calibri"/>
              </a:rPr>
              <a:t>to </a:t>
            </a:r>
            <a:r>
              <a:rPr sz="2800" spc="-10" dirty="0">
                <a:solidFill>
                  <a:srgbClr val="5F5F5F"/>
                </a:solidFill>
                <a:cs typeface="Calibri"/>
              </a:rPr>
              <a:t>query the balance </a:t>
            </a:r>
            <a:r>
              <a:rPr sz="2800" dirty="0">
                <a:solidFill>
                  <a:srgbClr val="5F5F5F"/>
                </a:solidFill>
                <a:cs typeface="Calibri"/>
              </a:rPr>
              <a:t>of an address </a:t>
            </a:r>
            <a:r>
              <a:rPr sz="2800" spc="-10" dirty="0">
                <a:solidFill>
                  <a:srgbClr val="5F5F5F"/>
                </a:solidFill>
                <a:cs typeface="Calibri"/>
              </a:rPr>
              <a:t>using the </a:t>
            </a:r>
            <a:r>
              <a:rPr sz="2800" dirty="0">
                <a:solidFill>
                  <a:srgbClr val="5F5F5F"/>
                </a:solidFill>
                <a:cs typeface="Calibri"/>
              </a:rPr>
              <a:t>property </a:t>
            </a:r>
            <a:r>
              <a:rPr sz="2800" spc="-10" dirty="0">
                <a:solidFill>
                  <a:srgbClr val="5F5F5F"/>
                </a:solidFill>
                <a:cs typeface="Calibri"/>
              </a:rPr>
              <a:t>balance and </a:t>
            </a:r>
            <a:r>
              <a:rPr sz="2800" dirty="0">
                <a:solidFill>
                  <a:srgbClr val="5F5F5F"/>
                </a:solidFill>
                <a:cs typeface="Calibri"/>
              </a:rPr>
              <a:t>to </a:t>
            </a:r>
            <a:r>
              <a:rPr sz="2800" spc="-10" dirty="0">
                <a:solidFill>
                  <a:srgbClr val="5F5F5F"/>
                </a:solidFill>
                <a:cs typeface="Calibri"/>
              </a:rPr>
              <a:t>send Ether </a:t>
            </a:r>
            <a:r>
              <a:rPr sz="2800" dirty="0">
                <a:solidFill>
                  <a:srgbClr val="5F5F5F"/>
                </a:solidFill>
                <a:cs typeface="Calibri"/>
              </a:rPr>
              <a:t>to an</a:t>
            </a:r>
            <a:r>
              <a:rPr sz="2800" spc="250" dirty="0">
                <a:solidFill>
                  <a:srgbClr val="5F5F5F"/>
                </a:solidFill>
                <a:cs typeface="Calibri"/>
              </a:rPr>
              <a:t> </a:t>
            </a:r>
            <a:r>
              <a:rPr sz="2800" dirty="0">
                <a:solidFill>
                  <a:srgbClr val="5F5F5F"/>
                </a:solidFill>
                <a:cs typeface="Calibri"/>
              </a:rPr>
              <a:t>address</a:t>
            </a:r>
            <a:endParaRPr sz="2800">
              <a:solidFill>
                <a:prstClr val="black"/>
              </a:solidFill>
              <a:cs typeface="Calibri"/>
            </a:endParaRPr>
          </a:p>
          <a:p>
            <a:pPr marL="25400">
              <a:spcBef>
                <a:spcPts val="10"/>
              </a:spcBef>
            </a:pPr>
            <a:r>
              <a:rPr sz="2800" spc="-10" dirty="0">
                <a:solidFill>
                  <a:srgbClr val="5F5F5F"/>
                </a:solidFill>
                <a:cs typeface="Calibri"/>
              </a:rPr>
              <a:t>using the </a:t>
            </a:r>
            <a:r>
              <a:rPr sz="2800" dirty="0">
                <a:solidFill>
                  <a:srgbClr val="5F5F5F"/>
                </a:solidFill>
                <a:cs typeface="Calibri"/>
              </a:rPr>
              <a:t>transfer</a:t>
            </a:r>
            <a:r>
              <a:rPr sz="2800" spc="20" dirty="0">
                <a:solidFill>
                  <a:srgbClr val="5F5F5F"/>
                </a:solidFill>
                <a:cs typeface="Calibri"/>
              </a:rPr>
              <a:t> </a:t>
            </a:r>
            <a:r>
              <a:rPr sz="2800" spc="-10" dirty="0">
                <a:solidFill>
                  <a:srgbClr val="5F5F5F"/>
                </a:solidFill>
                <a:cs typeface="Calibri"/>
              </a:rPr>
              <a:t>function:</a:t>
            </a:r>
            <a:endParaRPr sz="2800">
              <a:solidFill>
                <a:prstClr val="black"/>
              </a:solidFill>
              <a:cs typeface="Calibri"/>
            </a:endParaRPr>
          </a:p>
        </p:txBody>
      </p:sp>
      <p:sp>
        <p:nvSpPr>
          <p:cNvPr id="17" name="object 4"/>
          <p:cNvSpPr txBox="1"/>
          <p:nvPr/>
        </p:nvSpPr>
        <p:spPr>
          <a:xfrm>
            <a:off x="932688" y="6873240"/>
            <a:ext cx="16423640" cy="2214709"/>
          </a:xfrm>
          <a:prstGeom prst="rect">
            <a:avLst/>
          </a:prstGeom>
          <a:solidFill>
            <a:srgbClr val="DCE2E3"/>
          </a:solidFill>
          <a:ln w="12192">
            <a:solidFill>
              <a:srgbClr val="7E7E7E"/>
            </a:solidFill>
          </a:ln>
        </p:spPr>
        <p:txBody>
          <a:bodyPr vert="horz" wrap="square" lIns="0" tIns="59690" rIns="0" bIns="0" rtlCol="0">
            <a:spAutoFit/>
          </a:bodyPr>
          <a:lstStyle/>
          <a:p>
            <a:pPr marL="396240">
              <a:spcBef>
                <a:spcPts val="470"/>
              </a:spcBef>
            </a:pPr>
            <a:r>
              <a:rPr sz="2800" spc="-10" dirty="0">
                <a:solidFill>
                  <a:srgbClr val="252525"/>
                </a:solidFill>
                <a:latin typeface="Courier New"/>
                <a:cs typeface="Courier New"/>
              </a:rPr>
              <a:t>pragma solidity</a:t>
            </a:r>
            <a:r>
              <a:rPr sz="2800" spc="-130" dirty="0">
                <a:solidFill>
                  <a:srgbClr val="252525"/>
                </a:solidFill>
                <a:latin typeface="Courier New"/>
                <a:cs typeface="Courier New"/>
              </a:rPr>
              <a:t> </a:t>
            </a:r>
            <a:r>
              <a:rPr sz="2800" b="1" dirty="0">
                <a:solidFill>
                  <a:srgbClr val="5F5F5F"/>
                </a:solidFill>
                <a:latin typeface="Arial"/>
                <a:cs typeface="Arial"/>
              </a:rPr>
              <a:t>^</a:t>
            </a:r>
            <a:r>
              <a:rPr sz="2800" b="1" dirty="0">
                <a:solidFill>
                  <a:srgbClr val="095A82"/>
                </a:solidFill>
                <a:latin typeface="Arial"/>
                <a:cs typeface="Arial"/>
              </a:rPr>
              <a:t>0.4.0</a:t>
            </a:r>
            <a:r>
              <a:rPr sz="2800" b="1" dirty="0">
                <a:solidFill>
                  <a:srgbClr val="5F5F5F"/>
                </a:solidFill>
                <a:latin typeface="Arial"/>
                <a:cs typeface="Arial"/>
              </a:rPr>
              <a:t>;</a:t>
            </a:r>
            <a:endParaRPr sz="2800">
              <a:solidFill>
                <a:prstClr val="black"/>
              </a:solidFill>
              <a:latin typeface="Arial"/>
              <a:cs typeface="Arial"/>
            </a:endParaRPr>
          </a:p>
          <a:p>
            <a:pPr>
              <a:spcBef>
                <a:spcPts val="20"/>
              </a:spcBef>
            </a:pPr>
            <a:endParaRPr sz="2900">
              <a:solidFill>
                <a:prstClr val="black"/>
              </a:solidFill>
              <a:latin typeface="Times New Roman"/>
              <a:cs typeface="Times New Roman"/>
            </a:endParaRPr>
          </a:p>
          <a:p>
            <a:pPr marL="478790">
              <a:lnSpc>
                <a:spcPts val="3320"/>
              </a:lnSpc>
              <a:spcBef>
                <a:spcPts val="10"/>
              </a:spcBef>
            </a:pPr>
            <a:r>
              <a:rPr sz="2800" spc="-10" dirty="0">
                <a:solidFill>
                  <a:srgbClr val="095A82"/>
                </a:solidFill>
                <a:latin typeface="Courier New"/>
                <a:cs typeface="Courier New"/>
              </a:rPr>
              <a:t>address x=</a:t>
            </a:r>
            <a:r>
              <a:rPr sz="2800" spc="-70" dirty="0">
                <a:solidFill>
                  <a:srgbClr val="095A82"/>
                </a:solidFill>
                <a:latin typeface="Courier New"/>
                <a:cs typeface="Courier New"/>
              </a:rPr>
              <a:t> </a:t>
            </a:r>
            <a:r>
              <a:rPr sz="2800" spc="-10" dirty="0">
                <a:solidFill>
                  <a:srgbClr val="095A82"/>
                </a:solidFill>
                <a:latin typeface="Courier New"/>
                <a:cs typeface="Courier New"/>
              </a:rPr>
              <a:t>0x123</a:t>
            </a:r>
            <a:r>
              <a:rPr sz="2800" b="1" spc="-10" dirty="0">
                <a:solidFill>
                  <a:srgbClr val="095A82"/>
                </a:solidFill>
                <a:latin typeface="Courier New"/>
                <a:cs typeface="Courier New"/>
              </a:rPr>
              <a:t>;</a:t>
            </a:r>
            <a:endParaRPr sz="2800">
              <a:solidFill>
                <a:prstClr val="black"/>
              </a:solidFill>
              <a:latin typeface="Courier New"/>
              <a:cs typeface="Courier New"/>
            </a:endParaRPr>
          </a:p>
          <a:p>
            <a:pPr marL="609600">
              <a:lnSpc>
                <a:spcPts val="3320"/>
              </a:lnSpc>
            </a:pPr>
            <a:r>
              <a:rPr sz="2800" spc="-10" dirty="0">
                <a:solidFill>
                  <a:srgbClr val="095A82"/>
                </a:solidFill>
                <a:latin typeface="Courier New"/>
                <a:cs typeface="Courier New"/>
              </a:rPr>
              <a:t>address </a:t>
            </a:r>
            <a:r>
              <a:rPr sz="2800" spc="-10" dirty="0">
                <a:solidFill>
                  <a:srgbClr val="252525"/>
                </a:solidFill>
                <a:latin typeface="Courier New"/>
                <a:cs typeface="Courier New"/>
              </a:rPr>
              <a:t>myAddress </a:t>
            </a:r>
            <a:r>
              <a:rPr sz="2800" dirty="0">
                <a:solidFill>
                  <a:srgbClr val="252525"/>
                </a:solidFill>
                <a:latin typeface="Courier New"/>
                <a:cs typeface="Courier New"/>
              </a:rPr>
              <a:t>=</a:t>
            </a:r>
            <a:r>
              <a:rPr sz="2800" spc="-50" dirty="0">
                <a:solidFill>
                  <a:srgbClr val="252525"/>
                </a:solidFill>
                <a:latin typeface="Courier New"/>
                <a:cs typeface="Courier New"/>
              </a:rPr>
              <a:t> </a:t>
            </a:r>
            <a:r>
              <a:rPr sz="2800" spc="-20" dirty="0">
                <a:solidFill>
                  <a:srgbClr val="252525"/>
                </a:solidFill>
                <a:latin typeface="Courier New"/>
                <a:cs typeface="Courier New"/>
              </a:rPr>
              <a:t>this;</a:t>
            </a:r>
            <a:endParaRPr sz="2800">
              <a:solidFill>
                <a:prstClr val="black"/>
              </a:solidFill>
              <a:latin typeface="Courier New"/>
              <a:cs typeface="Courier New"/>
            </a:endParaRPr>
          </a:p>
          <a:p>
            <a:pPr marL="182880"/>
            <a:r>
              <a:rPr sz="2800" dirty="0">
                <a:solidFill>
                  <a:srgbClr val="252525"/>
                </a:solidFill>
                <a:latin typeface="Courier New"/>
                <a:cs typeface="Courier New"/>
              </a:rPr>
              <a:t>if </a:t>
            </a:r>
            <a:r>
              <a:rPr sz="2800" spc="-10" dirty="0">
                <a:solidFill>
                  <a:srgbClr val="252525"/>
                </a:solidFill>
                <a:latin typeface="Courier New"/>
                <a:cs typeface="Courier New"/>
              </a:rPr>
              <a:t>(x.balance&lt; 10 </a:t>
            </a:r>
            <a:r>
              <a:rPr sz="2800" dirty="0">
                <a:solidFill>
                  <a:srgbClr val="252525"/>
                </a:solidFill>
                <a:latin typeface="Courier New"/>
                <a:cs typeface="Courier New"/>
              </a:rPr>
              <a:t>&amp;&amp; </a:t>
            </a:r>
            <a:r>
              <a:rPr sz="2800" spc="-20" dirty="0">
                <a:solidFill>
                  <a:srgbClr val="252525"/>
                </a:solidFill>
                <a:latin typeface="Courier New"/>
                <a:cs typeface="Courier New"/>
              </a:rPr>
              <a:t>myAddress.balance </a:t>
            </a:r>
            <a:r>
              <a:rPr sz="2800" spc="-10" dirty="0">
                <a:solidFill>
                  <a:srgbClr val="252525"/>
                </a:solidFill>
                <a:latin typeface="Courier New"/>
                <a:cs typeface="Courier New"/>
              </a:rPr>
              <a:t>&gt;=10)</a:t>
            </a:r>
            <a:r>
              <a:rPr sz="2800" spc="-80" dirty="0">
                <a:solidFill>
                  <a:srgbClr val="252525"/>
                </a:solidFill>
                <a:latin typeface="Courier New"/>
                <a:cs typeface="Courier New"/>
              </a:rPr>
              <a:t> </a:t>
            </a:r>
            <a:r>
              <a:rPr sz="2800" spc="-20" dirty="0">
                <a:solidFill>
                  <a:srgbClr val="252525"/>
                </a:solidFill>
                <a:latin typeface="Courier New"/>
                <a:cs typeface="Courier New"/>
              </a:rPr>
              <a:t>x.transfer(10);</a:t>
            </a:r>
            <a:endParaRPr sz="2800">
              <a:solidFill>
                <a:prstClr val="black"/>
              </a:solidFill>
              <a:latin typeface="Courier New"/>
              <a:cs typeface="Courier New"/>
            </a:endParaRPr>
          </a:p>
        </p:txBody>
      </p:sp>
    </p:spTree>
    <p:extLst>
      <p:ext uri="{BB962C8B-B14F-4D97-AF65-F5344CB8AC3E}">
        <p14:creationId xmlns:p14="http://schemas.microsoft.com/office/powerpoint/2010/main" val="2587379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pic>
        <p:nvPicPr>
          <p:cNvPr id="7" name="Picture 6"/>
          <p:cNvPicPr>
            <a:picLocks noChangeAspect="1"/>
          </p:cNvPicPr>
          <p:nvPr/>
        </p:nvPicPr>
        <p:blipFill>
          <a:blip r:embed="rId5"/>
          <a:stretch>
            <a:fillRect/>
          </a:stretch>
        </p:blipFill>
        <p:spPr>
          <a:xfrm>
            <a:off x="457200" y="373812"/>
            <a:ext cx="17449800" cy="8759386"/>
          </a:xfrm>
          <a:prstGeom prst="rect">
            <a:avLst/>
          </a:prstGeom>
        </p:spPr>
      </p:pic>
    </p:spTree>
    <p:extLst>
      <p:ext uri="{BB962C8B-B14F-4D97-AF65-F5344CB8AC3E}">
        <p14:creationId xmlns:p14="http://schemas.microsoft.com/office/powerpoint/2010/main" val="291458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805180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General Value</a:t>
            </a:r>
            <a:r>
              <a:rPr sz="5600" spc="30" dirty="0">
                <a:solidFill>
                  <a:srgbClr val="095A82"/>
                </a:solidFill>
              </a:rPr>
              <a:t> </a:t>
            </a:r>
            <a:r>
              <a:rPr sz="5600" spc="-10" dirty="0" smtClean="0">
                <a:solidFill>
                  <a:srgbClr val="095A82"/>
                </a:solidFill>
              </a:rPr>
              <a:t>Types</a:t>
            </a:r>
            <a:r>
              <a:rPr lang="en-IN" sz="4000" spc="-10" dirty="0" smtClean="0">
                <a:solidFill>
                  <a:srgbClr val="095A82"/>
                </a:solidFill>
              </a:rPr>
              <a:t>..</a:t>
            </a:r>
            <a:endParaRPr sz="4000" dirty="0"/>
          </a:p>
        </p:txBody>
      </p:sp>
      <p:sp>
        <p:nvSpPr>
          <p:cNvPr id="16" name="object 3"/>
          <p:cNvSpPr txBox="1"/>
          <p:nvPr/>
        </p:nvSpPr>
        <p:spPr>
          <a:xfrm>
            <a:off x="942034" y="1896110"/>
            <a:ext cx="16385540" cy="5933676"/>
          </a:xfrm>
          <a:prstGeom prst="rect">
            <a:avLst/>
          </a:prstGeom>
        </p:spPr>
        <p:txBody>
          <a:bodyPr vert="horz" wrap="square" lIns="0" tIns="26670" rIns="0" bIns="0" rtlCol="0">
            <a:spAutoFit/>
          </a:bodyPr>
          <a:lstStyle/>
          <a:p>
            <a:pPr marL="25400">
              <a:spcBef>
                <a:spcPts val="210"/>
              </a:spcBef>
            </a:pPr>
            <a:r>
              <a:rPr sz="2800" b="1" dirty="0">
                <a:solidFill>
                  <a:srgbClr val="5F5F5F"/>
                </a:solidFill>
                <a:cs typeface="Calibri"/>
              </a:rPr>
              <a:t>String</a:t>
            </a:r>
            <a:r>
              <a:rPr sz="2800" b="1" spc="-60" dirty="0">
                <a:solidFill>
                  <a:srgbClr val="5F5F5F"/>
                </a:solidFill>
                <a:cs typeface="Calibri"/>
              </a:rPr>
              <a:t> </a:t>
            </a:r>
            <a:r>
              <a:rPr sz="2800" b="1" dirty="0">
                <a:solidFill>
                  <a:srgbClr val="5F5F5F"/>
                </a:solidFill>
                <a:cs typeface="Calibri"/>
              </a:rPr>
              <a:t>Literals:</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String </a:t>
            </a:r>
            <a:r>
              <a:rPr sz="2800" dirty="0">
                <a:solidFill>
                  <a:srgbClr val="5F5F5F"/>
                </a:solidFill>
                <a:cs typeface="Calibri"/>
              </a:rPr>
              <a:t>literals are written with </a:t>
            </a:r>
            <a:r>
              <a:rPr sz="2800" spc="-10" dirty="0">
                <a:solidFill>
                  <a:srgbClr val="5F5F5F"/>
                </a:solidFill>
                <a:cs typeface="Calibri"/>
              </a:rPr>
              <a:t>either double or single-quotes </a:t>
            </a:r>
            <a:r>
              <a:rPr sz="2800" dirty="0">
                <a:solidFill>
                  <a:srgbClr val="095A82"/>
                </a:solidFill>
                <a:cs typeface="Calibri"/>
              </a:rPr>
              <a:t>“foo” </a:t>
            </a:r>
            <a:r>
              <a:rPr sz="2800" spc="-10" dirty="0">
                <a:solidFill>
                  <a:srgbClr val="5F5F5F"/>
                </a:solidFill>
                <a:cs typeface="Calibri"/>
              </a:rPr>
              <a:t>or</a:t>
            </a:r>
            <a:r>
              <a:rPr sz="2800" spc="10" dirty="0">
                <a:solidFill>
                  <a:srgbClr val="5F5F5F"/>
                </a:solidFill>
                <a:cs typeface="Calibri"/>
              </a:rPr>
              <a:t> </a:t>
            </a:r>
            <a:r>
              <a:rPr sz="2800" spc="-10" dirty="0">
                <a:solidFill>
                  <a:srgbClr val="095A82"/>
                </a:solidFill>
                <a:cs typeface="Calibri"/>
              </a:rPr>
              <a:t>‘bar’</a:t>
            </a:r>
            <a:endParaRPr sz="2800">
              <a:solidFill>
                <a:prstClr val="black"/>
              </a:solidFill>
              <a:cs typeface="Calibri"/>
            </a:endParaRPr>
          </a:p>
          <a:p>
            <a:pPr>
              <a:spcBef>
                <a:spcPts val="80"/>
              </a:spcBef>
              <a:buFontTx/>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They do not imply </a:t>
            </a:r>
            <a:r>
              <a:rPr sz="2800" dirty="0">
                <a:solidFill>
                  <a:srgbClr val="5F5F5F"/>
                </a:solidFill>
                <a:cs typeface="Calibri"/>
              </a:rPr>
              <a:t>trailing zeroes as in </a:t>
            </a:r>
            <a:r>
              <a:rPr sz="2800" spc="-10" dirty="0">
                <a:solidFill>
                  <a:srgbClr val="5F5F5F"/>
                </a:solidFill>
                <a:cs typeface="Calibri"/>
              </a:rPr>
              <a:t>C; </a:t>
            </a:r>
            <a:r>
              <a:rPr sz="2800" dirty="0">
                <a:solidFill>
                  <a:srgbClr val="095A82"/>
                </a:solidFill>
                <a:cs typeface="Calibri"/>
              </a:rPr>
              <a:t>“foo”</a:t>
            </a:r>
            <a:r>
              <a:rPr sz="2800" dirty="0">
                <a:solidFill>
                  <a:srgbClr val="5F5F5F"/>
                </a:solidFill>
                <a:cs typeface="Calibri"/>
              </a:rPr>
              <a:t>represents three </a:t>
            </a:r>
            <a:r>
              <a:rPr sz="2800" spc="-10" dirty="0">
                <a:solidFill>
                  <a:srgbClr val="5F5F5F"/>
                </a:solidFill>
                <a:cs typeface="Calibri"/>
              </a:rPr>
              <a:t>bytes not</a:t>
            </a:r>
            <a:r>
              <a:rPr sz="2800" spc="80" dirty="0">
                <a:solidFill>
                  <a:srgbClr val="5F5F5F"/>
                </a:solidFill>
                <a:cs typeface="Calibri"/>
              </a:rPr>
              <a:t> </a:t>
            </a:r>
            <a:r>
              <a:rPr sz="2800" dirty="0">
                <a:solidFill>
                  <a:srgbClr val="5F5F5F"/>
                </a:solidFill>
                <a:cs typeface="Calibri"/>
              </a:rPr>
              <a:t>four</a:t>
            </a:r>
            <a:endParaRPr sz="2800">
              <a:solidFill>
                <a:prstClr val="black"/>
              </a:solidFill>
              <a:cs typeface="Calibri"/>
            </a:endParaRPr>
          </a:p>
          <a:p>
            <a:pPr marL="598170" marR="10160" indent="-572770">
              <a:lnSpc>
                <a:spcPct val="150000"/>
              </a:lnSpc>
              <a:spcBef>
                <a:spcPts val="1420"/>
              </a:spcBef>
              <a:buClr>
                <a:srgbClr val="095A82"/>
              </a:buClr>
              <a:buFont typeface="Wingdings"/>
              <a:buChar char=""/>
              <a:tabLst>
                <a:tab pos="598170" algn="l"/>
                <a:tab pos="599440" algn="l"/>
              </a:tabLst>
            </a:pPr>
            <a:r>
              <a:rPr sz="2800" dirty="0">
                <a:solidFill>
                  <a:srgbClr val="5F5F5F"/>
                </a:solidFill>
                <a:cs typeface="Calibri"/>
              </a:rPr>
              <a:t>As with </a:t>
            </a:r>
            <a:r>
              <a:rPr sz="2800" spc="-10" dirty="0">
                <a:solidFill>
                  <a:srgbClr val="5F5F5F"/>
                </a:solidFill>
                <a:cs typeface="Calibri"/>
              </a:rPr>
              <a:t>integer </a:t>
            </a:r>
            <a:r>
              <a:rPr sz="2800" dirty="0">
                <a:solidFill>
                  <a:srgbClr val="5F5F5F"/>
                </a:solidFill>
                <a:cs typeface="Calibri"/>
              </a:rPr>
              <a:t>literals </a:t>
            </a:r>
            <a:r>
              <a:rPr sz="2800" spc="-10" dirty="0">
                <a:solidFill>
                  <a:srgbClr val="5F5F5F"/>
                </a:solidFill>
                <a:cs typeface="Calibri"/>
              </a:rPr>
              <a:t>their type </a:t>
            </a:r>
            <a:r>
              <a:rPr sz="2800" dirty="0">
                <a:solidFill>
                  <a:srgbClr val="5F5F5F"/>
                </a:solidFill>
                <a:cs typeface="Calibri"/>
              </a:rPr>
              <a:t>can vary, </a:t>
            </a:r>
            <a:r>
              <a:rPr sz="2800" spc="-10" dirty="0">
                <a:solidFill>
                  <a:srgbClr val="5F5F5F"/>
                </a:solidFill>
                <a:cs typeface="Calibri"/>
              </a:rPr>
              <a:t>but they </a:t>
            </a:r>
            <a:r>
              <a:rPr sz="2800" dirty="0">
                <a:solidFill>
                  <a:srgbClr val="5F5F5F"/>
                </a:solidFill>
                <a:cs typeface="Calibri"/>
              </a:rPr>
              <a:t>are </a:t>
            </a:r>
            <a:r>
              <a:rPr sz="2800" spc="-10" dirty="0">
                <a:solidFill>
                  <a:srgbClr val="5F5F5F"/>
                </a:solidFill>
                <a:cs typeface="Calibri"/>
              </a:rPr>
              <a:t>implicitly convertible </a:t>
            </a:r>
            <a:r>
              <a:rPr sz="2800" dirty="0">
                <a:solidFill>
                  <a:srgbClr val="5F5F5F"/>
                </a:solidFill>
                <a:cs typeface="Calibri"/>
              </a:rPr>
              <a:t>to </a:t>
            </a:r>
            <a:r>
              <a:rPr sz="2700" b="1" spc="-10" dirty="0">
                <a:solidFill>
                  <a:srgbClr val="095A82"/>
                </a:solidFill>
                <a:cs typeface="Calibri"/>
              </a:rPr>
              <a:t>bytes1</a:t>
            </a:r>
            <a:r>
              <a:rPr sz="2800" spc="-10" dirty="0">
                <a:solidFill>
                  <a:srgbClr val="5F5F5F"/>
                </a:solidFill>
                <a:cs typeface="Calibri"/>
              </a:rPr>
              <a:t>, …, </a:t>
            </a:r>
            <a:r>
              <a:rPr sz="2700" b="1" spc="-10" dirty="0">
                <a:solidFill>
                  <a:srgbClr val="095A82"/>
                </a:solidFill>
                <a:cs typeface="Calibri"/>
              </a:rPr>
              <a:t>bytes32</a:t>
            </a:r>
            <a:r>
              <a:rPr sz="2800" spc="-10" dirty="0">
                <a:solidFill>
                  <a:srgbClr val="5F5F5F"/>
                </a:solidFill>
                <a:cs typeface="Calibri"/>
              </a:rPr>
              <a:t>, </a:t>
            </a:r>
            <a:r>
              <a:rPr sz="2800" dirty="0">
                <a:solidFill>
                  <a:srgbClr val="5F5F5F"/>
                </a:solidFill>
                <a:cs typeface="Calibri"/>
              </a:rPr>
              <a:t>if </a:t>
            </a:r>
            <a:r>
              <a:rPr sz="2800" spc="-10" dirty="0">
                <a:solidFill>
                  <a:srgbClr val="5F5F5F"/>
                </a:solidFill>
                <a:cs typeface="Calibri"/>
              </a:rPr>
              <a:t>they fit,  </a:t>
            </a:r>
            <a:r>
              <a:rPr sz="2800" dirty="0">
                <a:solidFill>
                  <a:srgbClr val="5F5F5F"/>
                </a:solidFill>
                <a:cs typeface="Calibri"/>
              </a:rPr>
              <a:t>to </a:t>
            </a:r>
            <a:r>
              <a:rPr sz="2700" b="1" spc="-10" dirty="0">
                <a:solidFill>
                  <a:srgbClr val="095A82"/>
                </a:solidFill>
                <a:cs typeface="Calibri"/>
              </a:rPr>
              <a:t>bytes </a:t>
            </a:r>
            <a:r>
              <a:rPr sz="2800" spc="-10" dirty="0">
                <a:solidFill>
                  <a:srgbClr val="5F5F5F"/>
                </a:solidFill>
                <a:cs typeface="Calibri"/>
              </a:rPr>
              <a:t>and </a:t>
            </a:r>
            <a:r>
              <a:rPr sz="2800" dirty="0">
                <a:solidFill>
                  <a:srgbClr val="5F5F5F"/>
                </a:solidFill>
                <a:cs typeface="Calibri"/>
              </a:rPr>
              <a:t>to</a:t>
            </a:r>
            <a:r>
              <a:rPr sz="2800" spc="-60" dirty="0">
                <a:solidFill>
                  <a:srgbClr val="5F5F5F"/>
                </a:solidFill>
                <a:cs typeface="Calibri"/>
              </a:rPr>
              <a:t> </a:t>
            </a:r>
            <a:r>
              <a:rPr sz="2700" b="1" spc="-10" dirty="0">
                <a:solidFill>
                  <a:srgbClr val="095A82"/>
                </a:solidFill>
                <a:cs typeface="Calibri"/>
              </a:rPr>
              <a:t>string</a:t>
            </a:r>
            <a:endParaRPr sz="2700">
              <a:solidFill>
                <a:prstClr val="black"/>
              </a:solidFill>
              <a:cs typeface="Calibri"/>
            </a:endParaRPr>
          </a:p>
          <a:p>
            <a:pPr>
              <a:spcBef>
                <a:spcPts val="80"/>
              </a:spcBef>
              <a:buFontTx/>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String literals </a:t>
            </a:r>
            <a:r>
              <a:rPr sz="2800" spc="-10" dirty="0">
                <a:solidFill>
                  <a:srgbClr val="5F5F5F"/>
                </a:solidFill>
                <a:cs typeface="Calibri"/>
              </a:rPr>
              <a:t>support </a:t>
            </a:r>
            <a:r>
              <a:rPr sz="2800" dirty="0">
                <a:solidFill>
                  <a:srgbClr val="5F5F5F"/>
                </a:solidFill>
                <a:cs typeface="Calibri"/>
              </a:rPr>
              <a:t>escape characters, such as </a:t>
            </a:r>
            <a:r>
              <a:rPr sz="2700" b="1" dirty="0">
                <a:solidFill>
                  <a:srgbClr val="095A82"/>
                </a:solidFill>
                <a:cs typeface="Calibri"/>
              </a:rPr>
              <a:t>\n, \xNN </a:t>
            </a:r>
            <a:r>
              <a:rPr sz="2800" dirty="0">
                <a:solidFill>
                  <a:srgbClr val="5F5F5F"/>
                </a:solidFill>
                <a:cs typeface="Calibri"/>
              </a:rPr>
              <a:t>and</a:t>
            </a:r>
            <a:r>
              <a:rPr sz="2800" spc="-250" dirty="0">
                <a:solidFill>
                  <a:srgbClr val="5F5F5F"/>
                </a:solidFill>
                <a:cs typeface="Calibri"/>
              </a:rPr>
              <a:t> </a:t>
            </a:r>
            <a:r>
              <a:rPr sz="2700" b="1" dirty="0">
                <a:solidFill>
                  <a:srgbClr val="095A82"/>
                </a:solidFill>
                <a:cs typeface="Calibri"/>
              </a:rPr>
              <a:t>\uNNNN</a:t>
            </a:r>
            <a:endParaRPr sz="2700">
              <a:solidFill>
                <a:prstClr val="black"/>
              </a:solidFill>
              <a:cs typeface="Calibri"/>
            </a:endParaRPr>
          </a:p>
          <a:p>
            <a:pPr marL="598170" marR="48260" indent="-572770">
              <a:lnSpc>
                <a:spcPct val="150000"/>
              </a:lnSpc>
              <a:spcBef>
                <a:spcPts val="1400"/>
              </a:spcBef>
              <a:buFont typeface="Wingdings"/>
              <a:buChar char=""/>
              <a:tabLst>
                <a:tab pos="598170" algn="l"/>
                <a:tab pos="599440" algn="l"/>
              </a:tabLst>
            </a:pPr>
            <a:r>
              <a:rPr sz="2700" b="1" dirty="0">
                <a:solidFill>
                  <a:srgbClr val="095A82"/>
                </a:solidFill>
                <a:cs typeface="Calibri"/>
              </a:rPr>
              <a:t>\xNN </a:t>
            </a:r>
            <a:r>
              <a:rPr sz="2800" dirty="0">
                <a:solidFill>
                  <a:srgbClr val="5F5F5F"/>
                </a:solidFill>
                <a:cs typeface="Calibri"/>
              </a:rPr>
              <a:t>takes a </a:t>
            </a:r>
            <a:r>
              <a:rPr sz="2800" spc="-10" dirty="0">
                <a:solidFill>
                  <a:srgbClr val="5F5F5F"/>
                </a:solidFill>
                <a:cs typeface="Calibri"/>
              </a:rPr>
              <a:t>hex </a:t>
            </a:r>
            <a:r>
              <a:rPr sz="2800" dirty="0">
                <a:solidFill>
                  <a:srgbClr val="5F5F5F"/>
                </a:solidFill>
                <a:cs typeface="Calibri"/>
              </a:rPr>
              <a:t>value and inserts the </a:t>
            </a:r>
            <a:r>
              <a:rPr sz="2800" spc="-10" dirty="0">
                <a:solidFill>
                  <a:srgbClr val="5F5F5F"/>
                </a:solidFill>
                <a:cs typeface="Calibri"/>
              </a:rPr>
              <a:t>appropriate byte, while </a:t>
            </a:r>
            <a:r>
              <a:rPr sz="2700" b="1" dirty="0">
                <a:solidFill>
                  <a:srgbClr val="095A82"/>
                </a:solidFill>
                <a:cs typeface="Calibri"/>
              </a:rPr>
              <a:t>\uNNN </a:t>
            </a:r>
            <a:r>
              <a:rPr sz="2800" spc="-10" dirty="0">
                <a:solidFill>
                  <a:srgbClr val="5F5F5F"/>
                </a:solidFill>
                <a:cs typeface="Calibri"/>
              </a:rPr>
              <a:t>takes </a:t>
            </a:r>
            <a:r>
              <a:rPr sz="2800" dirty="0">
                <a:solidFill>
                  <a:srgbClr val="5F5F5F"/>
                </a:solidFill>
                <a:cs typeface="Calibri"/>
              </a:rPr>
              <a:t>a </a:t>
            </a:r>
            <a:r>
              <a:rPr sz="2800" spc="-10" dirty="0">
                <a:solidFill>
                  <a:srgbClr val="5F5F5F"/>
                </a:solidFill>
                <a:cs typeface="Calibri"/>
              </a:rPr>
              <a:t>Unicode codepoint and </a:t>
            </a:r>
            <a:r>
              <a:rPr sz="2800" dirty="0">
                <a:solidFill>
                  <a:srgbClr val="5F5F5F"/>
                </a:solidFill>
                <a:cs typeface="Calibri"/>
              </a:rPr>
              <a:t>inserts  an UTF-8</a:t>
            </a:r>
            <a:r>
              <a:rPr sz="2800" spc="-50" dirty="0">
                <a:solidFill>
                  <a:srgbClr val="5F5F5F"/>
                </a:solidFill>
                <a:cs typeface="Calibri"/>
              </a:rPr>
              <a:t> </a:t>
            </a:r>
            <a:r>
              <a:rPr sz="2800" spc="-10" dirty="0">
                <a:solidFill>
                  <a:srgbClr val="5F5F5F"/>
                </a:solidFill>
                <a:cs typeface="Calibri"/>
              </a:rPr>
              <a:t>sequence</a:t>
            </a:r>
            <a:endParaRPr sz="2800">
              <a:solidFill>
                <a:prstClr val="black"/>
              </a:solidFill>
              <a:cs typeface="Calibri"/>
            </a:endParaRPr>
          </a:p>
        </p:txBody>
      </p:sp>
    </p:spTree>
    <p:extLst>
      <p:ext uri="{BB962C8B-B14F-4D97-AF65-F5344CB8AC3E}">
        <p14:creationId xmlns:p14="http://schemas.microsoft.com/office/powerpoint/2010/main" val="4150296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1958338"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Arrays</a:t>
            </a:r>
            <a:endParaRPr sz="5600"/>
          </a:p>
        </p:txBody>
      </p:sp>
      <p:sp>
        <p:nvSpPr>
          <p:cNvPr id="16" name="object 3"/>
          <p:cNvSpPr txBox="1"/>
          <p:nvPr/>
        </p:nvSpPr>
        <p:spPr>
          <a:xfrm>
            <a:off x="942035" y="1896111"/>
            <a:ext cx="15336518" cy="6992940"/>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dirty="0">
                <a:solidFill>
                  <a:srgbClr val="5F5F5F"/>
                </a:solidFill>
                <a:cs typeface="Calibri"/>
              </a:rPr>
              <a:t>Arrays </a:t>
            </a:r>
            <a:r>
              <a:rPr sz="2800" spc="-10" dirty="0">
                <a:solidFill>
                  <a:srgbClr val="5F5F5F"/>
                </a:solidFill>
                <a:cs typeface="Calibri"/>
              </a:rPr>
              <a:t>can have </a:t>
            </a:r>
            <a:r>
              <a:rPr sz="2800" dirty="0">
                <a:solidFill>
                  <a:srgbClr val="5F5F5F"/>
                </a:solidFill>
                <a:cs typeface="Calibri"/>
              </a:rPr>
              <a:t>a </a:t>
            </a:r>
            <a:r>
              <a:rPr sz="2800" spc="-10" dirty="0">
                <a:solidFill>
                  <a:srgbClr val="5F5F5F"/>
                </a:solidFill>
                <a:cs typeface="Calibri"/>
              </a:rPr>
              <a:t>compile-time </a:t>
            </a:r>
            <a:r>
              <a:rPr sz="2800" dirty="0">
                <a:solidFill>
                  <a:srgbClr val="5F5F5F"/>
                </a:solidFill>
                <a:cs typeface="Calibri"/>
              </a:rPr>
              <a:t>fixed </a:t>
            </a:r>
            <a:r>
              <a:rPr sz="2800" spc="-10" dirty="0">
                <a:solidFill>
                  <a:srgbClr val="5F5F5F"/>
                </a:solidFill>
                <a:cs typeface="Calibri"/>
              </a:rPr>
              <a:t>size or they can be</a:t>
            </a:r>
            <a:r>
              <a:rPr sz="2800" spc="-30" dirty="0">
                <a:solidFill>
                  <a:srgbClr val="5F5F5F"/>
                </a:solidFill>
                <a:cs typeface="Calibri"/>
              </a:rPr>
              <a:t> </a:t>
            </a:r>
            <a:r>
              <a:rPr sz="2800" spc="-10" dirty="0">
                <a:solidFill>
                  <a:srgbClr val="5F5F5F"/>
                </a:solidFill>
                <a:cs typeface="Calibri"/>
              </a:rPr>
              <a:t>dynamic</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For storage arrays, </a:t>
            </a:r>
            <a:r>
              <a:rPr sz="2800" spc="-10" dirty="0">
                <a:solidFill>
                  <a:srgbClr val="5F5F5F"/>
                </a:solidFill>
                <a:cs typeface="Calibri"/>
              </a:rPr>
              <a:t>the element type </a:t>
            </a:r>
            <a:r>
              <a:rPr sz="2800" dirty="0">
                <a:solidFill>
                  <a:srgbClr val="5F5F5F"/>
                </a:solidFill>
                <a:cs typeface="Calibri"/>
              </a:rPr>
              <a:t>can </a:t>
            </a:r>
            <a:r>
              <a:rPr sz="2800" spc="-10" dirty="0">
                <a:solidFill>
                  <a:srgbClr val="5F5F5F"/>
                </a:solidFill>
                <a:cs typeface="Calibri"/>
              </a:rPr>
              <a:t>be</a:t>
            </a:r>
            <a:r>
              <a:rPr sz="2800" spc="-20" dirty="0">
                <a:solidFill>
                  <a:srgbClr val="5F5F5F"/>
                </a:solidFill>
                <a:cs typeface="Calibri"/>
              </a:rPr>
              <a:t> </a:t>
            </a:r>
            <a:r>
              <a:rPr sz="2800" dirty="0">
                <a:solidFill>
                  <a:srgbClr val="5F5F5F"/>
                </a:solidFill>
                <a:cs typeface="Calibri"/>
              </a:rPr>
              <a:t>arbitrary</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For </a:t>
            </a:r>
            <a:r>
              <a:rPr sz="2800" spc="-10" dirty="0">
                <a:solidFill>
                  <a:srgbClr val="5F5F5F"/>
                </a:solidFill>
                <a:cs typeface="Calibri"/>
              </a:rPr>
              <a:t>memory </a:t>
            </a:r>
            <a:r>
              <a:rPr sz="2800" dirty="0">
                <a:solidFill>
                  <a:srgbClr val="5F5F5F"/>
                </a:solidFill>
                <a:cs typeface="Calibri"/>
              </a:rPr>
              <a:t>arrays, it </a:t>
            </a:r>
            <a:r>
              <a:rPr sz="2800" spc="-10" dirty="0">
                <a:solidFill>
                  <a:srgbClr val="5F5F5F"/>
                </a:solidFill>
                <a:cs typeface="Calibri"/>
              </a:rPr>
              <a:t>cannot be</a:t>
            </a:r>
            <a:r>
              <a:rPr sz="2800" spc="-100" dirty="0">
                <a:solidFill>
                  <a:srgbClr val="5F5F5F"/>
                </a:solidFill>
                <a:cs typeface="Calibri"/>
              </a:rPr>
              <a:t> </a:t>
            </a:r>
            <a:r>
              <a:rPr sz="2800" spc="-10" dirty="0">
                <a:solidFill>
                  <a:srgbClr val="5F5F5F"/>
                </a:solidFill>
                <a:cs typeface="Calibri"/>
              </a:rPr>
              <a:t>mapping</a:t>
            </a:r>
            <a:endParaRPr sz="2800">
              <a:solidFill>
                <a:prstClr val="black"/>
              </a:solidFill>
              <a:cs typeface="Calibri"/>
            </a:endParaRPr>
          </a:p>
          <a:p>
            <a:pPr>
              <a:spcBef>
                <a:spcPts val="11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An array </a:t>
            </a:r>
            <a:r>
              <a:rPr sz="2800" spc="-10" dirty="0">
                <a:solidFill>
                  <a:srgbClr val="5F5F5F"/>
                </a:solidFill>
                <a:cs typeface="Calibri"/>
              </a:rPr>
              <a:t>of fixed size </a:t>
            </a:r>
            <a:r>
              <a:rPr sz="2800" dirty="0">
                <a:solidFill>
                  <a:srgbClr val="5F5F5F"/>
                </a:solidFill>
                <a:cs typeface="Calibri"/>
              </a:rPr>
              <a:t>k </a:t>
            </a:r>
            <a:r>
              <a:rPr sz="2800" spc="-10" dirty="0">
                <a:solidFill>
                  <a:srgbClr val="5F5F5F"/>
                </a:solidFill>
                <a:cs typeface="Calibri"/>
              </a:rPr>
              <a:t>and element type </a:t>
            </a:r>
            <a:r>
              <a:rPr sz="2800" dirty="0">
                <a:solidFill>
                  <a:srgbClr val="5F5F5F"/>
                </a:solidFill>
                <a:cs typeface="Calibri"/>
              </a:rPr>
              <a:t>T is written as</a:t>
            </a:r>
            <a:r>
              <a:rPr sz="2800" spc="30" dirty="0">
                <a:solidFill>
                  <a:srgbClr val="5F5F5F"/>
                </a:solidFill>
                <a:cs typeface="Calibri"/>
              </a:rPr>
              <a:t> </a:t>
            </a:r>
            <a:r>
              <a:rPr sz="2800" spc="-10" dirty="0">
                <a:solidFill>
                  <a:srgbClr val="0D80B8"/>
                </a:solidFill>
                <a:cs typeface="Calibri"/>
              </a:rPr>
              <a:t>T[k]</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An array </a:t>
            </a:r>
            <a:r>
              <a:rPr sz="2800" spc="-10" dirty="0">
                <a:solidFill>
                  <a:srgbClr val="5F5F5F"/>
                </a:solidFill>
                <a:cs typeface="Calibri"/>
              </a:rPr>
              <a:t>of dynamic size </a:t>
            </a:r>
            <a:r>
              <a:rPr sz="2800" dirty="0">
                <a:solidFill>
                  <a:srgbClr val="5F5F5F"/>
                </a:solidFill>
                <a:cs typeface="Calibri"/>
              </a:rPr>
              <a:t>as</a:t>
            </a:r>
            <a:r>
              <a:rPr sz="2800" spc="-50" dirty="0">
                <a:solidFill>
                  <a:srgbClr val="5F5F5F"/>
                </a:solidFill>
                <a:cs typeface="Calibri"/>
              </a:rPr>
              <a:t> </a:t>
            </a:r>
            <a:r>
              <a:rPr sz="2800" spc="-10" dirty="0">
                <a:solidFill>
                  <a:srgbClr val="0D80B8"/>
                </a:solidFill>
                <a:cs typeface="Calibri"/>
              </a:rPr>
              <a:t>T[]</a:t>
            </a:r>
            <a:endParaRPr sz="2800">
              <a:solidFill>
                <a:prstClr val="black"/>
              </a:solidFill>
              <a:cs typeface="Calibri"/>
            </a:endParaRPr>
          </a:p>
          <a:p>
            <a:pPr>
              <a:spcBef>
                <a:spcPts val="9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Variables </a:t>
            </a:r>
            <a:r>
              <a:rPr sz="2800" spc="-10" dirty="0">
                <a:solidFill>
                  <a:srgbClr val="5F5F5F"/>
                </a:solidFill>
                <a:cs typeface="Calibri"/>
              </a:rPr>
              <a:t>of type </a:t>
            </a:r>
            <a:r>
              <a:rPr sz="2800" spc="-10" dirty="0">
                <a:solidFill>
                  <a:srgbClr val="0D80B8"/>
                </a:solidFill>
                <a:cs typeface="Calibri"/>
              </a:rPr>
              <a:t>bytes </a:t>
            </a:r>
            <a:r>
              <a:rPr sz="2800" spc="-10" dirty="0">
                <a:solidFill>
                  <a:srgbClr val="5F5F5F"/>
                </a:solidFill>
                <a:cs typeface="Calibri"/>
              </a:rPr>
              <a:t>and </a:t>
            </a:r>
            <a:r>
              <a:rPr sz="2800" spc="-10" dirty="0">
                <a:solidFill>
                  <a:srgbClr val="0D80B8"/>
                </a:solidFill>
                <a:cs typeface="Calibri"/>
              </a:rPr>
              <a:t>string </a:t>
            </a:r>
            <a:r>
              <a:rPr sz="2800" dirty="0">
                <a:solidFill>
                  <a:srgbClr val="5F5F5F"/>
                </a:solidFill>
                <a:cs typeface="Calibri"/>
              </a:rPr>
              <a:t>are </a:t>
            </a:r>
            <a:r>
              <a:rPr sz="2800" spc="-10" dirty="0">
                <a:solidFill>
                  <a:srgbClr val="5F5F5F"/>
                </a:solidFill>
                <a:cs typeface="Calibri"/>
              </a:rPr>
              <a:t>special</a:t>
            </a:r>
            <a:r>
              <a:rPr sz="2800" spc="130" dirty="0">
                <a:solidFill>
                  <a:srgbClr val="5F5F5F"/>
                </a:solidFill>
                <a:cs typeface="Calibri"/>
              </a:rPr>
              <a:t> </a:t>
            </a:r>
            <a:r>
              <a:rPr sz="2800" dirty="0">
                <a:solidFill>
                  <a:srgbClr val="5F5F5F"/>
                </a:solidFill>
                <a:cs typeface="Calibri"/>
              </a:rPr>
              <a:t>arrays</a:t>
            </a:r>
            <a:endParaRPr sz="2800">
              <a:solidFill>
                <a:prstClr val="black"/>
              </a:solidFill>
              <a:cs typeface="Calibri"/>
            </a:endParaRPr>
          </a:p>
          <a:p>
            <a:pPr>
              <a:spcBef>
                <a:spcPts val="100"/>
              </a:spcBef>
              <a:buClr>
                <a:srgbClr val="095A82"/>
              </a:buClr>
              <a:buFont typeface="Wingdings"/>
              <a:buChar char=""/>
            </a:pPr>
            <a:endParaRPr sz="2600">
              <a:solidFill>
                <a:prstClr val="black"/>
              </a:solidFill>
              <a:latin typeface="Times New Roman"/>
              <a:cs typeface="Times New Roman"/>
            </a:endParaRPr>
          </a:p>
          <a:p>
            <a:pPr marL="598170" indent="-572770">
              <a:spcBef>
                <a:spcPts val="10"/>
              </a:spcBef>
              <a:buClr>
                <a:srgbClr val="095A82"/>
              </a:buClr>
              <a:buFont typeface="Wingdings"/>
              <a:buChar char=""/>
              <a:tabLst>
                <a:tab pos="598170" algn="l"/>
                <a:tab pos="599440" algn="l"/>
              </a:tabLst>
            </a:pPr>
            <a:r>
              <a:rPr sz="2800" dirty="0">
                <a:solidFill>
                  <a:srgbClr val="5F5F5F"/>
                </a:solidFill>
                <a:cs typeface="Calibri"/>
              </a:rPr>
              <a:t>Arrays </a:t>
            </a:r>
            <a:r>
              <a:rPr sz="2800" spc="-10" dirty="0">
                <a:solidFill>
                  <a:srgbClr val="5F5F5F"/>
                </a:solidFill>
                <a:cs typeface="Calibri"/>
              </a:rPr>
              <a:t>have </a:t>
            </a:r>
            <a:r>
              <a:rPr sz="2800" dirty="0">
                <a:solidFill>
                  <a:srgbClr val="5F5F5F"/>
                </a:solidFill>
                <a:cs typeface="Calibri"/>
              </a:rPr>
              <a:t>a </a:t>
            </a:r>
            <a:r>
              <a:rPr sz="2800" dirty="0">
                <a:solidFill>
                  <a:srgbClr val="0D80B8"/>
                </a:solidFill>
                <a:cs typeface="Calibri"/>
              </a:rPr>
              <a:t>length </a:t>
            </a:r>
            <a:r>
              <a:rPr sz="2800" spc="-10" dirty="0">
                <a:solidFill>
                  <a:srgbClr val="5F5F5F"/>
                </a:solidFill>
                <a:cs typeface="Calibri"/>
              </a:rPr>
              <a:t>member </a:t>
            </a:r>
            <a:r>
              <a:rPr sz="2800" dirty="0">
                <a:solidFill>
                  <a:srgbClr val="5F5F5F"/>
                </a:solidFill>
                <a:cs typeface="Calibri"/>
              </a:rPr>
              <a:t>to </a:t>
            </a:r>
            <a:r>
              <a:rPr sz="2800" spc="-10" dirty="0">
                <a:solidFill>
                  <a:srgbClr val="5F5F5F"/>
                </a:solidFill>
                <a:cs typeface="Calibri"/>
              </a:rPr>
              <a:t>hold their number of</a:t>
            </a:r>
            <a:r>
              <a:rPr sz="2800" spc="50" dirty="0">
                <a:solidFill>
                  <a:srgbClr val="5F5F5F"/>
                </a:solidFill>
                <a:cs typeface="Calibri"/>
              </a:rPr>
              <a:t> </a:t>
            </a:r>
            <a:r>
              <a:rPr sz="2800" spc="-10" dirty="0">
                <a:solidFill>
                  <a:srgbClr val="5F5F5F"/>
                </a:solidFill>
                <a:cs typeface="Calibri"/>
              </a:rPr>
              <a:t>elements</a:t>
            </a:r>
            <a:endParaRPr sz="2800">
              <a:solidFill>
                <a:prstClr val="black"/>
              </a:solidFill>
              <a:cs typeface="Calibri"/>
            </a:endParaRPr>
          </a:p>
          <a:p>
            <a:pPr marL="598170" marR="10160" indent="-572770">
              <a:lnSpc>
                <a:spcPct val="150100"/>
              </a:lnSpc>
              <a:spcBef>
                <a:spcPts val="1380"/>
              </a:spcBef>
              <a:buClr>
                <a:srgbClr val="095A82"/>
              </a:buClr>
              <a:buFont typeface="Wingdings"/>
              <a:buChar char=""/>
              <a:tabLst>
                <a:tab pos="598170" algn="l"/>
                <a:tab pos="599440" algn="l"/>
              </a:tabLst>
            </a:pPr>
            <a:r>
              <a:rPr sz="2800" spc="-10" dirty="0">
                <a:solidFill>
                  <a:srgbClr val="5F5F5F"/>
                </a:solidFill>
                <a:cs typeface="Calibri"/>
              </a:rPr>
              <a:t>Dynamic </a:t>
            </a:r>
            <a:r>
              <a:rPr sz="2800" dirty="0">
                <a:solidFill>
                  <a:srgbClr val="5F5F5F"/>
                </a:solidFill>
                <a:cs typeface="Calibri"/>
              </a:rPr>
              <a:t>storage arrays </a:t>
            </a:r>
            <a:r>
              <a:rPr sz="2800" spc="-10" dirty="0">
                <a:solidFill>
                  <a:srgbClr val="5F5F5F"/>
                </a:solidFill>
                <a:cs typeface="Calibri"/>
              </a:rPr>
              <a:t>and </a:t>
            </a:r>
            <a:r>
              <a:rPr sz="2800" spc="-10" dirty="0">
                <a:solidFill>
                  <a:srgbClr val="0D80B8"/>
                </a:solidFill>
                <a:cs typeface="Calibri"/>
              </a:rPr>
              <a:t>bytes </a:t>
            </a:r>
            <a:r>
              <a:rPr sz="2800" spc="-10" dirty="0">
                <a:solidFill>
                  <a:srgbClr val="5F5F5F"/>
                </a:solidFill>
                <a:cs typeface="Calibri"/>
              </a:rPr>
              <a:t>have </a:t>
            </a:r>
            <a:r>
              <a:rPr sz="2800" dirty="0">
                <a:solidFill>
                  <a:srgbClr val="5F5F5F"/>
                </a:solidFill>
                <a:cs typeface="Calibri"/>
              </a:rPr>
              <a:t>a </a:t>
            </a:r>
            <a:r>
              <a:rPr sz="2800" spc="-10" dirty="0">
                <a:solidFill>
                  <a:srgbClr val="5F5F5F"/>
                </a:solidFill>
                <a:cs typeface="Calibri"/>
              </a:rPr>
              <a:t>member function called </a:t>
            </a:r>
            <a:r>
              <a:rPr sz="2800" spc="-10" dirty="0">
                <a:solidFill>
                  <a:srgbClr val="0D80B8"/>
                </a:solidFill>
                <a:cs typeface="Calibri"/>
              </a:rPr>
              <a:t>push </a:t>
            </a:r>
            <a:r>
              <a:rPr sz="2800" spc="-10" dirty="0">
                <a:solidFill>
                  <a:srgbClr val="5F5F5F"/>
                </a:solidFill>
                <a:cs typeface="Calibri"/>
              </a:rPr>
              <a:t>that can be used </a:t>
            </a:r>
            <a:r>
              <a:rPr sz="2800" dirty="0">
                <a:solidFill>
                  <a:srgbClr val="5F5F5F"/>
                </a:solidFill>
                <a:cs typeface="Calibri"/>
              </a:rPr>
              <a:t>to </a:t>
            </a:r>
            <a:r>
              <a:rPr sz="2800" spc="-10" dirty="0">
                <a:solidFill>
                  <a:srgbClr val="5F5F5F"/>
                </a:solidFill>
                <a:cs typeface="Calibri"/>
              </a:rPr>
              <a:t>append </a:t>
            </a:r>
            <a:r>
              <a:rPr sz="2800" dirty="0">
                <a:solidFill>
                  <a:srgbClr val="5F5F5F"/>
                </a:solidFill>
                <a:cs typeface="Calibri"/>
              </a:rPr>
              <a:t>an  </a:t>
            </a:r>
            <a:r>
              <a:rPr sz="2800" spc="-10" dirty="0">
                <a:solidFill>
                  <a:srgbClr val="5F5F5F"/>
                </a:solidFill>
                <a:cs typeface="Calibri"/>
              </a:rPr>
              <a:t>element </a:t>
            </a:r>
            <a:r>
              <a:rPr sz="2800" dirty="0">
                <a:solidFill>
                  <a:srgbClr val="5F5F5F"/>
                </a:solidFill>
                <a:cs typeface="Calibri"/>
              </a:rPr>
              <a:t>at the </a:t>
            </a:r>
            <a:r>
              <a:rPr sz="2800" spc="-10" dirty="0">
                <a:solidFill>
                  <a:srgbClr val="5F5F5F"/>
                </a:solidFill>
                <a:cs typeface="Calibri"/>
              </a:rPr>
              <a:t>end of the</a:t>
            </a:r>
            <a:r>
              <a:rPr sz="2800" spc="50" dirty="0">
                <a:solidFill>
                  <a:srgbClr val="5F5F5F"/>
                </a:solidFill>
                <a:cs typeface="Calibri"/>
              </a:rPr>
              <a:t> </a:t>
            </a:r>
            <a:r>
              <a:rPr sz="2800" dirty="0">
                <a:solidFill>
                  <a:srgbClr val="5F5F5F"/>
                </a:solidFill>
                <a:cs typeface="Calibri"/>
              </a:rPr>
              <a:t>array</a:t>
            </a:r>
            <a:endParaRPr sz="2800">
              <a:solidFill>
                <a:prstClr val="black"/>
              </a:solidFill>
              <a:cs typeface="Calibri"/>
            </a:endParaRPr>
          </a:p>
        </p:txBody>
      </p:sp>
    </p:spTree>
    <p:extLst>
      <p:ext uri="{BB962C8B-B14F-4D97-AF65-F5344CB8AC3E}">
        <p14:creationId xmlns:p14="http://schemas.microsoft.com/office/powerpoint/2010/main" val="1856055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7763508"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Allocating </a:t>
            </a:r>
            <a:r>
              <a:rPr sz="5600" spc="-20" dirty="0">
                <a:solidFill>
                  <a:srgbClr val="095A82"/>
                </a:solidFill>
              </a:rPr>
              <a:t>Memory</a:t>
            </a:r>
            <a:r>
              <a:rPr sz="5600" spc="20" dirty="0">
                <a:solidFill>
                  <a:srgbClr val="095A82"/>
                </a:solidFill>
              </a:rPr>
              <a:t> </a:t>
            </a:r>
            <a:r>
              <a:rPr sz="5600" spc="-10" dirty="0">
                <a:solidFill>
                  <a:srgbClr val="095A82"/>
                </a:solidFill>
              </a:rPr>
              <a:t>Arrays</a:t>
            </a:r>
            <a:endParaRPr sz="5600"/>
          </a:p>
        </p:txBody>
      </p:sp>
      <p:sp>
        <p:nvSpPr>
          <p:cNvPr id="16" name="object 3"/>
          <p:cNvSpPr txBox="1"/>
          <p:nvPr/>
        </p:nvSpPr>
        <p:spPr>
          <a:xfrm>
            <a:off x="942035" y="1896111"/>
            <a:ext cx="16200118" cy="1301638"/>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Creating </a:t>
            </a:r>
            <a:r>
              <a:rPr sz="2800" dirty="0">
                <a:solidFill>
                  <a:srgbClr val="5F5F5F"/>
                </a:solidFill>
                <a:cs typeface="Calibri"/>
              </a:rPr>
              <a:t>arrays with variable length in </a:t>
            </a:r>
            <a:r>
              <a:rPr sz="2800" spc="-10" dirty="0">
                <a:solidFill>
                  <a:srgbClr val="5F5F5F"/>
                </a:solidFill>
                <a:cs typeface="Calibri"/>
              </a:rPr>
              <a:t>memory can be done using new</a:t>
            </a:r>
            <a:r>
              <a:rPr sz="2800" spc="50" dirty="0">
                <a:solidFill>
                  <a:srgbClr val="5F5F5F"/>
                </a:solidFill>
                <a:cs typeface="Calibri"/>
              </a:rPr>
              <a:t> </a:t>
            </a:r>
            <a:r>
              <a:rPr sz="2800" dirty="0">
                <a:solidFill>
                  <a:srgbClr val="5F5F5F"/>
                </a:solidFill>
                <a:cs typeface="Calibri"/>
              </a:rPr>
              <a:t>keyword</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As </a:t>
            </a:r>
            <a:r>
              <a:rPr sz="2800" spc="-10" dirty="0">
                <a:solidFill>
                  <a:srgbClr val="5F5F5F"/>
                </a:solidFill>
                <a:cs typeface="Calibri"/>
              </a:rPr>
              <a:t>opposed </a:t>
            </a:r>
            <a:r>
              <a:rPr sz="2800" dirty="0">
                <a:solidFill>
                  <a:srgbClr val="5F5F5F"/>
                </a:solidFill>
                <a:cs typeface="Calibri"/>
              </a:rPr>
              <a:t>to </a:t>
            </a:r>
            <a:r>
              <a:rPr sz="2800" spc="-10" dirty="0">
                <a:solidFill>
                  <a:srgbClr val="5F5F5F"/>
                </a:solidFill>
                <a:cs typeface="Calibri"/>
              </a:rPr>
              <a:t>storage </a:t>
            </a:r>
            <a:r>
              <a:rPr sz="2800" dirty="0">
                <a:solidFill>
                  <a:srgbClr val="5F5F5F"/>
                </a:solidFill>
                <a:cs typeface="Calibri"/>
              </a:rPr>
              <a:t>arrays, it is </a:t>
            </a:r>
            <a:r>
              <a:rPr sz="2800" b="1" dirty="0">
                <a:solidFill>
                  <a:srgbClr val="5F5F5F"/>
                </a:solidFill>
                <a:cs typeface="Calibri"/>
              </a:rPr>
              <a:t>not </a:t>
            </a:r>
            <a:r>
              <a:rPr sz="2800" spc="-10" dirty="0">
                <a:solidFill>
                  <a:srgbClr val="5F5F5F"/>
                </a:solidFill>
                <a:cs typeface="Calibri"/>
              </a:rPr>
              <a:t>possible </a:t>
            </a:r>
            <a:r>
              <a:rPr sz="2800" dirty="0">
                <a:solidFill>
                  <a:srgbClr val="5F5F5F"/>
                </a:solidFill>
                <a:cs typeface="Calibri"/>
              </a:rPr>
              <a:t>to </a:t>
            </a:r>
            <a:r>
              <a:rPr sz="2800" spc="-10" dirty="0">
                <a:solidFill>
                  <a:srgbClr val="5F5F5F"/>
                </a:solidFill>
                <a:cs typeface="Calibri"/>
              </a:rPr>
              <a:t>resize memory </a:t>
            </a:r>
            <a:r>
              <a:rPr sz="2800" dirty="0">
                <a:solidFill>
                  <a:srgbClr val="5F5F5F"/>
                </a:solidFill>
                <a:cs typeface="Calibri"/>
              </a:rPr>
              <a:t>arrays </a:t>
            </a:r>
            <a:r>
              <a:rPr sz="2800" spc="-10" dirty="0">
                <a:solidFill>
                  <a:srgbClr val="5F5F5F"/>
                </a:solidFill>
                <a:cs typeface="Calibri"/>
              </a:rPr>
              <a:t>by </a:t>
            </a:r>
            <a:r>
              <a:rPr sz="2800" dirty="0">
                <a:solidFill>
                  <a:srgbClr val="5F5F5F"/>
                </a:solidFill>
                <a:cs typeface="Calibri"/>
              </a:rPr>
              <a:t>assigning to </a:t>
            </a:r>
            <a:r>
              <a:rPr sz="2800" spc="-10" dirty="0">
                <a:solidFill>
                  <a:srgbClr val="5F5F5F"/>
                </a:solidFill>
                <a:cs typeface="Calibri"/>
              </a:rPr>
              <a:t>the </a:t>
            </a:r>
            <a:r>
              <a:rPr sz="2800" dirty="0">
                <a:solidFill>
                  <a:srgbClr val="0D80B8"/>
                </a:solidFill>
                <a:cs typeface="Calibri"/>
              </a:rPr>
              <a:t>.length</a:t>
            </a:r>
            <a:r>
              <a:rPr sz="2800" spc="130" dirty="0">
                <a:solidFill>
                  <a:srgbClr val="0D80B8"/>
                </a:solidFill>
                <a:cs typeface="Calibri"/>
              </a:rPr>
              <a:t> </a:t>
            </a:r>
            <a:r>
              <a:rPr sz="2800" spc="-10" dirty="0">
                <a:solidFill>
                  <a:srgbClr val="5F5F5F"/>
                </a:solidFill>
                <a:cs typeface="Calibri"/>
              </a:rPr>
              <a:t>member</a:t>
            </a:r>
            <a:endParaRPr sz="2800">
              <a:solidFill>
                <a:prstClr val="black"/>
              </a:solidFill>
              <a:cs typeface="Calibri"/>
            </a:endParaRPr>
          </a:p>
        </p:txBody>
      </p:sp>
      <p:sp>
        <p:nvSpPr>
          <p:cNvPr id="17" name="object 4"/>
          <p:cNvSpPr/>
          <p:nvPr/>
        </p:nvSpPr>
        <p:spPr>
          <a:xfrm>
            <a:off x="932688" y="4517134"/>
            <a:ext cx="16423640" cy="4521200"/>
          </a:xfrm>
          <a:custGeom>
            <a:avLst/>
            <a:gdLst/>
            <a:ahLst/>
            <a:cxnLst/>
            <a:rect l="l" t="t" r="r" b="b"/>
            <a:pathLst>
              <a:path w="8211820" h="2260600">
                <a:moveTo>
                  <a:pt x="0" y="2260092"/>
                </a:moveTo>
                <a:lnTo>
                  <a:pt x="8211311" y="2260092"/>
                </a:lnTo>
                <a:lnTo>
                  <a:pt x="8211311" y="0"/>
                </a:lnTo>
                <a:lnTo>
                  <a:pt x="0" y="0"/>
                </a:lnTo>
                <a:lnTo>
                  <a:pt x="0" y="2260092"/>
                </a:lnTo>
                <a:close/>
              </a:path>
            </a:pathLst>
          </a:custGeom>
          <a:solidFill>
            <a:srgbClr val="DCE2E3"/>
          </a:solidFill>
        </p:spPr>
        <p:txBody>
          <a:bodyPr wrap="square" lIns="0" tIns="0" rIns="0" bIns="0" rtlCol="0"/>
          <a:lstStyle/>
          <a:p>
            <a:endParaRPr sz="3600">
              <a:solidFill>
                <a:prstClr val="black"/>
              </a:solidFill>
            </a:endParaRPr>
          </a:p>
        </p:txBody>
      </p:sp>
      <p:sp>
        <p:nvSpPr>
          <p:cNvPr id="18" name="object 5"/>
          <p:cNvSpPr/>
          <p:nvPr/>
        </p:nvSpPr>
        <p:spPr>
          <a:xfrm>
            <a:off x="932688" y="4517134"/>
            <a:ext cx="16423640" cy="4521200"/>
          </a:xfrm>
          <a:custGeom>
            <a:avLst/>
            <a:gdLst/>
            <a:ahLst/>
            <a:cxnLst/>
            <a:rect l="l" t="t" r="r" b="b"/>
            <a:pathLst>
              <a:path w="8211820" h="2260600">
                <a:moveTo>
                  <a:pt x="0" y="2260092"/>
                </a:moveTo>
                <a:lnTo>
                  <a:pt x="8211311" y="2260092"/>
                </a:lnTo>
                <a:lnTo>
                  <a:pt x="8211311" y="0"/>
                </a:lnTo>
                <a:lnTo>
                  <a:pt x="0" y="0"/>
                </a:lnTo>
                <a:lnTo>
                  <a:pt x="0" y="2260092"/>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9" name="object 6"/>
          <p:cNvSpPr txBox="1"/>
          <p:nvPr/>
        </p:nvSpPr>
        <p:spPr>
          <a:xfrm>
            <a:off x="1091386" y="4543044"/>
            <a:ext cx="12179300" cy="4349909"/>
          </a:xfrm>
          <a:prstGeom prst="rect">
            <a:avLst/>
          </a:prstGeom>
        </p:spPr>
        <p:txBody>
          <a:bodyPr vert="horz" wrap="square" lIns="0" tIns="25400" rIns="0" bIns="0" rtlCol="0">
            <a:spAutoFit/>
          </a:bodyPr>
          <a:lstStyle/>
          <a:p>
            <a:pPr marL="25400">
              <a:spcBef>
                <a:spcPts val="200"/>
              </a:spcBef>
            </a:pPr>
            <a:r>
              <a:rPr sz="2800" spc="-10" dirty="0">
                <a:solidFill>
                  <a:srgbClr val="252525"/>
                </a:solidFill>
                <a:latin typeface="Courier New"/>
                <a:cs typeface="Courier New"/>
              </a:rPr>
              <a:t>pragma </a:t>
            </a:r>
            <a:r>
              <a:rPr sz="2800" spc="-20" dirty="0">
                <a:solidFill>
                  <a:srgbClr val="252525"/>
                </a:solidFill>
                <a:latin typeface="Courier New"/>
                <a:cs typeface="Courier New"/>
              </a:rPr>
              <a:t>solidity</a:t>
            </a:r>
            <a:r>
              <a:rPr sz="2800" spc="-50" dirty="0">
                <a:solidFill>
                  <a:srgbClr val="252525"/>
                </a:solidFill>
                <a:latin typeface="Courier New"/>
                <a:cs typeface="Courier New"/>
              </a:rPr>
              <a:t> </a:t>
            </a:r>
            <a:r>
              <a:rPr sz="2800" spc="-10" dirty="0">
                <a:solidFill>
                  <a:srgbClr val="252525"/>
                </a:solidFill>
                <a:latin typeface="Courier New"/>
                <a:cs typeface="Courier New"/>
              </a:rPr>
              <a:t>^0.4.0;</a:t>
            </a:r>
            <a:endParaRPr sz="2800" dirty="0">
              <a:solidFill>
                <a:prstClr val="black"/>
              </a:solidFill>
              <a:latin typeface="Courier New"/>
              <a:cs typeface="Courier New"/>
            </a:endParaRPr>
          </a:p>
          <a:p>
            <a:pPr>
              <a:spcBef>
                <a:spcPts val="30"/>
              </a:spcBef>
            </a:pPr>
            <a:endParaRPr sz="2900" dirty="0">
              <a:solidFill>
                <a:prstClr val="black"/>
              </a:solidFill>
              <a:latin typeface="Times New Roman"/>
              <a:cs typeface="Times New Roman"/>
            </a:endParaRPr>
          </a:p>
          <a:p>
            <a:pPr marL="25400"/>
            <a:r>
              <a:rPr sz="2800" spc="-10" dirty="0">
                <a:solidFill>
                  <a:srgbClr val="252525"/>
                </a:solidFill>
                <a:latin typeface="Courier New"/>
                <a:cs typeface="Courier New"/>
              </a:rPr>
              <a:t>contract </a:t>
            </a:r>
            <a:r>
              <a:rPr sz="2800" dirty="0">
                <a:solidFill>
                  <a:srgbClr val="252525"/>
                </a:solidFill>
                <a:latin typeface="Courier New"/>
                <a:cs typeface="Courier New"/>
              </a:rPr>
              <a:t>C</a:t>
            </a:r>
            <a:r>
              <a:rPr sz="2800" spc="-5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877568"/>
            <a:r>
              <a:rPr sz="2800" spc="-20" dirty="0">
                <a:solidFill>
                  <a:srgbClr val="252525"/>
                </a:solidFill>
                <a:latin typeface="Courier New"/>
                <a:cs typeface="Courier New"/>
              </a:rPr>
              <a:t>function </a:t>
            </a:r>
            <a:r>
              <a:rPr sz="2800" spc="-10" dirty="0">
                <a:solidFill>
                  <a:srgbClr val="252525"/>
                </a:solidFill>
                <a:latin typeface="Courier New"/>
                <a:cs typeface="Courier New"/>
              </a:rPr>
              <a:t>f(uint </a:t>
            </a:r>
            <a:r>
              <a:rPr sz="2800" spc="-20" dirty="0">
                <a:solidFill>
                  <a:srgbClr val="252525"/>
                </a:solidFill>
                <a:latin typeface="Courier New"/>
                <a:cs typeface="Courier New"/>
              </a:rPr>
              <a:t>len)</a:t>
            </a:r>
            <a:r>
              <a:rPr sz="2800" spc="-3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1728470" marR="3623310"/>
            <a:r>
              <a:rPr sz="2800" spc="-10" dirty="0">
                <a:solidFill>
                  <a:srgbClr val="252525"/>
                </a:solidFill>
                <a:latin typeface="Courier New"/>
                <a:cs typeface="Courier New"/>
              </a:rPr>
              <a:t>uint[] memory </a:t>
            </a:r>
            <a:r>
              <a:rPr sz="2800" dirty="0">
                <a:solidFill>
                  <a:srgbClr val="252525"/>
                </a:solidFill>
                <a:latin typeface="Courier New"/>
                <a:cs typeface="Courier New"/>
              </a:rPr>
              <a:t>a = </a:t>
            </a:r>
            <a:r>
              <a:rPr sz="2800" spc="-10" dirty="0">
                <a:solidFill>
                  <a:srgbClr val="252525"/>
                </a:solidFill>
                <a:latin typeface="Courier New"/>
                <a:cs typeface="Courier New"/>
              </a:rPr>
              <a:t>new</a:t>
            </a:r>
            <a:r>
              <a:rPr sz="2800" spc="-200" dirty="0">
                <a:solidFill>
                  <a:srgbClr val="252525"/>
                </a:solidFill>
                <a:latin typeface="Courier New"/>
                <a:cs typeface="Courier New"/>
              </a:rPr>
              <a:t> </a:t>
            </a:r>
            <a:r>
              <a:rPr sz="2800" spc="-10" dirty="0">
                <a:solidFill>
                  <a:srgbClr val="252525"/>
                </a:solidFill>
                <a:latin typeface="Courier New"/>
                <a:cs typeface="Courier New"/>
              </a:rPr>
              <a:t>uint[](7);  bytes memory </a:t>
            </a:r>
            <a:r>
              <a:rPr sz="2800" dirty="0">
                <a:solidFill>
                  <a:srgbClr val="252525"/>
                </a:solidFill>
                <a:latin typeface="Courier New"/>
                <a:cs typeface="Courier New"/>
              </a:rPr>
              <a:t>b = </a:t>
            </a:r>
            <a:r>
              <a:rPr sz="2800" spc="-10" dirty="0">
                <a:solidFill>
                  <a:srgbClr val="252525"/>
                </a:solidFill>
                <a:latin typeface="Courier New"/>
                <a:cs typeface="Courier New"/>
              </a:rPr>
              <a:t>new</a:t>
            </a:r>
            <a:r>
              <a:rPr sz="2800" spc="-150" dirty="0">
                <a:solidFill>
                  <a:srgbClr val="252525"/>
                </a:solidFill>
                <a:latin typeface="Courier New"/>
                <a:cs typeface="Courier New"/>
              </a:rPr>
              <a:t> </a:t>
            </a:r>
            <a:r>
              <a:rPr sz="2800" spc="-20" dirty="0">
                <a:solidFill>
                  <a:srgbClr val="252525"/>
                </a:solidFill>
                <a:latin typeface="Courier New"/>
                <a:cs typeface="Courier New"/>
              </a:rPr>
              <a:t>bytes(len);</a:t>
            </a:r>
            <a:endParaRPr sz="2800" dirty="0">
              <a:solidFill>
                <a:prstClr val="black"/>
              </a:solidFill>
              <a:latin typeface="Courier New"/>
              <a:cs typeface="Courier New"/>
            </a:endParaRPr>
          </a:p>
          <a:p>
            <a:pPr marL="1728470"/>
            <a:r>
              <a:rPr sz="2800" spc="-10" dirty="0">
                <a:solidFill>
                  <a:srgbClr val="A6A6A6"/>
                </a:solidFill>
                <a:latin typeface="Courier New"/>
                <a:cs typeface="Courier New"/>
              </a:rPr>
              <a:t>// Here we have a.length == </a:t>
            </a:r>
            <a:r>
              <a:rPr sz="2800" dirty="0">
                <a:solidFill>
                  <a:srgbClr val="A6A6A6"/>
                </a:solidFill>
                <a:latin typeface="Courier New"/>
                <a:cs typeface="Courier New"/>
              </a:rPr>
              <a:t>7 </a:t>
            </a:r>
            <a:r>
              <a:rPr sz="2800" spc="-10" dirty="0">
                <a:solidFill>
                  <a:srgbClr val="A6A6A6"/>
                </a:solidFill>
                <a:latin typeface="Courier New"/>
                <a:cs typeface="Courier New"/>
              </a:rPr>
              <a:t>and b.length ==</a:t>
            </a:r>
            <a:r>
              <a:rPr sz="2800" spc="-200" dirty="0">
                <a:solidFill>
                  <a:srgbClr val="A6A6A6"/>
                </a:solidFill>
                <a:latin typeface="Courier New"/>
                <a:cs typeface="Courier New"/>
              </a:rPr>
              <a:t> </a:t>
            </a:r>
            <a:r>
              <a:rPr sz="2800" spc="-20" dirty="0">
                <a:solidFill>
                  <a:srgbClr val="A6A6A6"/>
                </a:solidFill>
                <a:latin typeface="Courier New"/>
                <a:cs typeface="Courier New"/>
              </a:rPr>
              <a:t>len</a:t>
            </a:r>
            <a:endParaRPr sz="2800" dirty="0">
              <a:solidFill>
                <a:prstClr val="black"/>
              </a:solidFill>
              <a:latin typeface="Courier New"/>
              <a:cs typeface="Courier New"/>
            </a:endParaRPr>
          </a:p>
          <a:p>
            <a:pPr marL="1728470"/>
            <a:r>
              <a:rPr sz="2800" spc="-10" dirty="0">
                <a:solidFill>
                  <a:srgbClr val="252525"/>
                </a:solidFill>
                <a:latin typeface="Courier New"/>
                <a:cs typeface="Courier New"/>
              </a:rPr>
              <a:t>a[6] </a:t>
            </a:r>
            <a:r>
              <a:rPr sz="2800" dirty="0">
                <a:solidFill>
                  <a:srgbClr val="252525"/>
                </a:solidFill>
                <a:latin typeface="Courier New"/>
                <a:cs typeface="Courier New"/>
              </a:rPr>
              <a:t>=</a:t>
            </a:r>
            <a:r>
              <a:rPr sz="2800" spc="-40" dirty="0">
                <a:solidFill>
                  <a:srgbClr val="252525"/>
                </a:solidFill>
                <a:latin typeface="Courier New"/>
                <a:cs typeface="Courier New"/>
              </a:rPr>
              <a:t> </a:t>
            </a:r>
            <a:r>
              <a:rPr sz="2800" spc="-10" dirty="0">
                <a:solidFill>
                  <a:srgbClr val="252525"/>
                </a:solidFill>
                <a:latin typeface="Courier New"/>
                <a:cs typeface="Courier New"/>
              </a:rPr>
              <a:t>8;</a:t>
            </a:r>
            <a:endParaRPr sz="2800" dirty="0">
              <a:solidFill>
                <a:prstClr val="black"/>
              </a:solidFill>
              <a:latin typeface="Courier New"/>
              <a:cs typeface="Courier New"/>
            </a:endParaRPr>
          </a:p>
          <a:p>
            <a:pPr marL="877568">
              <a:spcBef>
                <a:spcPts val="10"/>
              </a:spcBef>
            </a:pPr>
            <a:r>
              <a:rPr sz="2800" dirty="0">
                <a:solidFill>
                  <a:srgbClr val="252525"/>
                </a:solidFill>
                <a:latin typeface="Courier New"/>
                <a:cs typeface="Courier New"/>
              </a:rPr>
              <a:t>}</a:t>
            </a:r>
            <a:endParaRPr sz="2800" dirty="0">
              <a:solidFill>
                <a:prstClr val="black"/>
              </a:solidFill>
              <a:latin typeface="Courier New"/>
              <a:cs typeface="Courier New"/>
            </a:endParaRPr>
          </a:p>
          <a:p>
            <a:pPr marL="25400"/>
            <a:r>
              <a:rPr sz="2800" dirty="0">
                <a:solidFill>
                  <a:srgbClr val="252525"/>
                </a:solidFill>
                <a:latin typeface="Courier New"/>
                <a:cs typeface="Courier New"/>
              </a:rPr>
              <a:t>}</a:t>
            </a:r>
            <a:endParaRPr sz="2800" dirty="0">
              <a:solidFill>
                <a:prstClr val="black"/>
              </a:solidFill>
              <a:latin typeface="Courier New"/>
              <a:cs typeface="Courier New"/>
            </a:endParaRPr>
          </a:p>
        </p:txBody>
      </p:sp>
    </p:spTree>
    <p:extLst>
      <p:ext uri="{BB962C8B-B14F-4D97-AF65-F5344CB8AC3E}">
        <p14:creationId xmlns:p14="http://schemas.microsoft.com/office/powerpoint/2010/main" val="185973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1344041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Assigning Storage </a:t>
            </a:r>
            <a:r>
              <a:rPr sz="5600" spc="-20" dirty="0">
                <a:solidFill>
                  <a:srgbClr val="095A82"/>
                </a:solidFill>
              </a:rPr>
              <a:t>Variable </a:t>
            </a:r>
            <a:r>
              <a:rPr sz="5600" spc="-10" dirty="0">
                <a:solidFill>
                  <a:srgbClr val="095A82"/>
                </a:solidFill>
              </a:rPr>
              <a:t>to </a:t>
            </a:r>
            <a:r>
              <a:rPr sz="5600" spc="-20" dirty="0">
                <a:solidFill>
                  <a:srgbClr val="095A82"/>
                </a:solidFill>
              </a:rPr>
              <a:t>Memory</a:t>
            </a:r>
            <a:r>
              <a:rPr sz="5600" spc="228" dirty="0">
                <a:solidFill>
                  <a:srgbClr val="095A82"/>
                </a:solidFill>
              </a:rPr>
              <a:t> </a:t>
            </a:r>
            <a:r>
              <a:rPr sz="5600" spc="-10" dirty="0">
                <a:solidFill>
                  <a:srgbClr val="095A82"/>
                </a:solidFill>
              </a:rPr>
              <a:t>Arrays</a:t>
            </a:r>
            <a:endParaRPr sz="5600"/>
          </a:p>
        </p:txBody>
      </p:sp>
      <p:sp>
        <p:nvSpPr>
          <p:cNvPr id="16" name="object 3"/>
          <p:cNvSpPr/>
          <p:nvPr/>
        </p:nvSpPr>
        <p:spPr>
          <a:xfrm>
            <a:off x="932688" y="1761745"/>
            <a:ext cx="16423640" cy="7604758"/>
          </a:xfrm>
          <a:custGeom>
            <a:avLst/>
            <a:gdLst/>
            <a:ahLst/>
            <a:cxnLst/>
            <a:rect l="l" t="t" r="r" b="b"/>
            <a:pathLst>
              <a:path w="8211820" h="3802379">
                <a:moveTo>
                  <a:pt x="0" y="3802379"/>
                </a:moveTo>
                <a:lnTo>
                  <a:pt x="8211311" y="3802379"/>
                </a:lnTo>
                <a:lnTo>
                  <a:pt x="8211311" y="0"/>
                </a:lnTo>
                <a:lnTo>
                  <a:pt x="0" y="0"/>
                </a:lnTo>
                <a:lnTo>
                  <a:pt x="0" y="3802379"/>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1761745"/>
            <a:ext cx="16423640" cy="7604758"/>
          </a:xfrm>
          <a:custGeom>
            <a:avLst/>
            <a:gdLst/>
            <a:ahLst/>
            <a:cxnLst/>
            <a:rect l="l" t="t" r="r" b="b"/>
            <a:pathLst>
              <a:path w="8211820" h="3802379">
                <a:moveTo>
                  <a:pt x="0" y="3802379"/>
                </a:moveTo>
                <a:lnTo>
                  <a:pt x="8211311" y="3802379"/>
                </a:lnTo>
                <a:lnTo>
                  <a:pt x="8211311" y="0"/>
                </a:lnTo>
                <a:lnTo>
                  <a:pt x="0" y="0"/>
                </a:lnTo>
                <a:lnTo>
                  <a:pt x="0" y="3802379"/>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942035" y="1656537"/>
            <a:ext cx="14735810" cy="7711598"/>
          </a:xfrm>
          <a:prstGeom prst="rect">
            <a:avLst/>
          </a:prstGeom>
        </p:spPr>
        <p:txBody>
          <a:bodyPr vert="horz" wrap="square" lIns="0" tIns="24130" rIns="0" bIns="0" rtlCol="0">
            <a:spAutoFit/>
          </a:bodyPr>
          <a:lstStyle/>
          <a:p>
            <a:pPr marL="25400" marR="9796780">
              <a:lnSpc>
                <a:spcPct val="154300"/>
              </a:lnSpc>
              <a:spcBef>
                <a:spcPts val="190"/>
              </a:spcBef>
            </a:pPr>
            <a:r>
              <a:rPr sz="2800" spc="-10" dirty="0">
                <a:solidFill>
                  <a:srgbClr val="252525"/>
                </a:solidFill>
                <a:latin typeface="Courier New"/>
                <a:cs typeface="Courier New"/>
              </a:rPr>
              <a:t>pragma </a:t>
            </a:r>
            <a:r>
              <a:rPr sz="2800" spc="-20" dirty="0">
                <a:solidFill>
                  <a:srgbClr val="252525"/>
                </a:solidFill>
                <a:latin typeface="Courier New"/>
                <a:cs typeface="Courier New"/>
              </a:rPr>
              <a:t>solidity </a:t>
            </a:r>
            <a:r>
              <a:rPr sz="2800" spc="-10" dirty="0">
                <a:solidFill>
                  <a:srgbClr val="252525"/>
                </a:solidFill>
                <a:latin typeface="Courier New"/>
                <a:cs typeface="Courier New"/>
              </a:rPr>
              <a:t>^0.4.0;  contract </a:t>
            </a:r>
            <a:r>
              <a:rPr sz="2800" dirty="0">
                <a:solidFill>
                  <a:srgbClr val="252525"/>
                </a:solidFill>
                <a:latin typeface="Courier New"/>
                <a:cs typeface="Courier New"/>
              </a:rPr>
              <a:t>C</a:t>
            </a:r>
            <a:r>
              <a:rPr sz="2800" spc="-6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878840">
              <a:spcBef>
                <a:spcPts val="1420"/>
              </a:spcBef>
            </a:pPr>
            <a:r>
              <a:rPr sz="2800" spc="-10" dirty="0">
                <a:solidFill>
                  <a:srgbClr val="252525"/>
                </a:solidFill>
                <a:latin typeface="Courier New"/>
                <a:cs typeface="Courier New"/>
              </a:rPr>
              <a:t>uint[] x; </a:t>
            </a:r>
            <a:r>
              <a:rPr sz="2800" spc="-10" dirty="0">
                <a:solidFill>
                  <a:srgbClr val="A6A6A6"/>
                </a:solidFill>
                <a:latin typeface="Courier New"/>
                <a:cs typeface="Courier New"/>
              </a:rPr>
              <a:t>// the data location of </a:t>
            </a:r>
            <a:r>
              <a:rPr sz="2800" dirty="0">
                <a:solidFill>
                  <a:srgbClr val="A6A6A6"/>
                </a:solidFill>
                <a:latin typeface="Courier New"/>
                <a:cs typeface="Courier New"/>
              </a:rPr>
              <a:t>x </a:t>
            </a:r>
            <a:r>
              <a:rPr sz="2800" spc="-10" dirty="0">
                <a:solidFill>
                  <a:srgbClr val="A6A6A6"/>
                </a:solidFill>
                <a:latin typeface="Courier New"/>
                <a:cs typeface="Courier New"/>
              </a:rPr>
              <a:t>is</a:t>
            </a:r>
            <a:r>
              <a:rPr sz="2800" spc="-200" dirty="0">
                <a:solidFill>
                  <a:srgbClr val="A6A6A6"/>
                </a:solidFill>
                <a:latin typeface="Courier New"/>
                <a:cs typeface="Courier New"/>
              </a:rPr>
              <a:t> </a:t>
            </a:r>
            <a:r>
              <a:rPr sz="2800" spc="-10" dirty="0">
                <a:solidFill>
                  <a:srgbClr val="A6A6A6"/>
                </a:solidFill>
                <a:latin typeface="Courier New"/>
                <a:cs typeface="Courier New"/>
              </a:rPr>
              <a:t>storage</a:t>
            </a:r>
            <a:endParaRPr sz="2800">
              <a:solidFill>
                <a:prstClr val="black"/>
              </a:solidFill>
              <a:latin typeface="Courier New"/>
              <a:cs typeface="Courier New"/>
            </a:endParaRPr>
          </a:p>
          <a:p>
            <a:pPr marL="878840" marR="435608" indent="3827778">
              <a:lnSpc>
                <a:spcPct val="141400"/>
              </a:lnSpc>
              <a:spcBef>
                <a:spcPts val="10"/>
              </a:spcBef>
            </a:pPr>
            <a:r>
              <a:rPr sz="2800" spc="-10" dirty="0">
                <a:solidFill>
                  <a:srgbClr val="A6A6A6"/>
                </a:solidFill>
                <a:latin typeface="Courier New"/>
                <a:cs typeface="Courier New"/>
              </a:rPr>
              <a:t>// the data </a:t>
            </a:r>
            <a:r>
              <a:rPr sz="2800" spc="-20" dirty="0">
                <a:solidFill>
                  <a:srgbClr val="A6A6A6"/>
                </a:solidFill>
                <a:latin typeface="Courier New"/>
                <a:cs typeface="Courier New"/>
              </a:rPr>
              <a:t>location </a:t>
            </a:r>
            <a:r>
              <a:rPr sz="2800" spc="-10" dirty="0">
                <a:solidFill>
                  <a:srgbClr val="A6A6A6"/>
                </a:solidFill>
                <a:latin typeface="Courier New"/>
                <a:cs typeface="Courier New"/>
              </a:rPr>
              <a:t>of </a:t>
            </a:r>
            <a:r>
              <a:rPr sz="2800" spc="-20" dirty="0">
                <a:solidFill>
                  <a:srgbClr val="A6A6A6"/>
                </a:solidFill>
                <a:latin typeface="Courier New"/>
                <a:cs typeface="Courier New"/>
              </a:rPr>
              <a:t>memoryArray </a:t>
            </a:r>
            <a:r>
              <a:rPr sz="2800" spc="-10" dirty="0">
                <a:solidFill>
                  <a:srgbClr val="A6A6A6"/>
                </a:solidFill>
                <a:latin typeface="Courier New"/>
                <a:cs typeface="Courier New"/>
              </a:rPr>
              <a:t>is memory  </a:t>
            </a:r>
            <a:r>
              <a:rPr sz="2800" spc="-20" dirty="0">
                <a:solidFill>
                  <a:srgbClr val="252525"/>
                </a:solidFill>
                <a:latin typeface="Courier New"/>
                <a:cs typeface="Courier New"/>
              </a:rPr>
              <a:t>function </a:t>
            </a:r>
            <a:r>
              <a:rPr sz="2800" spc="-10" dirty="0">
                <a:solidFill>
                  <a:srgbClr val="252525"/>
                </a:solidFill>
                <a:latin typeface="Courier New"/>
                <a:cs typeface="Courier New"/>
              </a:rPr>
              <a:t>f(uint[] memoryArray)</a:t>
            </a:r>
            <a:r>
              <a:rPr sz="2800" spc="-6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729738">
              <a:spcBef>
                <a:spcPts val="1410"/>
              </a:spcBef>
            </a:pPr>
            <a:r>
              <a:rPr sz="2800" dirty="0">
                <a:solidFill>
                  <a:srgbClr val="252525"/>
                </a:solidFill>
                <a:latin typeface="Courier New"/>
                <a:cs typeface="Courier New"/>
              </a:rPr>
              <a:t>x = </a:t>
            </a:r>
            <a:r>
              <a:rPr sz="2800" spc="-10" dirty="0">
                <a:solidFill>
                  <a:srgbClr val="252525"/>
                </a:solidFill>
                <a:latin typeface="Courier New"/>
                <a:cs typeface="Courier New"/>
              </a:rPr>
              <a:t>memoryArray; </a:t>
            </a:r>
            <a:r>
              <a:rPr sz="2800" spc="-10" dirty="0">
                <a:solidFill>
                  <a:srgbClr val="A6A6A6"/>
                </a:solidFill>
                <a:latin typeface="Courier New"/>
                <a:cs typeface="Courier New"/>
              </a:rPr>
              <a:t>// works, copies the whole </a:t>
            </a:r>
            <a:r>
              <a:rPr sz="2800" spc="-20" dirty="0">
                <a:solidFill>
                  <a:srgbClr val="A6A6A6"/>
                </a:solidFill>
                <a:latin typeface="Courier New"/>
                <a:cs typeface="Courier New"/>
              </a:rPr>
              <a:t>array </a:t>
            </a:r>
            <a:r>
              <a:rPr sz="2800" spc="-10" dirty="0">
                <a:solidFill>
                  <a:srgbClr val="A6A6A6"/>
                </a:solidFill>
                <a:latin typeface="Courier New"/>
                <a:cs typeface="Courier New"/>
              </a:rPr>
              <a:t>to</a:t>
            </a:r>
            <a:r>
              <a:rPr sz="2800" spc="-90" dirty="0">
                <a:solidFill>
                  <a:srgbClr val="A6A6A6"/>
                </a:solidFill>
                <a:latin typeface="Courier New"/>
                <a:cs typeface="Courier New"/>
              </a:rPr>
              <a:t> </a:t>
            </a:r>
            <a:r>
              <a:rPr sz="2800" spc="-10" dirty="0">
                <a:solidFill>
                  <a:srgbClr val="A6A6A6"/>
                </a:solidFill>
                <a:latin typeface="Courier New"/>
                <a:cs typeface="Courier New"/>
              </a:rPr>
              <a:t>storage</a:t>
            </a:r>
            <a:endParaRPr sz="2800">
              <a:solidFill>
                <a:prstClr val="black"/>
              </a:solidFill>
              <a:latin typeface="Courier New"/>
              <a:cs typeface="Courier New"/>
            </a:endParaRPr>
          </a:p>
          <a:p>
            <a:pPr marL="1729738">
              <a:spcBef>
                <a:spcPts val="1390"/>
              </a:spcBef>
            </a:pPr>
            <a:r>
              <a:rPr sz="2800" dirty="0">
                <a:solidFill>
                  <a:srgbClr val="252525"/>
                </a:solidFill>
                <a:latin typeface="Courier New"/>
                <a:cs typeface="Courier New"/>
              </a:rPr>
              <a:t>var y = x; </a:t>
            </a:r>
            <a:r>
              <a:rPr sz="2800" dirty="0">
                <a:solidFill>
                  <a:srgbClr val="A6A6A6"/>
                </a:solidFill>
                <a:latin typeface="Courier New"/>
                <a:cs typeface="Courier New"/>
              </a:rPr>
              <a:t>// </a:t>
            </a:r>
            <a:r>
              <a:rPr sz="2800" spc="-10" dirty="0">
                <a:solidFill>
                  <a:srgbClr val="A6A6A6"/>
                </a:solidFill>
                <a:latin typeface="Courier New"/>
                <a:cs typeface="Courier New"/>
              </a:rPr>
              <a:t>works, assigns </a:t>
            </a:r>
            <a:r>
              <a:rPr sz="2800" dirty="0">
                <a:solidFill>
                  <a:srgbClr val="A6A6A6"/>
                </a:solidFill>
                <a:latin typeface="Courier New"/>
                <a:cs typeface="Courier New"/>
              </a:rPr>
              <a:t>a </a:t>
            </a:r>
            <a:r>
              <a:rPr sz="2800" spc="-10" dirty="0">
                <a:solidFill>
                  <a:srgbClr val="A6A6A6"/>
                </a:solidFill>
                <a:latin typeface="Courier New"/>
                <a:cs typeface="Courier New"/>
              </a:rPr>
              <a:t>pointer, data location </a:t>
            </a:r>
            <a:r>
              <a:rPr sz="2800" spc="-20" dirty="0">
                <a:solidFill>
                  <a:srgbClr val="A6A6A6"/>
                </a:solidFill>
                <a:latin typeface="Courier New"/>
                <a:cs typeface="Courier New"/>
              </a:rPr>
              <a:t>of </a:t>
            </a:r>
            <a:r>
              <a:rPr sz="2800" dirty="0">
                <a:solidFill>
                  <a:srgbClr val="A6A6A6"/>
                </a:solidFill>
                <a:latin typeface="Courier New"/>
                <a:cs typeface="Courier New"/>
              </a:rPr>
              <a:t>y</a:t>
            </a:r>
            <a:r>
              <a:rPr sz="2800" spc="-360" dirty="0">
                <a:solidFill>
                  <a:srgbClr val="A6A6A6"/>
                </a:solidFill>
                <a:latin typeface="Courier New"/>
                <a:cs typeface="Courier New"/>
              </a:rPr>
              <a:t> </a:t>
            </a:r>
            <a:r>
              <a:rPr sz="2800" spc="-10" dirty="0">
                <a:solidFill>
                  <a:srgbClr val="A6A6A6"/>
                </a:solidFill>
                <a:latin typeface="Courier New"/>
                <a:cs typeface="Courier New"/>
              </a:rPr>
              <a:t>is</a:t>
            </a:r>
            <a:endParaRPr sz="2800">
              <a:solidFill>
                <a:prstClr val="black"/>
              </a:solidFill>
              <a:latin typeface="Courier New"/>
              <a:cs typeface="Courier New"/>
            </a:endParaRPr>
          </a:p>
          <a:p>
            <a:pPr marL="25400">
              <a:spcBef>
                <a:spcPts val="10"/>
              </a:spcBef>
            </a:pPr>
            <a:r>
              <a:rPr sz="2800" spc="-10" dirty="0">
                <a:solidFill>
                  <a:srgbClr val="252525"/>
                </a:solidFill>
                <a:latin typeface="Courier New"/>
                <a:cs typeface="Courier New"/>
              </a:rPr>
              <a:t>storage</a:t>
            </a:r>
            <a:endParaRPr sz="2800">
              <a:solidFill>
                <a:prstClr val="black"/>
              </a:solidFill>
              <a:latin typeface="Courier New"/>
              <a:cs typeface="Courier New"/>
            </a:endParaRPr>
          </a:p>
          <a:p>
            <a:pPr marL="1729738" marR="3839210">
              <a:lnSpc>
                <a:spcPts val="4780"/>
              </a:lnSpc>
              <a:spcBef>
                <a:spcPts val="370"/>
              </a:spcBef>
            </a:pPr>
            <a:r>
              <a:rPr sz="2800" spc="-10" dirty="0">
                <a:solidFill>
                  <a:srgbClr val="252525"/>
                </a:solidFill>
                <a:latin typeface="Courier New"/>
                <a:cs typeface="Courier New"/>
              </a:rPr>
              <a:t>y[7]; </a:t>
            </a:r>
            <a:r>
              <a:rPr sz="2800" spc="-10" dirty="0">
                <a:solidFill>
                  <a:srgbClr val="A6A6A6"/>
                </a:solidFill>
                <a:latin typeface="Courier New"/>
                <a:cs typeface="Courier New"/>
              </a:rPr>
              <a:t>// fine, </a:t>
            </a:r>
            <a:r>
              <a:rPr sz="2800" spc="-20" dirty="0">
                <a:solidFill>
                  <a:srgbClr val="A6A6A6"/>
                </a:solidFill>
                <a:latin typeface="Courier New"/>
                <a:cs typeface="Courier New"/>
              </a:rPr>
              <a:t>returns </a:t>
            </a:r>
            <a:r>
              <a:rPr sz="2800" spc="-10" dirty="0">
                <a:solidFill>
                  <a:srgbClr val="A6A6A6"/>
                </a:solidFill>
                <a:latin typeface="Courier New"/>
                <a:cs typeface="Courier New"/>
              </a:rPr>
              <a:t>the 8th element  </a:t>
            </a:r>
            <a:r>
              <a:rPr sz="2800" spc="-10" dirty="0">
                <a:solidFill>
                  <a:srgbClr val="252525"/>
                </a:solidFill>
                <a:latin typeface="Courier New"/>
                <a:cs typeface="Courier New"/>
              </a:rPr>
              <a:t>y.length </a:t>
            </a:r>
            <a:r>
              <a:rPr sz="2800" dirty="0">
                <a:solidFill>
                  <a:srgbClr val="252525"/>
                </a:solidFill>
                <a:latin typeface="Courier New"/>
                <a:cs typeface="Courier New"/>
              </a:rPr>
              <a:t>= </a:t>
            </a:r>
            <a:r>
              <a:rPr sz="2800" spc="-10" dirty="0">
                <a:solidFill>
                  <a:srgbClr val="252525"/>
                </a:solidFill>
                <a:latin typeface="Courier New"/>
                <a:cs typeface="Courier New"/>
              </a:rPr>
              <a:t>2; </a:t>
            </a:r>
            <a:r>
              <a:rPr sz="2800" spc="-10" dirty="0">
                <a:solidFill>
                  <a:srgbClr val="A6A6A6"/>
                </a:solidFill>
                <a:latin typeface="Courier New"/>
                <a:cs typeface="Courier New"/>
              </a:rPr>
              <a:t>// fine, modifies </a:t>
            </a:r>
            <a:r>
              <a:rPr sz="2800" dirty="0">
                <a:solidFill>
                  <a:srgbClr val="A6A6A6"/>
                </a:solidFill>
                <a:latin typeface="Courier New"/>
                <a:cs typeface="Courier New"/>
              </a:rPr>
              <a:t>x </a:t>
            </a:r>
            <a:r>
              <a:rPr sz="2800" spc="-10" dirty="0">
                <a:solidFill>
                  <a:srgbClr val="A6A6A6"/>
                </a:solidFill>
                <a:latin typeface="Courier New"/>
                <a:cs typeface="Courier New"/>
              </a:rPr>
              <a:t>through</a:t>
            </a:r>
            <a:r>
              <a:rPr sz="2800" spc="-228" dirty="0">
                <a:solidFill>
                  <a:srgbClr val="A6A6A6"/>
                </a:solidFill>
                <a:latin typeface="Courier New"/>
                <a:cs typeface="Courier New"/>
              </a:rPr>
              <a:t> </a:t>
            </a:r>
            <a:r>
              <a:rPr sz="2800" dirty="0">
                <a:solidFill>
                  <a:srgbClr val="A6A6A6"/>
                </a:solidFill>
                <a:latin typeface="Courier New"/>
                <a:cs typeface="Courier New"/>
              </a:rPr>
              <a:t>y</a:t>
            </a:r>
            <a:endParaRPr sz="2800">
              <a:solidFill>
                <a:prstClr val="black"/>
              </a:solidFill>
              <a:latin typeface="Courier New"/>
              <a:cs typeface="Courier New"/>
            </a:endParaRPr>
          </a:p>
          <a:p>
            <a:pPr marL="1729738">
              <a:spcBef>
                <a:spcPts val="990"/>
              </a:spcBef>
            </a:pPr>
            <a:r>
              <a:rPr sz="2800" spc="-10" dirty="0">
                <a:solidFill>
                  <a:srgbClr val="252525"/>
                </a:solidFill>
                <a:latin typeface="Courier New"/>
                <a:cs typeface="Courier New"/>
              </a:rPr>
              <a:t>delete x; </a:t>
            </a:r>
            <a:r>
              <a:rPr sz="2800" dirty="0">
                <a:solidFill>
                  <a:srgbClr val="A6A6A6"/>
                </a:solidFill>
                <a:latin typeface="Courier New"/>
                <a:cs typeface="Courier New"/>
              </a:rPr>
              <a:t>// </a:t>
            </a:r>
            <a:r>
              <a:rPr sz="2800" spc="-10" dirty="0">
                <a:solidFill>
                  <a:srgbClr val="A6A6A6"/>
                </a:solidFill>
                <a:latin typeface="Courier New"/>
                <a:cs typeface="Courier New"/>
              </a:rPr>
              <a:t>fine, clears the </a:t>
            </a:r>
            <a:r>
              <a:rPr sz="2800" spc="-20" dirty="0">
                <a:solidFill>
                  <a:srgbClr val="A6A6A6"/>
                </a:solidFill>
                <a:latin typeface="Courier New"/>
                <a:cs typeface="Courier New"/>
              </a:rPr>
              <a:t>array, </a:t>
            </a:r>
            <a:r>
              <a:rPr sz="2800" spc="-10" dirty="0">
                <a:solidFill>
                  <a:srgbClr val="A6A6A6"/>
                </a:solidFill>
                <a:latin typeface="Courier New"/>
                <a:cs typeface="Courier New"/>
              </a:rPr>
              <a:t>also </a:t>
            </a:r>
            <a:r>
              <a:rPr sz="2800" spc="-20" dirty="0">
                <a:solidFill>
                  <a:srgbClr val="A6A6A6"/>
                </a:solidFill>
                <a:latin typeface="Courier New"/>
                <a:cs typeface="Courier New"/>
              </a:rPr>
              <a:t>modifies</a:t>
            </a:r>
            <a:r>
              <a:rPr sz="2800" spc="-100" dirty="0">
                <a:solidFill>
                  <a:srgbClr val="A6A6A6"/>
                </a:solidFill>
                <a:latin typeface="Courier New"/>
                <a:cs typeface="Courier New"/>
              </a:rPr>
              <a:t> </a:t>
            </a:r>
            <a:r>
              <a:rPr sz="2800" dirty="0">
                <a:solidFill>
                  <a:srgbClr val="A6A6A6"/>
                </a:solidFill>
                <a:latin typeface="Courier New"/>
                <a:cs typeface="Courier New"/>
              </a:rPr>
              <a:t>y</a:t>
            </a:r>
            <a:endParaRPr sz="2800">
              <a:solidFill>
                <a:prstClr val="black"/>
              </a:solidFill>
              <a:latin typeface="Courier New"/>
              <a:cs typeface="Courier New"/>
            </a:endParaRPr>
          </a:p>
          <a:p>
            <a:pPr marL="25400" marR="10160" indent="1704338">
              <a:spcBef>
                <a:spcPts val="1400"/>
              </a:spcBef>
            </a:pPr>
            <a:r>
              <a:rPr sz="2800" spc="-10" dirty="0">
                <a:solidFill>
                  <a:srgbClr val="A6A6A6"/>
                </a:solidFill>
                <a:latin typeface="Courier New"/>
                <a:cs typeface="Courier New"/>
              </a:rPr>
              <a:t>// The following does not work; it would need to create </a:t>
            </a:r>
            <a:r>
              <a:rPr sz="2800" dirty="0">
                <a:solidFill>
                  <a:srgbClr val="A6A6A6"/>
                </a:solidFill>
                <a:latin typeface="Courier New"/>
                <a:cs typeface="Courier New"/>
              </a:rPr>
              <a:t>a </a:t>
            </a:r>
            <a:r>
              <a:rPr sz="2800" spc="-20" dirty="0">
                <a:solidFill>
                  <a:srgbClr val="A6A6A6"/>
                </a:solidFill>
                <a:latin typeface="Courier New"/>
                <a:cs typeface="Courier New"/>
              </a:rPr>
              <a:t>new  </a:t>
            </a:r>
            <a:r>
              <a:rPr sz="2800" spc="-10" dirty="0">
                <a:solidFill>
                  <a:srgbClr val="A6A6A6"/>
                </a:solidFill>
                <a:latin typeface="Courier New"/>
                <a:cs typeface="Courier New"/>
              </a:rPr>
              <a:t>temporary</a:t>
            </a:r>
            <a:r>
              <a:rPr sz="2800" spc="-20" dirty="0">
                <a:solidFill>
                  <a:srgbClr val="A6A6A6"/>
                </a:solidFill>
                <a:latin typeface="Courier New"/>
                <a:cs typeface="Courier New"/>
              </a:rPr>
              <a:t> </a:t>
            </a:r>
            <a:r>
              <a:rPr sz="2800" dirty="0">
                <a:solidFill>
                  <a:srgbClr val="A6A6A6"/>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63840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51561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Assigning Storage </a:t>
            </a:r>
            <a:r>
              <a:rPr sz="5600" spc="-20" dirty="0">
                <a:solidFill>
                  <a:srgbClr val="095A82"/>
                </a:solidFill>
              </a:rPr>
              <a:t>Variable </a:t>
            </a:r>
            <a:r>
              <a:rPr sz="5600" spc="-10" dirty="0">
                <a:solidFill>
                  <a:srgbClr val="095A82"/>
                </a:solidFill>
              </a:rPr>
              <a:t>to </a:t>
            </a:r>
            <a:r>
              <a:rPr sz="5600" spc="-20" dirty="0">
                <a:solidFill>
                  <a:srgbClr val="095A82"/>
                </a:solidFill>
              </a:rPr>
              <a:t>Memory</a:t>
            </a:r>
            <a:r>
              <a:rPr sz="5600" spc="240" dirty="0">
                <a:solidFill>
                  <a:srgbClr val="095A82"/>
                </a:solidFill>
              </a:rPr>
              <a:t> </a:t>
            </a:r>
            <a:r>
              <a:rPr sz="5600" dirty="0">
                <a:solidFill>
                  <a:srgbClr val="095A82"/>
                </a:solidFill>
              </a:rPr>
              <a:t>Array</a:t>
            </a:r>
            <a:r>
              <a:rPr sz="4000" dirty="0">
                <a:solidFill>
                  <a:srgbClr val="095A82"/>
                </a:solidFill>
              </a:rPr>
              <a:t>(Contd...)</a:t>
            </a:r>
            <a:endParaRPr sz="4000"/>
          </a:p>
        </p:txBody>
      </p:sp>
      <p:sp>
        <p:nvSpPr>
          <p:cNvPr id="16" name="object 3"/>
          <p:cNvSpPr/>
          <p:nvPr/>
        </p:nvSpPr>
        <p:spPr>
          <a:xfrm>
            <a:off x="932688" y="1761745"/>
            <a:ext cx="16423640" cy="7580630"/>
          </a:xfrm>
          <a:custGeom>
            <a:avLst/>
            <a:gdLst/>
            <a:ahLst/>
            <a:cxnLst/>
            <a:rect l="l" t="t" r="r" b="b"/>
            <a:pathLst>
              <a:path w="8211820" h="3790315">
                <a:moveTo>
                  <a:pt x="0" y="3790188"/>
                </a:moveTo>
                <a:lnTo>
                  <a:pt x="8211311" y="3790188"/>
                </a:lnTo>
                <a:lnTo>
                  <a:pt x="8211311" y="0"/>
                </a:lnTo>
                <a:lnTo>
                  <a:pt x="0" y="0"/>
                </a:lnTo>
                <a:lnTo>
                  <a:pt x="0" y="3790188"/>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1761745"/>
            <a:ext cx="16423640" cy="7580630"/>
          </a:xfrm>
          <a:custGeom>
            <a:avLst/>
            <a:gdLst/>
            <a:ahLst/>
            <a:cxnLst/>
            <a:rect l="l" t="t" r="r" b="b"/>
            <a:pathLst>
              <a:path w="8211820" h="3790315">
                <a:moveTo>
                  <a:pt x="0" y="3790188"/>
                </a:moveTo>
                <a:lnTo>
                  <a:pt x="8211311" y="3790188"/>
                </a:lnTo>
                <a:lnTo>
                  <a:pt x="8211311" y="0"/>
                </a:lnTo>
                <a:lnTo>
                  <a:pt x="0" y="0"/>
                </a:lnTo>
                <a:lnTo>
                  <a:pt x="0" y="3790188"/>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942035" y="1552904"/>
            <a:ext cx="15586710" cy="7600799"/>
          </a:xfrm>
          <a:prstGeom prst="rect">
            <a:avLst/>
          </a:prstGeom>
        </p:spPr>
        <p:txBody>
          <a:bodyPr vert="horz" wrap="square" lIns="0" tIns="201930" rIns="0" bIns="0" rtlCol="0">
            <a:spAutoFit/>
          </a:bodyPr>
          <a:lstStyle/>
          <a:p>
            <a:pPr marL="237490">
              <a:spcBef>
                <a:spcPts val="1590"/>
              </a:spcBef>
            </a:pPr>
            <a:r>
              <a:rPr sz="2800" spc="-10" dirty="0">
                <a:solidFill>
                  <a:srgbClr val="A6A6A6"/>
                </a:solidFill>
                <a:latin typeface="Courier New"/>
                <a:cs typeface="Courier New"/>
              </a:rPr>
              <a:t>// unnamed array in </a:t>
            </a:r>
            <a:r>
              <a:rPr sz="2800" spc="-20" dirty="0">
                <a:solidFill>
                  <a:srgbClr val="A6A6A6"/>
                </a:solidFill>
                <a:latin typeface="Courier New"/>
                <a:cs typeface="Courier New"/>
              </a:rPr>
              <a:t>storage, </a:t>
            </a:r>
            <a:r>
              <a:rPr sz="2800" spc="-10" dirty="0">
                <a:solidFill>
                  <a:srgbClr val="A6A6A6"/>
                </a:solidFill>
                <a:latin typeface="Courier New"/>
                <a:cs typeface="Courier New"/>
              </a:rPr>
              <a:t>but </a:t>
            </a:r>
            <a:r>
              <a:rPr sz="2800" spc="-20" dirty="0">
                <a:solidFill>
                  <a:srgbClr val="A6A6A6"/>
                </a:solidFill>
                <a:latin typeface="Courier New"/>
                <a:cs typeface="Courier New"/>
              </a:rPr>
              <a:t>storage </a:t>
            </a:r>
            <a:r>
              <a:rPr sz="2800" spc="-10" dirty="0">
                <a:solidFill>
                  <a:srgbClr val="A6A6A6"/>
                </a:solidFill>
                <a:latin typeface="Courier New"/>
                <a:cs typeface="Courier New"/>
              </a:rPr>
              <a:t>is </a:t>
            </a:r>
            <a:r>
              <a:rPr sz="2800" spc="-20" dirty="0">
                <a:solidFill>
                  <a:srgbClr val="A6A6A6"/>
                </a:solidFill>
                <a:latin typeface="Courier New"/>
                <a:cs typeface="Courier New"/>
              </a:rPr>
              <a:t>"statically"</a:t>
            </a:r>
            <a:r>
              <a:rPr sz="2800" spc="40" dirty="0">
                <a:solidFill>
                  <a:srgbClr val="A6A6A6"/>
                </a:solidFill>
                <a:latin typeface="Courier New"/>
                <a:cs typeface="Courier New"/>
              </a:rPr>
              <a:t> </a:t>
            </a:r>
            <a:r>
              <a:rPr sz="2800" spc="-10" dirty="0">
                <a:solidFill>
                  <a:srgbClr val="A6A6A6"/>
                </a:solidFill>
                <a:latin typeface="Courier New"/>
                <a:cs typeface="Courier New"/>
              </a:rPr>
              <a:t>allocated:</a:t>
            </a:r>
            <a:endParaRPr sz="2800">
              <a:solidFill>
                <a:prstClr val="black"/>
              </a:solidFill>
              <a:latin typeface="Courier New"/>
              <a:cs typeface="Courier New"/>
            </a:endParaRPr>
          </a:p>
          <a:p>
            <a:pPr marL="1729738">
              <a:spcBef>
                <a:spcPts val="1390"/>
              </a:spcBef>
            </a:pPr>
            <a:r>
              <a:rPr sz="2800" spc="-10" dirty="0">
                <a:solidFill>
                  <a:srgbClr val="A6A6A6"/>
                </a:solidFill>
                <a:latin typeface="Courier New"/>
                <a:cs typeface="Courier New"/>
              </a:rPr>
              <a:t>// </a:t>
            </a:r>
            <a:r>
              <a:rPr sz="2800" dirty="0">
                <a:solidFill>
                  <a:srgbClr val="A6A6A6"/>
                </a:solidFill>
                <a:latin typeface="Courier New"/>
                <a:cs typeface="Courier New"/>
              </a:rPr>
              <a:t>y =</a:t>
            </a:r>
            <a:r>
              <a:rPr sz="2800" spc="-90" dirty="0">
                <a:solidFill>
                  <a:srgbClr val="A6A6A6"/>
                </a:solidFill>
                <a:latin typeface="Courier New"/>
                <a:cs typeface="Courier New"/>
              </a:rPr>
              <a:t> </a:t>
            </a:r>
            <a:r>
              <a:rPr sz="2800" spc="-10" dirty="0">
                <a:solidFill>
                  <a:srgbClr val="A6A6A6"/>
                </a:solidFill>
                <a:latin typeface="Courier New"/>
                <a:cs typeface="Courier New"/>
              </a:rPr>
              <a:t>memoryArray;</a:t>
            </a:r>
            <a:endParaRPr sz="2800">
              <a:solidFill>
                <a:prstClr val="black"/>
              </a:solidFill>
              <a:latin typeface="Courier New"/>
              <a:cs typeface="Courier New"/>
            </a:endParaRPr>
          </a:p>
          <a:p>
            <a:pPr marL="1729738">
              <a:spcBef>
                <a:spcPts val="1420"/>
              </a:spcBef>
            </a:pPr>
            <a:r>
              <a:rPr sz="2800" spc="-10" dirty="0">
                <a:solidFill>
                  <a:srgbClr val="A6A6A6"/>
                </a:solidFill>
                <a:latin typeface="Courier New"/>
                <a:cs typeface="Courier New"/>
              </a:rPr>
              <a:t>// This does not work either, </a:t>
            </a:r>
            <a:r>
              <a:rPr sz="2800" spc="-20" dirty="0">
                <a:solidFill>
                  <a:srgbClr val="A6A6A6"/>
                </a:solidFill>
                <a:latin typeface="Courier New"/>
                <a:cs typeface="Courier New"/>
              </a:rPr>
              <a:t>since </a:t>
            </a:r>
            <a:r>
              <a:rPr sz="2800" spc="-10" dirty="0">
                <a:solidFill>
                  <a:srgbClr val="A6A6A6"/>
                </a:solidFill>
                <a:latin typeface="Courier New"/>
                <a:cs typeface="Courier New"/>
              </a:rPr>
              <a:t>it would "reset" the</a:t>
            </a:r>
            <a:r>
              <a:rPr sz="2800" spc="-20" dirty="0">
                <a:solidFill>
                  <a:srgbClr val="A6A6A6"/>
                </a:solidFill>
                <a:latin typeface="Courier New"/>
                <a:cs typeface="Courier New"/>
              </a:rPr>
              <a:t> pointer,</a:t>
            </a:r>
            <a:endParaRPr sz="2800">
              <a:solidFill>
                <a:prstClr val="black"/>
              </a:solidFill>
              <a:latin typeface="Courier New"/>
              <a:cs typeface="Courier New"/>
            </a:endParaRPr>
          </a:p>
          <a:p>
            <a:pPr marL="25400"/>
            <a:r>
              <a:rPr sz="2800" spc="-10" dirty="0">
                <a:solidFill>
                  <a:srgbClr val="A6A6A6"/>
                </a:solidFill>
                <a:latin typeface="Courier New"/>
                <a:cs typeface="Courier New"/>
              </a:rPr>
              <a:t>but</a:t>
            </a:r>
            <a:r>
              <a:rPr sz="2800" spc="-20" dirty="0">
                <a:solidFill>
                  <a:srgbClr val="A6A6A6"/>
                </a:solidFill>
                <a:latin typeface="Courier New"/>
                <a:cs typeface="Courier New"/>
              </a:rPr>
              <a:t> there</a:t>
            </a:r>
            <a:endParaRPr sz="2800">
              <a:solidFill>
                <a:prstClr val="black"/>
              </a:solidFill>
              <a:latin typeface="Courier New"/>
              <a:cs typeface="Courier New"/>
            </a:endParaRPr>
          </a:p>
          <a:p>
            <a:pPr marL="1729738">
              <a:spcBef>
                <a:spcPts val="1390"/>
              </a:spcBef>
            </a:pPr>
            <a:r>
              <a:rPr sz="2800" spc="-10" dirty="0">
                <a:solidFill>
                  <a:srgbClr val="A6A6A6"/>
                </a:solidFill>
                <a:latin typeface="Courier New"/>
                <a:cs typeface="Courier New"/>
              </a:rPr>
              <a:t>// is no sensible location it </a:t>
            </a:r>
            <a:r>
              <a:rPr sz="2800" spc="-20" dirty="0">
                <a:solidFill>
                  <a:srgbClr val="A6A6A6"/>
                </a:solidFill>
                <a:latin typeface="Courier New"/>
                <a:cs typeface="Courier New"/>
              </a:rPr>
              <a:t>could </a:t>
            </a:r>
            <a:r>
              <a:rPr sz="2800" spc="-10" dirty="0">
                <a:solidFill>
                  <a:srgbClr val="A6A6A6"/>
                </a:solidFill>
                <a:latin typeface="Courier New"/>
                <a:cs typeface="Courier New"/>
              </a:rPr>
              <a:t>point</a:t>
            </a:r>
            <a:r>
              <a:rPr sz="2800" spc="-130" dirty="0">
                <a:solidFill>
                  <a:srgbClr val="A6A6A6"/>
                </a:solidFill>
                <a:latin typeface="Courier New"/>
                <a:cs typeface="Courier New"/>
              </a:rPr>
              <a:t> </a:t>
            </a:r>
            <a:r>
              <a:rPr sz="2800" spc="-10" dirty="0">
                <a:solidFill>
                  <a:srgbClr val="A6A6A6"/>
                </a:solidFill>
                <a:latin typeface="Courier New"/>
                <a:cs typeface="Courier New"/>
              </a:rPr>
              <a:t>to.</a:t>
            </a:r>
            <a:endParaRPr sz="2800">
              <a:solidFill>
                <a:prstClr val="black"/>
              </a:solidFill>
              <a:latin typeface="Courier New"/>
              <a:cs typeface="Courier New"/>
            </a:endParaRPr>
          </a:p>
          <a:p>
            <a:pPr marL="1729738">
              <a:spcBef>
                <a:spcPts val="1390"/>
              </a:spcBef>
            </a:pPr>
            <a:r>
              <a:rPr sz="2800" spc="-10" dirty="0">
                <a:solidFill>
                  <a:srgbClr val="A6A6A6"/>
                </a:solidFill>
                <a:latin typeface="Courier New"/>
                <a:cs typeface="Courier New"/>
              </a:rPr>
              <a:t>// delete</a:t>
            </a:r>
            <a:r>
              <a:rPr sz="2800" spc="-50" dirty="0">
                <a:solidFill>
                  <a:srgbClr val="A6A6A6"/>
                </a:solidFill>
                <a:latin typeface="Courier New"/>
                <a:cs typeface="Courier New"/>
              </a:rPr>
              <a:t> </a:t>
            </a:r>
            <a:r>
              <a:rPr sz="2800" spc="-10" dirty="0">
                <a:solidFill>
                  <a:srgbClr val="A6A6A6"/>
                </a:solidFill>
                <a:latin typeface="Courier New"/>
                <a:cs typeface="Courier New"/>
              </a:rPr>
              <a:t>y;</a:t>
            </a:r>
            <a:endParaRPr sz="2800">
              <a:solidFill>
                <a:prstClr val="black"/>
              </a:solidFill>
              <a:latin typeface="Courier New"/>
              <a:cs typeface="Courier New"/>
            </a:endParaRPr>
          </a:p>
          <a:p>
            <a:pPr marL="1729738">
              <a:spcBef>
                <a:spcPts val="1420"/>
              </a:spcBef>
            </a:pPr>
            <a:r>
              <a:rPr sz="2800" spc="-10" dirty="0">
                <a:solidFill>
                  <a:srgbClr val="252525"/>
                </a:solidFill>
                <a:latin typeface="Courier New"/>
                <a:cs typeface="Courier New"/>
              </a:rPr>
              <a:t>g(x); </a:t>
            </a:r>
            <a:r>
              <a:rPr sz="2800" spc="-10" dirty="0">
                <a:solidFill>
                  <a:srgbClr val="A6A6A6"/>
                </a:solidFill>
                <a:latin typeface="Courier New"/>
                <a:cs typeface="Courier New"/>
              </a:rPr>
              <a:t>// calls g, handing over </a:t>
            </a:r>
            <a:r>
              <a:rPr sz="2800" dirty="0">
                <a:solidFill>
                  <a:srgbClr val="A6A6A6"/>
                </a:solidFill>
                <a:latin typeface="Courier New"/>
                <a:cs typeface="Courier New"/>
              </a:rPr>
              <a:t>a </a:t>
            </a:r>
            <a:r>
              <a:rPr sz="2800" spc="-10" dirty="0">
                <a:solidFill>
                  <a:srgbClr val="A6A6A6"/>
                </a:solidFill>
                <a:latin typeface="Courier New"/>
                <a:cs typeface="Courier New"/>
              </a:rPr>
              <a:t>reference to</a:t>
            </a:r>
            <a:r>
              <a:rPr sz="2800" spc="-130" dirty="0">
                <a:solidFill>
                  <a:srgbClr val="A6A6A6"/>
                </a:solidFill>
                <a:latin typeface="Courier New"/>
                <a:cs typeface="Courier New"/>
              </a:rPr>
              <a:t> </a:t>
            </a:r>
            <a:r>
              <a:rPr sz="2800" dirty="0">
                <a:solidFill>
                  <a:srgbClr val="A6A6A6"/>
                </a:solidFill>
                <a:latin typeface="Courier New"/>
                <a:cs typeface="Courier New"/>
              </a:rPr>
              <a:t>x</a:t>
            </a:r>
            <a:endParaRPr sz="2800">
              <a:solidFill>
                <a:prstClr val="black"/>
              </a:solidFill>
              <a:latin typeface="Courier New"/>
              <a:cs typeface="Courier New"/>
            </a:endParaRPr>
          </a:p>
          <a:p>
            <a:pPr marL="1729738">
              <a:spcBef>
                <a:spcPts val="1390"/>
              </a:spcBef>
            </a:pPr>
            <a:r>
              <a:rPr sz="2800" spc="-10" dirty="0">
                <a:solidFill>
                  <a:srgbClr val="252525"/>
                </a:solidFill>
                <a:latin typeface="Courier New"/>
                <a:cs typeface="Courier New"/>
              </a:rPr>
              <a:t>h(x); </a:t>
            </a:r>
            <a:r>
              <a:rPr sz="2800" dirty="0">
                <a:solidFill>
                  <a:srgbClr val="A6A6A6"/>
                </a:solidFill>
                <a:latin typeface="Courier New"/>
                <a:cs typeface="Courier New"/>
              </a:rPr>
              <a:t>// </a:t>
            </a:r>
            <a:r>
              <a:rPr sz="2800" spc="-20" dirty="0">
                <a:solidFill>
                  <a:srgbClr val="A6A6A6"/>
                </a:solidFill>
                <a:latin typeface="Courier New"/>
                <a:cs typeface="Courier New"/>
              </a:rPr>
              <a:t>calls </a:t>
            </a:r>
            <a:r>
              <a:rPr sz="2800" dirty="0">
                <a:solidFill>
                  <a:srgbClr val="A6A6A6"/>
                </a:solidFill>
                <a:latin typeface="Courier New"/>
                <a:cs typeface="Courier New"/>
              </a:rPr>
              <a:t>h </a:t>
            </a:r>
            <a:r>
              <a:rPr sz="2800" spc="-10" dirty="0">
                <a:solidFill>
                  <a:srgbClr val="A6A6A6"/>
                </a:solidFill>
                <a:latin typeface="Courier New"/>
                <a:cs typeface="Courier New"/>
              </a:rPr>
              <a:t>and creates </a:t>
            </a:r>
            <a:r>
              <a:rPr sz="2800" dirty="0">
                <a:solidFill>
                  <a:srgbClr val="A6A6A6"/>
                </a:solidFill>
                <a:latin typeface="Courier New"/>
                <a:cs typeface="Courier New"/>
              </a:rPr>
              <a:t>an </a:t>
            </a:r>
            <a:r>
              <a:rPr sz="2800" spc="-20" dirty="0">
                <a:solidFill>
                  <a:srgbClr val="A6A6A6"/>
                </a:solidFill>
                <a:latin typeface="Courier New"/>
                <a:cs typeface="Courier New"/>
              </a:rPr>
              <a:t>independent, </a:t>
            </a:r>
            <a:r>
              <a:rPr sz="2800" spc="-10" dirty="0">
                <a:solidFill>
                  <a:srgbClr val="A6A6A6"/>
                </a:solidFill>
                <a:latin typeface="Courier New"/>
                <a:cs typeface="Courier New"/>
              </a:rPr>
              <a:t>temporary copy</a:t>
            </a:r>
            <a:r>
              <a:rPr sz="2800" spc="-180" dirty="0">
                <a:solidFill>
                  <a:srgbClr val="A6A6A6"/>
                </a:solidFill>
                <a:latin typeface="Courier New"/>
                <a:cs typeface="Courier New"/>
              </a:rPr>
              <a:t> </a:t>
            </a:r>
            <a:r>
              <a:rPr sz="2800" spc="-10" dirty="0">
                <a:solidFill>
                  <a:srgbClr val="A6A6A6"/>
                </a:solidFill>
                <a:latin typeface="Courier New"/>
                <a:cs typeface="Courier New"/>
              </a:rPr>
              <a:t>in</a:t>
            </a:r>
            <a:endParaRPr sz="2800">
              <a:solidFill>
                <a:prstClr val="black"/>
              </a:solidFill>
              <a:latin typeface="Courier New"/>
              <a:cs typeface="Courier New"/>
            </a:endParaRPr>
          </a:p>
          <a:p>
            <a:pPr marL="25400">
              <a:spcBef>
                <a:spcPts val="10"/>
              </a:spcBef>
            </a:pPr>
            <a:r>
              <a:rPr sz="2800" spc="-10" dirty="0">
                <a:solidFill>
                  <a:srgbClr val="A6A6A6"/>
                </a:solidFill>
                <a:latin typeface="Courier New"/>
                <a:cs typeface="Courier New"/>
              </a:rPr>
              <a:t>memory</a:t>
            </a:r>
            <a:endParaRPr sz="2800">
              <a:solidFill>
                <a:prstClr val="black"/>
              </a:solidFill>
              <a:latin typeface="Courier New"/>
              <a:cs typeface="Courier New"/>
            </a:endParaRPr>
          </a:p>
          <a:p>
            <a:pPr marL="878840">
              <a:spcBef>
                <a:spcPts val="1390"/>
              </a:spcBef>
            </a:pPr>
            <a:r>
              <a:rPr sz="2800" dirty="0">
                <a:solidFill>
                  <a:srgbClr val="252525"/>
                </a:solidFill>
                <a:latin typeface="Courier New"/>
                <a:cs typeface="Courier New"/>
              </a:rPr>
              <a:t>}</a:t>
            </a:r>
            <a:endParaRPr sz="2800">
              <a:solidFill>
                <a:prstClr val="black"/>
              </a:solidFill>
              <a:latin typeface="Courier New"/>
              <a:cs typeface="Courier New"/>
            </a:endParaRPr>
          </a:p>
          <a:p>
            <a:pPr marL="878840">
              <a:spcBef>
                <a:spcPts val="1410"/>
              </a:spcBef>
            </a:pPr>
            <a:r>
              <a:rPr sz="2800" spc="-20" dirty="0">
                <a:solidFill>
                  <a:srgbClr val="252525"/>
                </a:solidFill>
                <a:latin typeface="Courier New"/>
                <a:cs typeface="Courier New"/>
              </a:rPr>
              <a:t>function </a:t>
            </a:r>
            <a:r>
              <a:rPr sz="2800" spc="-10" dirty="0">
                <a:solidFill>
                  <a:srgbClr val="252525"/>
                </a:solidFill>
                <a:latin typeface="Courier New"/>
                <a:cs typeface="Courier New"/>
              </a:rPr>
              <a:t>g(uint[] </a:t>
            </a:r>
            <a:r>
              <a:rPr sz="2800" spc="-20" dirty="0">
                <a:solidFill>
                  <a:srgbClr val="252525"/>
                </a:solidFill>
                <a:latin typeface="Courier New"/>
                <a:cs typeface="Courier New"/>
              </a:rPr>
              <a:t>storage storageArray) </a:t>
            </a:r>
            <a:r>
              <a:rPr sz="2800" spc="-10" dirty="0">
                <a:solidFill>
                  <a:srgbClr val="252525"/>
                </a:solidFill>
                <a:latin typeface="Courier New"/>
                <a:cs typeface="Courier New"/>
              </a:rPr>
              <a:t>internal</a:t>
            </a:r>
            <a:r>
              <a:rPr sz="2800" spc="10" dirty="0">
                <a:solidFill>
                  <a:srgbClr val="252525"/>
                </a:solidFill>
                <a:latin typeface="Courier New"/>
                <a:cs typeface="Courier New"/>
              </a:rPr>
              <a:t> </a:t>
            </a:r>
            <a:r>
              <a:rPr sz="2800" spc="-10" dirty="0">
                <a:solidFill>
                  <a:srgbClr val="252525"/>
                </a:solidFill>
                <a:latin typeface="Courier New"/>
                <a:cs typeface="Courier New"/>
              </a:rPr>
              <a:t>{}</a:t>
            </a:r>
            <a:endParaRPr sz="2800">
              <a:solidFill>
                <a:prstClr val="black"/>
              </a:solidFill>
              <a:latin typeface="Courier New"/>
              <a:cs typeface="Courier New"/>
            </a:endParaRPr>
          </a:p>
          <a:p>
            <a:pPr marL="878840">
              <a:spcBef>
                <a:spcPts val="1400"/>
              </a:spcBef>
            </a:pPr>
            <a:r>
              <a:rPr sz="2800" spc="-20" dirty="0">
                <a:solidFill>
                  <a:srgbClr val="252525"/>
                </a:solidFill>
                <a:latin typeface="Courier New"/>
                <a:cs typeface="Courier New"/>
              </a:rPr>
              <a:t>function </a:t>
            </a:r>
            <a:r>
              <a:rPr sz="2800" spc="-10" dirty="0">
                <a:solidFill>
                  <a:srgbClr val="252525"/>
                </a:solidFill>
                <a:latin typeface="Courier New"/>
                <a:cs typeface="Courier New"/>
              </a:rPr>
              <a:t>h(uint[] memoryArray)</a:t>
            </a:r>
            <a:r>
              <a:rPr sz="2800" spc="-70" dirty="0">
                <a:solidFill>
                  <a:srgbClr val="252525"/>
                </a:solidFill>
                <a:latin typeface="Courier New"/>
                <a:cs typeface="Courier New"/>
              </a:rPr>
              <a:t> </a:t>
            </a:r>
            <a:r>
              <a:rPr sz="2800" spc="-10" dirty="0">
                <a:solidFill>
                  <a:srgbClr val="252525"/>
                </a:solidFill>
                <a:latin typeface="Courier New"/>
                <a:cs typeface="Courier New"/>
              </a:rPr>
              <a:t>{}</a:t>
            </a:r>
            <a:endParaRPr sz="2800">
              <a:solidFill>
                <a:prstClr val="black"/>
              </a:solidFill>
              <a:latin typeface="Courier New"/>
              <a:cs typeface="Courier New"/>
            </a:endParaRPr>
          </a:p>
          <a:p>
            <a:pPr marL="25400">
              <a:spcBef>
                <a:spcPts val="1440"/>
              </a:spcBef>
            </a:pPr>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2354876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81838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Array Literals/ Inline</a:t>
            </a:r>
            <a:r>
              <a:rPr sz="5600" spc="110" dirty="0">
                <a:solidFill>
                  <a:srgbClr val="095A82"/>
                </a:solidFill>
              </a:rPr>
              <a:t> </a:t>
            </a:r>
            <a:r>
              <a:rPr sz="5600" spc="-10" dirty="0">
                <a:solidFill>
                  <a:srgbClr val="095A82"/>
                </a:solidFill>
              </a:rPr>
              <a:t>Arrays</a:t>
            </a:r>
            <a:endParaRPr sz="5600" dirty="0"/>
          </a:p>
        </p:txBody>
      </p:sp>
      <p:sp>
        <p:nvSpPr>
          <p:cNvPr id="16" name="object 3"/>
          <p:cNvSpPr/>
          <p:nvPr/>
        </p:nvSpPr>
        <p:spPr>
          <a:xfrm>
            <a:off x="969262" y="4160521"/>
            <a:ext cx="16423640" cy="4911090"/>
          </a:xfrm>
          <a:custGeom>
            <a:avLst/>
            <a:gdLst/>
            <a:ahLst/>
            <a:cxnLst/>
            <a:rect l="l" t="t" r="r" b="b"/>
            <a:pathLst>
              <a:path w="8211820" h="2455545">
                <a:moveTo>
                  <a:pt x="0" y="2455164"/>
                </a:moveTo>
                <a:lnTo>
                  <a:pt x="8211311" y="2455164"/>
                </a:lnTo>
                <a:lnTo>
                  <a:pt x="8211311" y="0"/>
                </a:lnTo>
                <a:lnTo>
                  <a:pt x="0" y="0"/>
                </a:lnTo>
                <a:lnTo>
                  <a:pt x="0" y="2455164"/>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69262" y="4160521"/>
            <a:ext cx="16423640" cy="4911090"/>
          </a:xfrm>
          <a:custGeom>
            <a:avLst/>
            <a:gdLst/>
            <a:ahLst/>
            <a:cxnLst/>
            <a:rect l="l" t="t" r="r" b="b"/>
            <a:pathLst>
              <a:path w="8211820" h="2455545">
                <a:moveTo>
                  <a:pt x="0" y="2455164"/>
                </a:moveTo>
                <a:lnTo>
                  <a:pt x="8211311" y="2455164"/>
                </a:lnTo>
                <a:lnTo>
                  <a:pt x="8211311" y="0"/>
                </a:lnTo>
                <a:lnTo>
                  <a:pt x="0" y="0"/>
                </a:lnTo>
                <a:lnTo>
                  <a:pt x="0" y="2455164"/>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942035" y="1896111"/>
            <a:ext cx="16170910" cy="6687728"/>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dirty="0">
                <a:solidFill>
                  <a:srgbClr val="5F5F5F"/>
                </a:solidFill>
                <a:cs typeface="Calibri"/>
              </a:rPr>
              <a:t>Array literals are arrays </a:t>
            </a:r>
            <a:r>
              <a:rPr sz="2800" spc="-10" dirty="0">
                <a:solidFill>
                  <a:srgbClr val="5F5F5F"/>
                </a:solidFill>
                <a:cs typeface="Calibri"/>
              </a:rPr>
              <a:t>that </a:t>
            </a:r>
            <a:r>
              <a:rPr sz="2800" dirty="0">
                <a:solidFill>
                  <a:srgbClr val="5F5F5F"/>
                </a:solidFill>
                <a:cs typeface="Calibri"/>
              </a:rPr>
              <a:t>are written as an expression </a:t>
            </a:r>
            <a:r>
              <a:rPr sz="2800" spc="-10" dirty="0">
                <a:solidFill>
                  <a:srgbClr val="5F5F5F"/>
                </a:solidFill>
                <a:cs typeface="Calibri"/>
              </a:rPr>
              <a:t>and </a:t>
            </a:r>
            <a:r>
              <a:rPr sz="2800" dirty="0">
                <a:solidFill>
                  <a:srgbClr val="5F5F5F"/>
                </a:solidFill>
                <a:cs typeface="Calibri"/>
              </a:rPr>
              <a:t>are </a:t>
            </a:r>
            <a:r>
              <a:rPr sz="2800" spc="-10" dirty="0">
                <a:solidFill>
                  <a:srgbClr val="5F5F5F"/>
                </a:solidFill>
                <a:cs typeface="Calibri"/>
              </a:rPr>
              <a:t>not </a:t>
            </a:r>
            <a:r>
              <a:rPr sz="2800" dirty="0">
                <a:solidFill>
                  <a:srgbClr val="5F5F5F"/>
                </a:solidFill>
                <a:cs typeface="Calibri"/>
              </a:rPr>
              <a:t>assigned to a variable right</a:t>
            </a:r>
            <a:r>
              <a:rPr sz="2800" spc="20" dirty="0">
                <a:solidFill>
                  <a:srgbClr val="5F5F5F"/>
                </a:solidFill>
                <a:cs typeface="Calibri"/>
              </a:rPr>
              <a:t> </a:t>
            </a:r>
            <a:r>
              <a:rPr sz="2800" dirty="0">
                <a:solidFill>
                  <a:srgbClr val="5F5F5F"/>
                </a:solidFill>
                <a:cs typeface="Calibri"/>
              </a:rPr>
              <a:t>away</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The </a:t>
            </a:r>
            <a:r>
              <a:rPr sz="2800" dirty="0">
                <a:solidFill>
                  <a:srgbClr val="5F5F5F"/>
                </a:solidFill>
                <a:cs typeface="Calibri"/>
              </a:rPr>
              <a:t>type </a:t>
            </a:r>
            <a:r>
              <a:rPr sz="2800" spc="-10" dirty="0">
                <a:solidFill>
                  <a:srgbClr val="5F5F5F"/>
                </a:solidFill>
                <a:cs typeface="Calibri"/>
              </a:rPr>
              <a:t>of </a:t>
            </a:r>
            <a:r>
              <a:rPr sz="2800" dirty="0">
                <a:solidFill>
                  <a:srgbClr val="5F5F5F"/>
                </a:solidFill>
                <a:cs typeface="Calibri"/>
              </a:rPr>
              <a:t>an array literal is a </a:t>
            </a:r>
            <a:r>
              <a:rPr sz="2800" spc="-10" dirty="0">
                <a:solidFill>
                  <a:srgbClr val="5F5F5F"/>
                </a:solidFill>
                <a:cs typeface="Calibri"/>
              </a:rPr>
              <a:t>memory </a:t>
            </a:r>
            <a:r>
              <a:rPr sz="2800" dirty="0">
                <a:solidFill>
                  <a:srgbClr val="5F5F5F"/>
                </a:solidFill>
                <a:cs typeface="Calibri"/>
              </a:rPr>
              <a:t>array </a:t>
            </a:r>
            <a:r>
              <a:rPr sz="2800" spc="-10" dirty="0">
                <a:solidFill>
                  <a:srgbClr val="5F5F5F"/>
                </a:solidFill>
                <a:cs typeface="Calibri"/>
              </a:rPr>
              <a:t>of fixed size </a:t>
            </a:r>
            <a:r>
              <a:rPr sz="2800" dirty="0">
                <a:solidFill>
                  <a:srgbClr val="5F5F5F"/>
                </a:solidFill>
                <a:cs typeface="Calibri"/>
              </a:rPr>
              <a:t>whose </a:t>
            </a:r>
            <a:r>
              <a:rPr sz="2800" spc="-10" dirty="0">
                <a:solidFill>
                  <a:srgbClr val="5F5F5F"/>
                </a:solidFill>
                <a:cs typeface="Calibri"/>
              </a:rPr>
              <a:t>base type </a:t>
            </a:r>
            <a:r>
              <a:rPr sz="2800" dirty="0">
                <a:solidFill>
                  <a:srgbClr val="5F5F5F"/>
                </a:solidFill>
                <a:cs typeface="Calibri"/>
              </a:rPr>
              <a:t>is </a:t>
            </a:r>
            <a:r>
              <a:rPr sz="2800" spc="-10" dirty="0">
                <a:solidFill>
                  <a:srgbClr val="5F5F5F"/>
                </a:solidFill>
                <a:cs typeface="Calibri"/>
              </a:rPr>
              <a:t>the common type of the</a:t>
            </a:r>
            <a:r>
              <a:rPr sz="2800" spc="270" dirty="0">
                <a:solidFill>
                  <a:srgbClr val="5F5F5F"/>
                </a:solidFill>
                <a:cs typeface="Calibri"/>
              </a:rPr>
              <a:t> </a:t>
            </a:r>
            <a:r>
              <a:rPr sz="2800" dirty="0">
                <a:solidFill>
                  <a:srgbClr val="5F5F5F"/>
                </a:solidFill>
                <a:cs typeface="Calibri"/>
              </a:rPr>
              <a:t>given</a:t>
            </a:r>
            <a:endParaRPr sz="2800">
              <a:solidFill>
                <a:prstClr val="black"/>
              </a:solidFill>
              <a:cs typeface="Calibri"/>
            </a:endParaRPr>
          </a:p>
          <a:p>
            <a:pPr marL="598170">
              <a:spcBef>
                <a:spcPts val="1680"/>
              </a:spcBef>
            </a:pPr>
            <a:r>
              <a:rPr sz="2800" spc="-10" dirty="0">
                <a:solidFill>
                  <a:srgbClr val="5F5F5F"/>
                </a:solidFill>
                <a:cs typeface="Calibri"/>
              </a:rPr>
              <a:t>elements</a:t>
            </a:r>
            <a:endParaRPr sz="2800">
              <a:solidFill>
                <a:prstClr val="black"/>
              </a:solidFill>
              <a:cs typeface="Calibri"/>
            </a:endParaRPr>
          </a:p>
          <a:p>
            <a:pPr>
              <a:spcBef>
                <a:spcPts val="80"/>
              </a:spcBef>
            </a:pPr>
            <a:endParaRPr sz="2700">
              <a:solidFill>
                <a:prstClr val="black"/>
              </a:solidFill>
              <a:latin typeface="Times New Roman"/>
              <a:cs typeface="Times New Roman"/>
            </a:endParaRPr>
          </a:p>
          <a:p>
            <a:pPr marL="208278" marR="11047730">
              <a:lnSpc>
                <a:spcPct val="200000"/>
              </a:lnSpc>
            </a:pPr>
            <a:r>
              <a:rPr sz="2800" spc="-10" dirty="0">
                <a:solidFill>
                  <a:srgbClr val="252525"/>
                </a:solidFill>
                <a:latin typeface="Courier New"/>
                <a:cs typeface="Courier New"/>
              </a:rPr>
              <a:t>pragma </a:t>
            </a:r>
            <a:r>
              <a:rPr sz="2800" spc="-20" dirty="0">
                <a:solidFill>
                  <a:srgbClr val="252525"/>
                </a:solidFill>
                <a:latin typeface="Courier New"/>
                <a:cs typeface="Courier New"/>
              </a:rPr>
              <a:t>solidity </a:t>
            </a:r>
            <a:r>
              <a:rPr sz="2800" spc="-10" dirty="0">
                <a:solidFill>
                  <a:srgbClr val="252525"/>
                </a:solidFill>
                <a:latin typeface="Courier New"/>
                <a:cs typeface="Courier New"/>
              </a:rPr>
              <a:t>^0.4.0;  contract </a:t>
            </a:r>
            <a:r>
              <a:rPr sz="2800" dirty="0">
                <a:solidFill>
                  <a:srgbClr val="252525"/>
                </a:solidFill>
                <a:latin typeface="Courier New"/>
                <a:cs typeface="Courier New"/>
              </a:rPr>
              <a:t>C</a:t>
            </a:r>
            <a:r>
              <a:rPr sz="2800" spc="-6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061720"/>
            <a:r>
              <a:rPr sz="2800" spc="-20" dirty="0">
                <a:solidFill>
                  <a:srgbClr val="252525"/>
                </a:solidFill>
                <a:latin typeface="Courier New"/>
                <a:cs typeface="Courier New"/>
              </a:rPr>
              <a:t>function </a:t>
            </a:r>
            <a:r>
              <a:rPr sz="2800" spc="-10" dirty="0">
                <a:solidFill>
                  <a:srgbClr val="252525"/>
                </a:solidFill>
                <a:latin typeface="Courier New"/>
                <a:cs typeface="Courier New"/>
              </a:rPr>
              <a:t>f() </a:t>
            </a:r>
            <a:r>
              <a:rPr sz="2800" dirty="0">
                <a:solidFill>
                  <a:srgbClr val="252525"/>
                </a:solidFill>
                <a:latin typeface="Courier New"/>
                <a:cs typeface="Courier New"/>
              </a:rPr>
              <a:t>{</a:t>
            </a:r>
            <a:endParaRPr sz="2800">
              <a:solidFill>
                <a:prstClr val="black"/>
              </a:solidFill>
              <a:latin typeface="Courier New"/>
              <a:cs typeface="Courier New"/>
            </a:endParaRPr>
          </a:p>
          <a:p>
            <a:pPr marL="1912620"/>
            <a:r>
              <a:rPr sz="2800" spc="-10" dirty="0">
                <a:solidFill>
                  <a:srgbClr val="252525"/>
                </a:solidFill>
                <a:latin typeface="Courier New"/>
                <a:cs typeface="Courier New"/>
              </a:rPr>
              <a:t>g([uint(1), </a:t>
            </a:r>
            <a:r>
              <a:rPr sz="2800" spc="-20" dirty="0">
                <a:solidFill>
                  <a:srgbClr val="252525"/>
                </a:solidFill>
                <a:latin typeface="Courier New"/>
                <a:cs typeface="Courier New"/>
              </a:rPr>
              <a:t>2, 3]);</a:t>
            </a:r>
            <a:endParaRPr sz="2800">
              <a:solidFill>
                <a:prstClr val="black"/>
              </a:solidFill>
              <a:latin typeface="Courier New"/>
              <a:cs typeface="Courier New"/>
            </a:endParaRPr>
          </a:p>
          <a:p>
            <a:pPr marL="1061720"/>
            <a:r>
              <a:rPr sz="2800" dirty="0">
                <a:solidFill>
                  <a:srgbClr val="252525"/>
                </a:solidFill>
                <a:latin typeface="Courier New"/>
                <a:cs typeface="Courier New"/>
              </a:rPr>
              <a:t>}</a:t>
            </a:r>
            <a:endParaRPr sz="2800">
              <a:solidFill>
                <a:prstClr val="black"/>
              </a:solidFill>
              <a:latin typeface="Courier New"/>
              <a:cs typeface="Courier New"/>
            </a:endParaRPr>
          </a:p>
          <a:p>
            <a:pPr marL="1061720"/>
            <a:r>
              <a:rPr sz="2800" spc="-20" dirty="0">
                <a:solidFill>
                  <a:srgbClr val="252525"/>
                </a:solidFill>
                <a:latin typeface="Courier New"/>
                <a:cs typeface="Courier New"/>
              </a:rPr>
              <a:t>function </a:t>
            </a:r>
            <a:r>
              <a:rPr sz="2800" spc="-10" dirty="0">
                <a:solidFill>
                  <a:srgbClr val="252525"/>
                </a:solidFill>
                <a:latin typeface="Courier New"/>
                <a:cs typeface="Courier New"/>
              </a:rPr>
              <a:t>g(uint[3] </a:t>
            </a:r>
            <a:r>
              <a:rPr sz="2800" spc="-20" dirty="0">
                <a:solidFill>
                  <a:srgbClr val="252525"/>
                </a:solidFill>
                <a:latin typeface="Courier New"/>
                <a:cs typeface="Courier New"/>
              </a:rPr>
              <a:t>_data)</a:t>
            </a:r>
            <a:r>
              <a:rPr sz="2800" spc="-1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912620"/>
            <a:r>
              <a:rPr sz="2800" spc="-10" dirty="0">
                <a:solidFill>
                  <a:srgbClr val="252525"/>
                </a:solidFill>
                <a:latin typeface="Courier New"/>
                <a:cs typeface="Courier New"/>
              </a:rPr>
              <a:t>//</a:t>
            </a:r>
            <a:r>
              <a:rPr sz="2800" spc="-50" dirty="0">
                <a:solidFill>
                  <a:srgbClr val="252525"/>
                </a:solidFill>
                <a:latin typeface="Courier New"/>
                <a:cs typeface="Courier New"/>
              </a:rPr>
              <a:t> </a:t>
            </a:r>
            <a:r>
              <a:rPr sz="2800" spc="-10" dirty="0">
                <a:solidFill>
                  <a:srgbClr val="252525"/>
                </a:solidFill>
                <a:latin typeface="Courier New"/>
                <a:cs typeface="Courier New"/>
              </a:rPr>
              <a:t>...</a:t>
            </a:r>
            <a:endParaRPr sz="2800">
              <a:solidFill>
                <a:prstClr val="black"/>
              </a:solidFill>
              <a:latin typeface="Courier New"/>
              <a:cs typeface="Courier New"/>
            </a:endParaRPr>
          </a:p>
          <a:p>
            <a:pPr marL="1061720"/>
            <a:r>
              <a:rPr sz="2800" dirty="0">
                <a:solidFill>
                  <a:srgbClr val="252525"/>
                </a:solidFill>
                <a:latin typeface="Courier New"/>
                <a:cs typeface="Courier New"/>
              </a:rPr>
              <a:t>}</a:t>
            </a:r>
            <a:r>
              <a:rPr sz="2800" spc="-2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2515503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295783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Mappings</a:t>
            </a:r>
            <a:endParaRPr sz="5600"/>
          </a:p>
        </p:txBody>
      </p:sp>
      <p:sp>
        <p:nvSpPr>
          <p:cNvPr id="16" name="object 3"/>
          <p:cNvSpPr txBox="1"/>
          <p:nvPr/>
        </p:nvSpPr>
        <p:spPr>
          <a:xfrm>
            <a:off x="942034" y="1653489"/>
            <a:ext cx="16155668" cy="6606937"/>
          </a:xfrm>
          <a:prstGeom prst="rect">
            <a:avLst/>
          </a:prstGeom>
        </p:spPr>
        <p:txBody>
          <a:bodyPr vert="horz" wrap="square" lIns="0" tIns="269240" rIns="0" bIns="0" rtlCol="0">
            <a:spAutoFit/>
          </a:bodyPr>
          <a:lstStyle/>
          <a:p>
            <a:pPr marL="25400">
              <a:spcBef>
                <a:spcPts val="2120"/>
              </a:spcBef>
            </a:pPr>
            <a:r>
              <a:rPr sz="2800" b="1" dirty="0">
                <a:solidFill>
                  <a:srgbClr val="5F5F5F"/>
                </a:solidFill>
                <a:cs typeface="Calibri"/>
              </a:rPr>
              <a:t>Mapping </a:t>
            </a:r>
            <a:r>
              <a:rPr sz="2800" b="1" spc="-10" dirty="0">
                <a:solidFill>
                  <a:srgbClr val="5F5F5F"/>
                </a:solidFill>
                <a:cs typeface="Calibri"/>
              </a:rPr>
              <a:t>types </a:t>
            </a:r>
            <a:r>
              <a:rPr sz="2800" b="1" dirty="0">
                <a:solidFill>
                  <a:srgbClr val="5F5F5F"/>
                </a:solidFill>
                <a:cs typeface="Calibri"/>
              </a:rPr>
              <a:t>are declared as</a:t>
            </a:r>
            <a:r>
              <a:rPr sz="2800" b="1" spc="-228" dirty="0">
                <a:solidFill>
                  <a:srgbClr val="5F5F5F"/>
                </a:solidFill>
                <a:cs typeface="Calibri"/>
              </a:rPr>
              <a:t> </a:t>
            </a:r>
            <a:r>
              <a:rPr sz="2800" b="1" dirty="0">
                <a:solidFill>
                  <a:srgbClr val="5F5F5F"/>
                </a:solidFill>
                <a:cs typeface="Calibri"/>
              </a:rPr>
              <a:t>:</a:t>
            </a:r>
            <a:endParaRPr sz="2800">
              <a:solidFill>
                <a:prstClr val="black"/>
              </a:solidFill>
              <a:cs typeface="Calibri"/>
            </a:endParaRPr>
          </a:p>
          <a:p>
            <a:pPr marL="598170" indent="-572770">
              <a:spcBef>
                <a:spcPts val="1920"/>
              </a:spcBef>
              <a:buClr>
                <a:srgbClr val="095A82"/>
              </a:buClr>
              <a:buFont typeface="Wingdings"/>
              <a:buChar char=""/>
              <a:tabLst>
                <a:tab pos="598170" algn="l"/>
                <a:tab pos="599440" algn="l"/>
              </a:tabLst>
            </a:pPr>
            <a:r>
              <a:rPr sz="2800" spc="-10" dirty="0">
                <a:solidFill>
                  <a:srgbClr val="0D80B8"/>
                </a:solidFill>
                <a:cs typeface="Calibri"/>
              </a:rPr>
              <a:t>Mapping( </a:t>
            </a:r>
            <a:r>
              <a:rPr sz="2800" dirty="0">
                <a:solidFill>
                  <a:srgbClr val="0D80B8"/>
                </a:solidFill>
                <a:cs typeface="Calibri"/>
              </a:rPr>
              <a:t>_Keytype </a:t>
            </a:r>
            <a:r>
              <a:rPr sz="2800" spc="-10" dirty="0">
                <a:solidFill>
                  <a:srgbClr val="0D80B8"/>
                </a:solidFill>
                <a:cs typeface="Calibri"/>
              </a:rPr>
              <a:t>=&gt; _ValueType</a:t>
            </a:r>
            <a:r>
              <a:rPr sz="2800" spc="100" dirty="0">
                <a:solidFill>
                  <a:srgbClr val="0D80B8"/>
                </a:solidFill>
                <a:cs typeface="Calibri"/>
              </a:rPr>
              <a:t> </a:t>
            </a:r>
            <a:r>
              <a:rPr sz="2800" dirty="0">
                <a:solidFill>
                  <a:srgbClr val="0D80B8"/>
                </a:solidFill>
                <a:cs typeface="Calibri"/>
              </a:rPr>
              <a:t>)</a:t>
            </a:r>
            <a:endParaRPr sz="2800">
              <a:solidFill>
                <a:prstClr val="black"/>
              </a:solidFill>
              <a:cs typeface="Calibri"/>
            </a:endParaRPr>
          </a:p>
          <a:p>
            <a:pPr marL="598170" indent="-572770">
              <a:spcBef>
                <a:spcPts val="2540"/>
              </a:spcBef>
              <a:buClr>
                <a:srgbClr val="095A82"/>
              </a:buClr>
              <a:buFont typeface="Wingdings"/>
              <a:buChar char=""/>
              <a:tabLst>
                <a:tab pos="598170" algn="l"/>
                <a:tab pos="599440" algn="l"/>
              </a:tabLst>
            </a:pPr>
            <a:r>
              <a:rPr sz="2800" dirty="0">
                <a:solidFill>
                  <a:srgbClr val="5F5F5F"/>
                </a:solidFill>
                <a:cs typeface="Calibri"/>
              </a:rPr>
              <a:t>Here, </a:t>
            </a:r>
            <a:r>
              <a:rPr sz="2800" spc="-10" dirty="0">
                <a:solidFill>
                  <a:srgbClr val="0D80B8"/>
                </a:solidFill>
                <a:cs typeface="Calibri"/>
              </a:rPr>
              <a:t>_KeyType </a:t>
            </a:r>
            <a:r>
              <a:rPr sz="2800" spc="-10" dirty="0">
                <a:solidFill>
                  <a:srgbClr val="5F5F5F"/>
                </a:solidFill>
                <a:cs typeface="Calibri"/>
              </a:rPr>
              <a:t>can be </a:t>
            </a:r>
            <a:r>
              <a:rPr sz="2800" dirty="0">
                <a:solidFill>
                  <a:srgbClr val="5F5F5F"/>
                </a:solidFill>
                <a:cs typeface="Calibri"/>
              </a:rPr>
              <a:t>almost </a:t>
            </a:r>
            <a:r>
              <a:rPr sz="2800" spc="-10" dirty="0">
                <a:solidFill>
                  <a:srgbClr val="5F5F5F"/>
                </a:solidFill>
                <a:cs typeface="Calibri"/>
              </a:rPr>
              <a:t>any type except </a:t>
            </a:r>
            <a:r>
              <a:rPr sz="2800" dirty="0">
                <a:solidFill>
                  <a:srgbClr val="5F5F5F"/>
                </a:solidFill>
                <a:cs typeface="Calibri"/>
              </a:rPr>
              <a:t>for a </a:t>
            </a:r>
            <a:r>
              <a:rPr sz="2800" spc="-10" dirty="0">
                <a:solidFill>
                  <a:srgbClr val="5F5F5F"/>
                </a:solidFill>
                <a:cs typeface="Calibri"/>
              </a:rPr>
              <a:t>dynamically sized </a:t>
            </a:r>
            <a:r>
              <a:rPr sz="2800" dirty="0">
                <a:solidFill>
                  <a:srgbClr val="5F5F5F"/>
                </a:solidFill>
                <a:cs typeface="Calibri"/>
              </a:rPr>
              <a:t>array, a </a:t>
            </a:r>
            <a:r>
              <a:rPr sz="2800" spc="-10" dirty="0">
                <a:solidFill>
                  <a:srgbClr val="5F5F5F"/>
                </a:solidFill>
                <a:cs typeface="Calibri"/>
              </a:rPr>
              <a:t>contract, </a:t>
            </a:r>
            <a:r>
              <a:rPr sz="2800" dirty="0">
                <a:solidFill>
                  <a:srgbClr val="5F5F5F"/>
                </a:solidFill>
                <a:cs typeface="Calibri"/>
              </a:rPr>
              <a:t>an </a:t>
            </a:r>
            <a:r>
              <a:rPr sz="2800" spc="-10" dirty="0">
                <a:solidFill>
                  <a:srgbClr val="5F5F5F"/>
                </a:solidFill>
                <a:cs typeface="Calibri"/>
              </a:rPr>
              <a:t>enum and</a:t>
            </a:r>
            <a:r>
              <a:rPr sz="2800" spc="240" dirty="0">
                <a:solidFill>
                  <a:srgbClr val="5F5F5F"/>
                </a:solidFill>
                <a:cs typeface="Calibri"/>
              </a:rPr>
              <a:t> </a:t>
            </a:r>
            <a:r>
              <a:rPr sz="2800" dirty="0">
                <a:solidFill>
                  <a:srgbClr val="5F5F5F"/>
                </a:solidFill>
                <a:cs typeface="Calibri"/>
              </a:rPr>
              <a:t>a</a:t>
            </a:r>
            <a:endParaRPr sz="2800">
              <a:solidFill>
                <a:prstClr val="black"/>
              </a:solidFill>
              <a:cs typeface="Calibri"/>
            </a:endParaRPr>
          </a:p>
          <a:p>
            <a:pPr marL="598170">
              <a:spcBef>
                <a:spcPts val="1680"/>
              </a:spcBef>
            </a:pPr>
            <a:r>
              <a:rPr sz="2800" spc="-10" dirty="0">
                <a:solidFill>
                  <a:srgbClr val="5F5F5F"/>
                </a:solidFill>
                <a:cs typeface="Calibri"/>
              </a:rPr>
              <a:t>struct</a:t>
            </a:r>
            <a:endParaRPr sz="2800">
              <a:solidFill>
                <a:prstClr val="black"/>
              </a:solidFill>
              <a:cs typeface="Calibri"/>
            </a:endParaRPr>
          </a:p>
          <a:p>
            <a:pPr>
              <a:spcBef>
                <a:spcPts val="11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0D80B8"/>
                </a:solidFill>
                <a:cs typeface="Calibri"/>
              </a:rPr>
              <a:t>_ValueType </a:t>
            </a:r>
            <a:r>
              <a:rPr sz="2800" spc="-10" dirty="0">
                <a:solidFill>
                  <a:srgbClr val="5F5F5F"/>
                </a:solidFill>
                <a:cs typeface="Calibri"/>
              </a:rPr>
              <a:t>can actually be </a:t>
            </a:r>
            <a:r>
              <a:rPr sz="2800" dirty="0">
                <a:solidFill>
                  <a:srgbClr val="5F5F5F"/>
                </a:solidFill>
                <a:cs typeface="Calibri"/>
              </a:rPr>
              <a:t>any </a:t>
            </a:r>
            <a:r>
              <a:rPr sz="2800" spc="-10" dirty="0">
                <a:solidFill>
                  <a:srgbClr val="5F5F5F"/>
                </a:solidFill>
                <a:cs typeface="Calibri"/>
              </a:rPr>
              <a:t>type, including</a:t>
            </a:r>
            <a:r>
              <a:rPr sz="2800" spc="180" dirty="0">
                <a:solidFill>
                  <a:srgbClr val="5F5F5F"/>
                </a:solidFill>
                <a:cs typeface="Calibri"/>
              </a:rPr>
              <a:t> </a:t>
            </a:r>
            <a:r>
              <a:rPr sz="2800" spc="-10" dirty="0">
                <a:solidFill>
                  <a:srgbClr val="5F5F5F"/>
                </a:solidFill>
                <a:cs typeface="Calibri"/>
              </a:rPr>
              <a:t>mappings</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Mappings </a:t>
            </a:r>
            <a:r>
              <a:rPr sz="2800" spc="-10" dirty="0">
                <a:solidFill>
                  <a:srgbClr val="5F5F5F"/>
                </a:solidFill>
                <a:cs typeface="Calibri"/>
              </a:rPr>
              <a:t>can be seen </a:t>
            </a:r>
            <a:r>
              <a:rPr sz="2800" dirty="0">
                <a:solidFill>
                  <a:srgbClr val="5F5F5F"/>
                </a:solidFill>
                <a:cs typeface="Calibri"/>
              </a:rPr>
              <a:t>as hash tables which are virtually initialized </a:t>
            </a:r>
            <a:r>
              <a:rPr sz="2800" spc="-10" dirty="0">
                <a:solidFill>
                  <a:srgbClr val="5F5F5F"/>
                </a:solidFill>
                <a:cs typeface="Calibri"/>
              </a:rPr>
              <a:t>such </a:t>
            </a:r>
            <a:r>
              <a:rPr sz="2800" dirty="0">
                <a:solidFill>
                  <a:srgbClr val="5F5F5F"/>
                </a:solidFill>
                <a:cs typeface="Calibri"/>
              </a:rPr>
              <a:t>that every </a:t>
            </a:r>
            <a:r>
              <a:rPr sz="2800" spc="-10" dirty="0">
                <a:solidFill>
                  <a:srgbClr val="5F5F5F"/>
                </a:solidFill>
                <a:cs typeface="Calibri"/>
              </a:rPr>
              <a:t>possible key exists and</a:t>
            </a:r>
            <a:r>
              <a:rPr sz="2800" spc="240" dirty="0">
                <a:solidFill>
                  <a:srgbClr val="5F5F5F"/>
                </a:solidFill>
                <a:cs typeface="Calibri"/>
              </a:rPr>
              <a:t> </a:t>
            </a:r>
            <a:r>
              <a:rPr sz="2800" dirty="0">
                <a:solidFill>
                  <a:srgbClr val="5F5F5F"/>
                </a:solidFill>
                <a:cs typeface="Calibri"/>
              </a:rPr>
              <a:t>is</a:t>
            </a:r>
            <a:endParaRPr sz="2800">
              <a:solidFill>
                <a:prstClr val="black"/>
              </a:solidFill>
              <a:cs typeface="Calibri"/>
            </a:endParaRPr>
          </a:p>
          <a:p>
            <a:pPr marL="598170">
              <a:spcBef>
                <a:spcPts val="1688"/>
              </a:spcBef>
            </a:pPr>
            <a:r>
              <a:rPr sz="2800" spc="-10" dirty="0">
                <a:solidFill>
                  <a:srgbClr val="5F5F5F"/>
                </a:solidFill>
                <a:cs typeface="Calibri"/>
              </a:rPr>
              <a:t>mapped </a:t>
            </a:r>
            <a:r>
              <a:rPr sz="2800" dirty="0">
                <a:solidFill>
                  <a:srgbClr val="5F5F5F"/>
                </a:solidFill>
                <a:cs typeface="Calibri"/>
              </a:rPr>
              <a:t>to a value whose byte-representation is all zeros: a type’s </a:t>
            </a:r>
            <a:r>
              <a:rPr sz="2800" spc="-10" dirty="0">
                <a:solidFill>
                  <a:srgbClr val="5F5F5F"/>
                </a:solidFill>
                <a:cs typeface="Calibri"/>
              </a:rPr>
              <a:t>default</a:t>
            </a:r>
            <a:r>
              <a:rPr sz="2800" spc="50" dirty="0">
                <a:solidFill>
                  <a:srgbClr val="5F5F5F"/>
                </a:solidFill>
                <a:cs typeface="Calibri"/>
              </a:rPr>
              <a:t> </a:t>
            </a:r>
            <a:r>
              <a:rPr sz="2800" dirty="0">
                <a:solidFill>
                  <a:srgbClr val="5F5F5F"/>
                </a:solidFill>
                <a:cs typeface="Calibri"/>
              </a:rPr>
              <a:t>value</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The </a:t>
            </a:r>
            <a:r>
              <a:rPr sz="2800" dirty="0">
                <a:solidFill>
                  <a:srgbClr val="5F5F5F"/>
                </a:solidFill>
                <a:cs typeface="Calibri"/>
              </a:rPr>
              <a:t>similarity </a:t>
            </a:r>
            <a:r>
              <a:rPr sz="2800" spc="-10" dirty="0">
                <a:solidFill>
                  <a:srgbClr val="5F5F5F"/>
                </a:solidFill>
                <a:cs typeface="Calibri"/>
              </a:rPr>
              <a:t>ends here, though: The </a:t>
            </a:r>
            <a:r>
              <a:rPr sz="2800" dirty="0">
                <a:solidFill>
                  <a:srgbClr val="5F5F5F"/>
                </a:solidFill>
                <a:cs typeface="Calibri"/>
              </a:rPr>
              <a:t>key </a:t>
            </a:r>
            <a:r>
              <a:rPr sz="2800" spc="-10" dirty="0">
                <a:solidFill>
                  <a:srgbClr val="5F5F5F"/>
                </a:solidFill>
                <a:cs typeface="Calibri"/>
              </a:rPr>
              <a:t>data </a:t>
            </a:r>
            <a:r>
              <a:rPr sz="2800" dirty="0">
                <a:solidFill>
                  <a:srgbClr val="5F5F5F"/>
                </a:solidFill>
                <a:cs typeface="Calibri"/>
              </a:rPr>
              <a:t>is </a:t>
            </a:r>
            <a:r>
              <a:rPr sz="2800" spc="-10" dirty="0">
                <a:solidFill>
                  <a:srgbClr val="5F5F5F"/>
                </a:solidFill>
                <a:cs typeface="Calibri"/>
              </a:rPr>
              <a:t>not actually </a:t>
            </a:r>
            <a:r>
              <a:rPr sz="2800" dirty="0">
                <a:solidFill>
                  <a:srgbClr val="5F5F5F"/>
                </a:solidFill>
                <a:cs typeface="Calibri"/>
              </a:rPr>
              <a:t>stored in a </a:t>
            </a:r>
            <a:r>
              <a:rPr sz="2800" spc="-10" dirty="0">
                <a:solidFill>
                  <a:srgbClr val="5F5F5F"/>
                </a:solidFill>
                <a:cs typeface="Calibri"/>
              </a:rPr>
              <a:t>mapping, </a:t>
            </a:r>
            <a:r>
              <a:rPr sz="2800" dirty="0">
                <a:solidFill>
                  <a:srgbClr val="5F5F5F"/>
                </a:solidFill>
                <a:cs typeface="Calibri"/>
              </a:rPr>
              <a:t>only its </a:t>
            </a:r>
            <a:r>
              <a:rPr sz="2800" spc="-10" dirty="0">
                <a:solidFill>
                  <a:srgbClr val="5F5F5F"/>
                </a:solidFill>
                <a:cs typeface="Calibri"/>
              </a:rPr>
              <a:t>hash </a:t>
            </a:r>
            <a:r>
              <a:rPr sz="2800" dirty="0">
                <a:solidFill>
                  <a:srgbClr val="5F5F5F"/>
                </a:solidFill>
                <a:cs typeface="Calibri"/>
              </a:rPr>
              <a:t>is </a:t>
            </a:r>
            <a:r>
              <a:rPr sz="2800" spc="-10" dirty="0">
                <a:solidFill>
                  <a:srgbClr val="5F5F5F"/>
                </a:solidFill>
                <a:cs typeface="Calibri"/>
              </a:rPr>
              <a:t>used</a:t>
            </a:r>
            <a:r>
              <a:rPr sz="2800" spc="330" dirty="0">
                <a:solidFill>
                  <a:srgbClr val="5F5F5F"/>
                </a:solidFill>
                <a:cs typeface="Calibri"/>
              </a:rPr>
              <a:t> </a:t>
            </a:r>
            <a:r>
              <a:rPr sz="2800" dirty="0">
                <a:solidFill>
                  <a:srgbClr val="5F5F5F"/>
                </a:solidFill>
                <a:cs typeface="Calibri"/>
              </a:rPr>
              <a:t>to</a:t>
            </a:r>
            <a:endParaRPr sz="2800">
              <a:solidFill>
                <a:prstClr val="black"/>
              </a:solidFill>
              <a:cs typeface="Calibri"/>
            </a:endParaRPr>
          </a:p>
          <a:p>
            <a:pPr marL="598170">
              <a:spcBef>
                <a:spcPts val="1680"/>
              </a:spcBef>
            </a:pPr>
            <a:r>
              <a:rPr sz="2800" dirty="0">
                <a:solidFill>
                  <a:srgbClr val="5F5F5F"/>
                </a:solidFill>
                <a:cs typeface="Calibri"/>
              </a:rPr>
              <a:t>look </a:t>
            </a:r>
            <a:r>
              <a:rPr sz="2800" spc="-10" dirty="0">
                <a:solidFill>
                  <a:srgbClr val="5F5F5F"/>
                </a:solidFill>
                <a:cs typeface="Calibri"/>
              </a:rPr>
              <a:t>up the</a:t>
            </a:r>
            <a:r>
              <a:rPr sz="2800" spc="-30" dirty="0">
                <a:solidFill>
                  <a:srgbClr val="5F5F5F"/>
                </a:solidFill>
                <a:cs typeface="Calibri"/>
              </a:rPr>
              <a:t> </a:t>
            </a:r>
            <a:r>
              <a:rPr sz="2800" dirty="0">
                <a:solidFill>
                  <a:srgbClr val="5F5F5F"/>
                </a:solidFill>
                <a:cs typeface="Calibri"/>
              </a:rPr>
              <a:t>value</a:t>
            </a:r>
            <a:endParaRPr sz="2800">
              <a:solidFill>
                <a:prstClr val="black"/>
              </a:solidFill>
              <a:cs typeface="Calibri"/>
            </a:endParaRPr>
          </a:p>
        </p:txBody>
      </p:sp>
    </p:spTree>
    <p:extLst>
      <p:ext uri="{BB962C8B-B14F-4D97-AF65-F5344CB8AC3E}">
        <p14:creationId xmlns:p14="http://schemas.microsoft.com/office/powerpoint/2010/main" val="1878348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640842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Example of</a:t>
            </a:r>
            <a:r>
              <a:rPr sz="5600" spc="-50" dirty="0">
                <a:solidFill>
                  <a:srgbClr val="095A82"/>
                </a:solidFill>
              </a:rPr>
              <a:t> </a:t>
            </a:r>
            <a:r>
              <a:rPr sz="5600" spc="-20" dirty="0">
                <a:solidFill>
                  <a:srgbClr val="095A82"/>
                </a:solidFill>
              </a:rPr>
              <a:t>Mappings</a:t>
            </a:r>
            <a:endParaRPr sz="5600"/>
          </a:p>
        </p:txBody>
      </p:sp>
      <p:sp>
        <p:nvSpPr>
          <p:cNvPr id="16" name="object 3"/>
          <p:cNvSpPr/>
          <p:nvPr/>
        </p:nvSpPr>
        <p:spPr>
          <a:xfrm>
            <a:off x="932688" y="1770888"/>
            <a:ext cx="16423640" cy="7602220"/>
          </a:xfrm>
          <a:custGeom>
            <a:avLst/>
            <a:gdLst/>
            <a:ahLst/>
            <a:cxnLst/>
            <a:rect l="l" t="t" r="r" b="b"/>
            <a:pathLst>
              <a:path w="8211820" h="3801110">
                <a:moveTo>
                  <a:pt x="0" y="3800855"/>
                </a:moveTo>
                <a:lnTo>
                  <a:pt x="8211311" y="3800855"/>
                </a:lnTo>
                <a:lnTo>
                  <a:pt x="8211311" y="0"/>
                </a:lnTo>
                <a:lnTo>
                  <a:pt x="0" y="0"/>
                </a:lnTo>
                <a:lnTo>
                  <a:pt x="0" y="3800855"/>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1770888"/>
            <a:ext cx="16423640" cy="7602220"/>
          </a:xfrm>
          <a:custGeom>
            <a:avLst/>
            <a:gdLst/>
            <a:ahLst/>
            <a:cxnLst/>
            <a:rect l="l" t="t" r="r" b="b"/>
            <a:pathLst>
              <a:path w="8211820" h="3801110">
                <a:moveTo>
                  <a:pt x="0" y="3800855"/>
                </a:moveTo>
                <a:lnTo>
                  <a:pt x="8211311" y="3800855"/>
                </a:lnTo>
                <a:lnTo>
                  <a:pt x="8211311" y="0"/>
                </a:lnTo>
                <a:lnTo>
                  <a:pt x="0" y="0"/>
                </a:lnTo>
                <a:lnTo>
                  <a:pt x="0" y="3800855"/>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1091386" y="1794764"/>
            <a:ext cx="10266680" cy="7398179"/>
          </a:xfrm>
          <a:prstGeom prst="rect">
            <a:avLst/>
          </a:prstGeom>
        </p:spPr>
        <p:txBody>
          <a:bodyPr vert="horz" wrap="square" lIns="0" tIns="26670" rIns="0" bIns="0" rtlCol="0">
            <a:spAutoFit/>
          </a:bodyPr>
          <a:lstStyle/>
          <a:p>
            <a:pPr marL="25400">
              <a:spcBef>
                <a:spcPts val="210"/>
              </a:spcBef>
            </a:pPr>
            <a:r>
              <a:rPr sz="2800" spc="-10" dirty="0">
                <a:solidFill>
                  <a:srgbClr val="252525"/>
                </a:solidFill>
                <a:latin typeface="Courier New"/>
                <a:cs typeface="Courier New"/>
              </a:rPr>
              <a:t>pragma </a:t>
            </a:r>
            <a:r>
              <a:rPr sz="2800" spc="-20" dirty="0">
                <a:solidFill>
                  <a:srgbClr val="252525"/>
                </a:solidFill>
                <a:latin typeface="Courier New"/>
                <a:cs typeface="Courier New"/>
              </a:rPr>
              <a:t>solidity</a:t>
            </a:r>
            <a:r>
              <a:rPr sz="2800" spc="-50" dirty="0">
                <a:solidFill>
                  <a:srgbClr val="252525"/>
                </a:solidFill>
                <a:latin typeface="Courier New"/>
                <a:cs typeface="Courier New"/>
              </a:rPr>
              <a:t> </a:t>
            </a:r>
            <a:r>
              <a:rPr sz="2800" spc="-10" dirty="0">
                <a:solidFill>
                  <a:srgbClr val="252525"/>
                </a:solidFill>
                <a:latin typeface="Courier New"/>
                <a:cs typeface="Courier New"/>
              </a:rPr>
              <a:t>^0.4.0;</a:t>
            </a:r>
            <a:endParaRPr sz="2800">
              <a:solidFill>
                <a:prstClr val="black"/>
              </a:solidFill>
              <a:latin typeface="Courier New"/>
              <a:cs typeface="Courier New"/>
            </a:endParaRPr>
          </a:p>
          <a:p>
            <a:pPr>
              <a:spcBef>
                <a:spcPts val="20"/>
              </a:spcBef>
            </a:pPr>
            <a:endParaRPr sz="2900">
              <a:solidFill>
                <a:prstClr val="black"/>
              </a:solidFill>
              <a:latin typeface="Times New Roman"/>
              <a:cs typeface="Times New Roman"/>
            </a:endParaRPr>
          </a:p>
          <a:p>
            <a:pPr marL="25400"/>
            <a:r>
              <a:rPr sz="2800" spc="-10" dirty="0">
                <a:solidFill>
                  <a:srgbClr val="252525"/>
                </a:solidFill>
                <a:latin typeface="Courier New"/>
                <a:cs typeface="Courier New"/>
              </a:rPr>
              <a:t>contract MappingExample</a:t>
            </a:r>
            <a:r>
              <a:rPr sz="2800" spc="-4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877568"/>
            <a:r>
              <a:rPr sz="2800" spc="-10" dirty="0">
                <a:solidFill>
                  <a:srgbClr val="252525"/>
                </a:solidFill>
                <a:latin typeface="Courier New"/>
                <a:cs typeface="Courier New"/>
              </a:rPr>
              <a:t>mapping(address </a:t>
            </a:r>
            <a:r>
              <a:rPr sz="2800" spc="-20" dirty="0">
                <a:solidFill>
                  <a:srgbClr val="252525"/>
                </a:solidFill>
                <a:latin typeface="Courier New"/>
                <a:cs typeface="Courier New"/>
              </a:rPr>
              <a:t>=&gt; </a:t>
            </a:r>
            <a:r>
              <a:rPr sz="2800" spc="-10" dirty="0">
                <a:solidFill>
                  <a:srgbClr val="252525"/>
                </a:solidFill>
                <a:latin typeface="Courier New"/>
                <a:cs typeface="Courier New"/>
              </a:rPr>
              <a:t>uint) public</a:t>
            </a:r>
            <a:r>
              <a:rPr sz="2800" spc="-110" dirty="0">
                <a:solidFill>
                  <a:srgbClr val="252525"/>
                </a:solidFill>
                <a:latin typeface="Courier New"/>
                <a:cs typeface="Courier New"/>
              </a:rPr>
              <a:t> </a:t>
            </a:r>
            <a:r>
              <a:rPr sz="2800" spc="-10" dirty="0">
                <a:solidFill>
                  <a:srgbClr val="252525"/>
                </a:solidFill>
                <a:latin typeface="Courier New"/>
                <a:cs typeface="Courier New"/>
              </a:rPr>
              <a:t>balances;</a:t>
            </a:r>
            <a:endParaRPr sz="2800">
              <a:solidFill>
                <a:prstClr val="black"/>
              </a:solidFill>
              <a:latin typeface="Courier New"/>
              <a:cs typeface="Courier New"/>
            </a:endParaRPr>
          </a:p>
          <a:p>
            <a:pPr>
              <a:spcBef>
                <a:spcPts val="30"/>
              </a:spcBef>
            </a:pPr>
            <a:endParaRPr sz="2900">
              <a:solidFill>
                <a:prstClr val="black"/>
              </a:solidFill>
              <a:latin typeface="Times New Roman"/>
              <a:cs typeface="Times New Roman"/>
            </a:endParaRPr>
          </a:p>
          <a:p>
            <a:pPr marL="1728470" marR="1286510" indent="-850900"/>
            <a:r>
              <a:rPr sz="2800" spc="-20" dirty="0">
                <a:solidFill>
                  <a:srgbClr val="252525"/>
                </a:solidFill>
                <a:latin typeface="Courier New"/>
                <a:cs typeface="Courier New"/>
              </a:rPr>
              <a:t>function </a:t>
            </a:r>
            <a:r>
              <a:rPr sz="2800" spc="-10" dirty="0">
                <a:solidFill>
                  <a:srgbClr val="252525"/>
                </a:solidFill>
                <a:latin typeface="Courier New"/>
                <a:cs typeface="Courier New"/>
              </a:rPr>
              <a:t>update(uint newBalance) </a:t>
            </a:r>
            <a:r>
              <a:rPr sz="2800" dirty="0">
                <a:solidFill>
                  <a:srgbClr val="252525"/>
                </a:solidFill>
                <a:latin typeface="Courier New"/>
                <a:cs typeface="Courier New"/>
              </a:rPr>
              <a:t>{  </a:t>
            </a:r>
            <a:r>
              <a:rPr sz="2800" spc="-20" dirty="0">
                <a:solidFill>
                  <a:srgbClr val="252525"/>
                </a:solidFill>
                <a:latin typeface="Courier New"/>
                <a:cs typeface="Courier New"/>
              </a:rPr>
              <a:t>balances[msg.sender] </a:t>
            </a:r>
            <a:r>
              <a:rPr sz="2800" dirty="0">
                <a:solidFill>
                  <a:srgbClr val="252525"/>
                </a:solidFill>
                <a:latin typeface="Courier New"/>
                <a:cs typeface="Courier New"/>
              </a:rPr>
              <a:t>=</a:t>
            </a:r>
            <a:r>
              <a:rPr sz="2800" spc="-30" dirty="0">
                <a:solidFill>
                  <a:srgbClr val="252525"/>
                </a:solidFill>
                <a:latin typeface="Courier New"/>
                <a:cs typeface="Courier New"/>
              </a:rPr>
              <a:t> </a:t>
            </a:r>
            <a:r>
              <a:rPr sz="2800" spc="-10" dirty="0">
                <a:solidFill>
                  <a:srgbClr val="252525"/>
                </a:solidFill>
                <a:latin typeface="Courier New"/>
                <a:cs typeface="Courier New"/>
              </a:rPr>
              <a:t>newBalance;</a:t>
            </a:r>
            <a:endParaRPr sz="2800">
              <a:solidFill>
                <a:prstClr val="black"/>
              </a:solidFill>
              <a:latin typeface="Courier New"/>
              <a:cs typeface="Courier New"/>
            </a:endParaRPr>
          </a:p>
          <a:p>
            <a:pPr marL="877568"/>
            <a:r>
              <a:rPr sz="2800" dirty="0">
                <a:solidFill>
                  <a:srgbClr val="252525"/>
                </a:solidFill>
                <a:latin typeface="Courier New"/>
                <a:cs typeface="Courier New"/>
              </a:rPr>
              <a:t>}</a:t>
            </a:r>
            <a:endParaRPr sz="2800">
              <a:solidFill>
                <a:prstClr val="black"/>
              </a:solidFill>
              <a:latin typeface="Courier New"/>
              <a:cs typeface="Courier New"/>
            </a:endParaRPr>
          </a:p>
          <a:p>
            <a:pPr marL="25400"/>
            <a:r>
              <a:rPr sz="2800" dirty="0">
                <a:solidFill>
                  <a:srgbClr val="252525"/>
                </a:solidFill>
                <a:latin typeface="Courier New"/>
                <a:cs typeface="Courier New"/>
              </a:rPr>
              <a:t>}</a:t>
            </a:r>
            <a:endParaRPr sz="2800">
              <a:solidFill>
                <a:prstClr val="black"/>
              </a:solidFill>
              <a:latin typeface="Courier New"/>
              <a:cs typeface="Courier New"/>
            </a:endParaRPr>
          </a:p>
          <a:p>
            <a:pPr>
              <a:spcBef>
                <a:spcPts val="30"/>
              </a:spcBef>
            </a:pPr>
            <a:endParaRPr sz="2900">
              <a:solidFill>
                <a:prstClr val="black"/>
              </a:solidFill>
              <a:latin typeface="Times New Roman"/>
              <a:cs typeface="Times New Roman"/>
            </a:endParaRPr>
          </a:p>
          <a:p>
            <a:pPr marL="25400"/>
            <a:r>
              <a:rPr sz="2800" spc="-10" dirty="0">
                <a:solidFill>
                  <a:srgbClr val="252525"/>
                </a:solidFill>
                <a:latin typeface="Courier New"/>
                <a:cs typeface="Courier New"/>
              </a:rPr>
              <a:t>contract MappingUser</a:t>
            </a:r>
            <a:r>
              <a:rPr sz="2800" spc="-20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728470" marR="10160" indent="-850900"/>
            <a:r>
              <a:rPr sz="2800" spc="-20" dirty="0">
                <a:solidFill>
                  <a:srgbClr val="252525"/>
                </a:solidFill>
                <a:latin typeface="Courier New"/>
                <a:cs typeface="Courier New"/>
              </a:rPr>
              <a:t>function </a:t>
            </a:r>
            <a:r>
              <a:rPr sz="2800" spc="-10" dirty="0">
                <a:solidFill>
                  <a:srgbClr val="252525"/>
                </a:solidFill>
                <a:latin typeface="Courier New"/>
                <a:cs typeface="Courier New"/>
              </a:rPr>
              <a:t>f() returns </a:t>
            </a:r>
            <a:r>
              <a:rPr sz="2800" spc="-20" dirty="0">
                <a:solidFill>
                  <a:srgbClr val="252525"/>
                </a:solidFill>
                <a:latin typeface="Courier New"/>
                <a:cs typeface="Courier New"/>
              </a:rPr>
              <a:t>(uint) </a:t>
            </a:r>
            <a:r>
              <a:rPr sz="2800" dirty="0">
                <a:solidFill>
                  <a:srgbClr val="252525"/>
                </a:solidFill>
                <a:latin typeface="Courier New"/>
                <a:cs typeface="Courier New"/>
              </a:rPr>
              <a:t>{  </a:t>
            </a:r>
            <a:r>
              <a:rPr sz="2800" spc="-10" dirty="0">
                <a:solidFill>
                  <a:srgbClr val="252525"/>
                </a:solidFill>
                <a:latin typeface="Courier New"/>
                <a:cs typeface="Courier New"/>
              </a:rPr>
              <a:t>MappingExample </a:t>
            </a:r>
            <a:r>
              <a:rPr sz="2800" dirty="0">
                <a:solidFill>
                  <a:srgbClr val="252525"/>
                </a:solidFill>
                <a:latin typeface="Courier New"/>
                <a:cs typeface="Courier New"/>
              </a:rPr>
              <a:t>m = </a:t>
            </a:r>
            <a:r>
              <a:rPr sz="2800" spc="-10" dirty="0">
                <a:solidFill>
                  <a:srgbClr val="252525"/>
                </a:solidFill>
                <a:latin typeface="Courier New"/>
                <a:cs typeface="Courier New"/>
              </a:rPr>
              <a:t>new</a:t>
            </a:r>
            <a:r>
              <a:rPr sz="2800" spc="-228" dirty="0">
                <a:solidFill>
                  <a:srgbClr val="252525"/>
                </a:solidFill>
                <a:latin typeface="Courier New"/>
                <a:cs typeface="Courier New"/>
              </a:rPr>
              <a:t> </a:t>
            </a:r>
            <a:r>
              <a:rPr sz="2800" spc="-10" dirty="0">
                <a:solidFill>
                  <a:srgbClr val="252525"/>
                </a:solidFill>
                <a:latin typeface="Courier New"/>
                <a:cs typeface="Courier New"/>
              </a:rPr>
              <a:t>MappingExample();  m.update(100);</a:t>
            </a:r>
            <a:endParaRPr sz="2800">
              <a:solidFill>
                <a:prstClr val="black"/>
              </a:solidFill>
              <a:latin typeface="Courier New"/>
              <a:cs typeface="Courier New"/>
            </a:endParaRPr>
          </a:p>
          <a:p>
            <a:pPr marL="1728470"/>
            <a:r>
              <a:rPr sz="2800" spc="-10" dirty="0">
                <a:solidFill>
                  <a:srgbClr val="252525"/>
                </a:solidFill>
                <a:latin typeface="Courier New"/>
                <a:cs typeface="Courier New"/>
              </a:rPr>
              <a:t>return</a:t>
            </a:r>
            <a:r>
              <a:rPr sz="2800" spc="-50" dirty="0">
                <a:solidFill>
                  <a:srgbClr val="252525"/>
                </a:solidFill>
                <a:latin typeface="Courier New"/>
                <a:cs typeface="Courier New"/>
              </a:rPr>
              <a:t> </a:t>
            </a:r>
            <a:r>
              <a:rPr sz="2800" spc="-20" dirty="0">
                <a:solidFill>
                  <a:srgbClr val="252525"/>
                </a:solidFill>
                <a:latin typeface="Courier New"/>
                <a:cs typeface="Courier New"/>
              </a:rPr>
              <a:t>m.balances(this);</a:t>
            </a:r>
            <a:endParaRPr sz="2800">
              <a:solidFill>
                <a:prstClr val="black"/>
              </a:solidFill>
              <a:latin typeface="Courier New"/>
              <a:cs typeface="Courier New"/>
            </a:endParaRPr>
          </a:p>
          <a:p>
            <a:pPr marL="877568">
              <a:spcBef>
                <a:spcPts val="10"/>
              </a:spcBef>
            </a:pPr>
            <a:r>
              <a:rPr sz="2800" dirty="0">
                <a:solidFill>
                  <a:srgbClr val="252525"/>
                </a:solidFill>
                <a:latin typeface="Courier New"/>
                <a:cs typeface="Courier New"/>
              </a:rPr>
              <a:t>}</a:t>
            </a:r>
            <a:endParaRPr sz="2800">
              <a:solidFill>
                <a:prstClr val="black"/>
              </a:solidFill>
              <a:latin typeface="Courier New"/>
              <a:cs typeface="Courier New"/>
            </a:endParaRPr>
          </a:p>
          <a:p>
            <a:pPr marL="25400"/>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3447320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202311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Enums</a:t>
            </a:r>
            <a:endParaRPr sz="5600"/>
          </a:p>
        </p:txBody>
      </p:sp>
      <p:sp>
        <p:nvSpPr>
          <p:cNvPr id="16" name="object 3"/>
          <p:cNvSpPr/>
          <p:nvPr/>
        </p:nvSpPr>
        <p:spPr>
          <a:xfrm>
            <a:off x="932688" y="5285232"/>
            <a:ext cx="16423640" cy="4109720"/>
          </a:xfrm>
          <a:custGeom>
            <a:avLst/>
            <a:gdLst/>
            <a:ahLst/>
            <a:cxnLst/>
            <a:rect l="l" t="t" r="r" b="b"/>
            <a:pathLst>
              <a:path w="8211820" h="2054860">
                <a:moveTo>
                  <a:pt x="0" y="2054352"/>
                </a:moveTo>
                <a:lnTo>
                  <a:pt x="8211311" y="2054352"/>
                </a:lnTo>
                <a:lnTo>
                  <a:pt x="8211311" y="0"/>
                </a:lnTo>
                <a:lnTo>
                  <a:pt x="0" y="0"/>
                </a:lnTo>
                <a:lnTo>
                  <a:pt x="0" y="2054352"/>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5285232"/>
            <a:ext cx="16423640" cy="4109720"/>
          </a:xfrm>
          <a:custGeom>
            <a:avLst/>
            <a:gdLst/>
            <a:ahLst/>
            <a:cxnLst/>
            <a:rect l="l" t="t" r="r" b="b"/>
            <a:pathLst>
              <a:path w="8211820" h="2054860">
                <a:moveTo>
                  <a:pt x="0" y="2054352"/>
                </a:moveTo>
                <a:lnTo>
                  <a:pt x="8211311" y="2054352"/>
                </a:lnTo>
                <a:lnTo>
                  <a:pt x="8211311" y="0"/>
                </a:lnTo>
                <a:lnTo>
                  <a:pt x="0" y="0"/>
                </a:lnTo>
                <a:lnTo>
                  <a:pt x="0" y="2054352"/>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942034" y="1896111"/>
            <a:ext cx="14668500" cy="7449475"/>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Enums </a:t>
            </a:r>
            <a:r>
              <a:rPr sz="2800" dirty="0">
                <a:solidFill>
                  <a:srgbClr val="5F5F5F"/>
                </a:solidFill>
                <a:cs typeface="Calibri"/>
              </a:rPr>
              <a:t>are </a:t>
            </a:r>
            <a:r>
              <a:rPr sz="2800" spc="-10" dirty="0">
                <a:solidFill>
                  <a:srgbClr val="5F5F5F"/>
                </a:solidFill>
                <a:cs typeface="Calibri"/>
              </a:rPr>
              <a:t>one </a:t>
            </a:r>
            <a:r>
              <a:rPr sz="2800" dirty="0">
                <a:solidFill>
                  <a:srgbClr val="5F5F5F"/>
                </a:solidFill>
                <a:cs typeface="Calibri"/>
              </a:rPr>
              <a:t>way to create a </a:t>
            </a:r>
            <a:r>
              <a:rPr sz="2800" spc="-10" dirty="0">
                <a:solidFill>
                  <a:srgbClr val="5F5F5F"/>
                </a:solidFill>
                <a:cs typeface="Calibri"/>
              </a:rPr>
              <a:t>user-defined type </a:t>
            </a:r>
            <a:r>
              <a:rPr sz="2800" dirty="0">
                <a:solidFill>
                  <a:srgbClr val="5F5F5F"/>
                </a:solidFill>
                <a:cs typeface="Calibri"/>
              </a:rPr>
              <a:t>in</a:t>
            </a:r>
            <a:r>
              <a:rPr sz="2800" spc="10" dirty="0">
                <a:solidFill>
                  <a:srgbClr val="5F5F5F"/>
                </a:solidFill>
                <a:cs typeface="Calibri"/>
              </a:rPr>
              <a:t> </a:t>
            </a:r>
            <a:r>
              <a:rPr sz="2800" dirty="0">
                <a:solidFill>
                  <a:srgbClr val="5F5F5F"/>
                </a:solidFill>
                <a:cs typeface="Calibri"/>
              </a:rPr>
              <a:t>Solidity</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They </a:t>
            </a:r>
            <a:r>
              <a:rPr sz="2800" dirty="0">
                <a:solidFill>
                  <a:srgbClr val="5F5F5F"/>
                </a:solidFill>
                <a:cs typeface="Calibri"/>
              </a:rPr>
              <a:t>are explicitly </a:t>
            </a:r>
            <a:r>
              <a:rPr sz="2800" spc="-10" dirty="0">
                <a:solidFill>
                  <a:srgbClr val="5F5F5F"/>
                </a:solidFill>
                <a:cs typeface="Calibri"/>
              </a:rPr>
              <a:t>convertible </a:t>
            </a:r>
            <a:r>
              <a:rPr sz="2800" dirty="0">
                <a:solidFill>
                  <a:srgbClr val="5F5F5F"/>
                </a:solidFill>
                <a:cs typeface="Calibri"/>
              </a:rPr>
              <a:t>to </a:t>
            </a:r>
            <a:r>
              <a:rPr sz="2800" spc="-10" dirty="0">
                <a:solidFill>
                  <a:srgbClr val="5F5F5F"/>
                </a:solidFill>
                <a:cs typeface="Calibri"/>
              </a:rPr>
              <a:t>and from </a:t>
            </a:r>
            <a:r>
              <a:rPr sz="2800" dirty="0">
                <a:solidFill>
                  <a:srgbClr val="5F5F5F"/>
                </a:solidFill>
                <a:cs typeface="Calibri"/>
              </a:rPr>
              <a:t>all </a:t>
            </a:r>
            <a:r>
              <a:rPr sz="2800" spc="-10" dirty="0">
                <a:solidFill>
                  <a:srgbClr val="5F5F5F"/>
                </a:solidFill>
                <a:cs typeface="Calibri"/>
              </a:rPr>
              <a:t>integer types but implicit conversion </a:t>
            </a:r>
            <a:r>
              <a:rPr sz="2800" dirty="0">
                <a:solidFill>
                  <a:srgbClr val="5F5F5F"/>
                </a:solidFill>
                <a:cs typeface="Calibri"/>
              </a:rPr>
              <a:t>is </a:t>
            </a:r>
            <a:r>
              <a:rPr sz="2800" spc="-10" dirty="0">
                <a:solidFill>
                  <a:srgbClr val="5F5F5F"/>
                </a:solidFill>
                <a:cs typeface="Calibri"/>
              </a:rPr>
              <a:t>not</a:t>
            </a:r>
            <a:r>
              <a:rPr sz="2800" spc="330" dirty="0">
                <a:solidFill>
                  <a:srgbClr val="5F5F5F"/>
                </a:solidFill>
                <a:cs typeface="Calibri"/>
              </a:rPr>
              <a:t> </a:t>
            </a:r>
            <a:r>
              <a:rPr sz="2800" dirty="0">
                <a:solidFill>
                  <a:srgbClr val="5F5F5F"/>
                </a:solidFill>
                <a:cs typeface="Calibri"/>
              </a:rPr>
              <a:t>allowed</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The explicit conversions check the </a:t>
            </a:r>
            <a:r>
              <a:rPr sz="2800" dirty="0">
                <a:solidFill>
                  <a:srgbClr val="5F5F5F"/>
                </a:solidFill>
                <a:cs typeface="Calibri"/>
              </a:rPr>
              <a:t>value </a:t>
            </a:r>
            <a:r>
              <a:rPr sz="2800" spc="-10" dirty="0">
                <a:solidFill>
                  <a:srgbClr val="5F5F5F"/>
                </a:solidFill>
                <a:cs typeface="Calibri"/>
              </a:rPr>
              <a:t>ranges </a:t>
            </a:r>
            <a:r>
              <a:rPr sz="2800" dirty="0">
                <a:solidFill>
                  <a:srgbClr val="5F5F5F"/>
                </a:solidFill>
                <a:cs typeface="Calibri"/>
              </a:rPr>
              <a:t>at </a:t>
            </a:r>
            <a:r>
              <a:rPr sz="2800" spc="-10" dirty="0">
                <a:solidFill>
                  <a:srgbClr val="5F5F5F"/>
                </a:solidFill>
                <a:cs typeface="Calibri"/>
              </a:rPr>
              <a:t>runtime and </a:t>
            </a:r>
            <a:r>
              <a:rPr sz="2800" dirty="0">
                <a:solidFill>
                  <a:srgbClr val="5F5F5F"/>
                </a:solidFill>
                <a:cs typeface="Calibri"/>
              </a:rPr>
              <a:t>a </a:t>
            </a:r>
            <a:r>
              <a:rPr sz="2800" spc="-10" dirty="0">
                <a:solidFill>
                  <a:srgbClr val="5F5F5F"/>
                </a:solidFill>
                <a:cs typeface="Calibri"/>
              </a:rPr>
              <a:t>failure causes </a:t>
            </a:r>
            <a:r>
              <a:rPr sz="2800" dirty="0">
                <a:solidFill>
                  <a:srgbClr val="5F5F5F"/>
                </a:solidFill>
                <a:cs typeface="Calibri"/>
              </a:rPr>
              <a:t>an</a:t>
            </a:r>
            <a:r>
              <a:rPr sz="2800" spc="250" dirty="0">
                <a:solidFill>
                  <a:srgbClr val="5F5F5F"/>
                </a:solidFill>
                <a:cs typeface="Calibri"/>
              </a:rPr>
              <a:t> </a:t>
            </a:r>
            <a:r>
              <a:rPr sz="2800" spc="-10" dirty="0">
                <a:solidFill>
                  <a:srgbClr val="5F5F5F"/>
                </a:solidFill>
                <a:cs typeface="Calibri"/>
              </a:rPr>
              <a:t>exception</a:t>
            </a:r>
            <a:endParaRPr sz="2800">
              <a:solidFill>
                <a:prstClr val="black"/>
              </a:solidFill>
              <a:cs typeface="Calibri"/>
            </a:endParaRPr>
          </a:p>
          <a:p>
            <a:pPr>
              <a:spcBef>
                <a:spcPts val="11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Enums needs </a:t>
            </a:r>
            <a:r>
              <a:rPr sz="2800" dirty="0">
                <a:solidFill>
                  <a:srgbClr val="5F5F5F"/>
                </a:solidFill>
                <a:cs typeface="Calibri"/>
              </a:rPr>
              <a:t>at least one</a:t>
            </a:r>
            <a:r>
              <a:rPr sz="2800" spc="40" dirty="0">
                <a:solidFill>
                  <a:srgbClr val="5F5F5F"/>
                </a:solidFill>
                <a:cs typeface="Calibri"/>
              </a:rPr>
              <a:t> </a:t>
            </a:r>
            <a:r>
              <a:rPr sz="2800" spc="-10" dirty="0">
                <a:solidFill>
                  <a:srgbClr val="5F5F5F"/>
                </a:solidFill>
                <a:cs typeface="Calibri"/>
              </a:rPr>
              <a:t>member</a:t>
            </a:r>
            <a:endParaRPr sz="2800">
              <a:solidFill>
                <a:prstClr val="black"/>
              </a:solidFill>
              <a:cs typeface="Calibri"/>
            </a:endParaRPr>
          </a:p>
          <a:p>
            <a:pPr>
              <a:spcBef>
                <a:spcPts val="50"/>
              </a:spcBef>
            </a:pPr>
            <a:endParaRPr sz="3600">
              <a:solidFill>
                <a:prstClr val="black"/>
              </a:solidFill>
              <a:latin typeface="Times New Roman"/>
              <a:cs typeface="Times New Roman"/>
            </a:endParaRPr>
          </a:p>
          <a:p>
            <a:pPr marL="173990" marR="9579610"/>
            <a:r>
              <a:rPr sz="2800" spc="-10" dirty="0">
                <a:solidFill>
                  <a:srgbClr val="252525"/>
                </a:solidFill>
                <a:latin typeface="Courier New"/>
                <a:cs typeface="Courier New"/>
              </a:rPr>
              <a:t>pragma </a:t>
            </a:r>
            <a:r>
              <a:rPr sz="2800" spc="-20" dirty="0">
                <a:solidFill>
                  <a:srgbClr val="252525"/>
                </a:solidFill>
                <a:latin typeface="Courier New"/>
                <a:cs typeface="Courier New"/>
              </a:rPr>
              <a:t>solidity </a:t>
            </a:r>
            <a:r>
              <a:rPr sz="2800" spc="-10" dirty="0">
                <a:solidFill>
                  <a:srgbClr val="252525"/>
                </a:solidFill>
                <a:latin typeface="Courier New"/>
                <a:cs typeface="Courier New"/>
              </a:rPr>
              <a:t>^0.4.0;  contract </a:t>
            </a:r>
            <a:r>
              <a:rPr sz="2800" spc="-20" dirty="0">
                <a:solidFill>
                  <a:srgbClr val="252525"/>
                </a:solidFill>
                <a:latin typeface="Courier New"/>
                <a:cs typeface="Courier New"/>
              </a:rPr>
              <a:t>test</a:t>
            </a:r>
            <a:r>
              <a:rPr sz="2800" spc="-7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027430" marR="859790"/>
            <a:r>
              <a:rPr sz="2800" spc="-10" dirty="0">
                <a:solidFill>
                  <a:srgbClr val="252525"/>
                </a:solidFill>
                <a:latin typeface="Courier New"/>
                <a:cs typeface="Courier New"/>
              </a:rPr>
              <a:t>enum ActionChoices </a:t>
            </a:r>
            <a:r>
              <a:rPr sz="2800" dirty="0">
                <a:solidFill>
                  <a:srgbClr val="252525"/>
                </a:solidFill>
                <a:latin typeface="Courier New"/>
                <a:cs typeface="Courier New"/>
              </a:rPr>
              <a:t>{ </a:t>
            </a:r>
            <a:r>
              <a:rPr sz="2800" spc="-10" dirty="0">
                <a:solidFill>
                  <a:srgbClr val="252525"/>
                </a:solidFill>
                <a:latin typeface="Courier New"/>
                <a:cs typeface="Courier New"/>
              </a:rPr>
              <a:t>GoLeft, </a:t>
            </a:r>
            <a:r>
              <a:rPr sz="2800" spc="-20" dirty="0">
                <a:solidFill>
                  <a:srgbClr val="252525"/>
                </a:solidFill>
                <a:latin typeface="Courier New"/>
                <a:cs typeface="Courier New"/>
              </a:rPr>
              <a:t>GoRight, </a:t>
            </a:r>
            <a:r>
              <a:rPr sz="2800" spc="-10" dirty="0">
                <a:solidFill>
                  <a:srgbClr val="252525"/>
                </a:solidFill>
                <a:latin typeface="Courier New"/>
                <a:cs typeface="Courier New"/>
              </a:rPr>
              <a:t>GoStraight, SitStill </a:t>
            </a:r>
            <a:r>
              <a:rPr sz="2800" dirty="0">
                <a:solidFill>
                  <a:srgbClr val="252525"/>
                </a:solidFill>
                <a:latin typeface="Courier New"/>
                <a:cs typeface="Courier New"/>
              </a:rPr>
              <a:t>}  </a:t>
            </a:r>
            <a:r>
              <a:rPr sz="2800" spc="-10" dirty="0">
                <a:solidFill>
                  <a:srgbClr val="252525"/>
                </a:solidFill>
                <a:latin typeface="Courier New"/>
                <a:cs typeface="Courier New"/>
              </a:rPr>
              <a:t>ActionChoices</a:t>
            </a:r>
            <a:r>
              <a:rPr sz="2800" spc="-20" dirty="0">
                <a:solidFill>
                  <a:srgbClr val="252525"/>
                </a:solidFill>
                <a:latin typeface="Courier New"/>
                <a:cs typeface="Courier New"/>
              </a:rPr>
              <a:t> </a:t>
            </a:r>
            <a:r>
              <a:rPr sz="2800" spc="-10" dirty="0">
                <a:solidFill>
                  <a:srgbClr val="252525"/>
                </a:solidFill>
                <a:latin typeface="Courier New"/>
                <a:cs typeface="Courier New"/>
              </a:rPr>
              <a:t>choice;</a:t>
            </a:r>
            <a:endParaRPr sz="2800">
              <a:solidFill>
                <a:prstClr val="black"/>
              </a:solidFill>
              <a:latin typeface="Courier New"/>
              <a:cs typeface="Courier New"/>
            </a:endParaRPr>
          </a:p>
          <a:p>
            <a:pPr marL="1027430"/>
            <a:r>
              <a:rPr sz="2800" spc="-10" dirty="0">
                <a:solidFill>
                  <a:srgbClr val="252525"/>
                </a:solidFill>
                <a:latin typeface="Courier New"/>
                <a:cs typeface="Courier New"/>
              </a:rPr>
              <a:t>ActionChoices </a:t>
            </a:r>
            <a:r>
              <a:rPr sz="2800" spc="-20" dirty="0">
                <a:solidFill>
                  <a:srgbClr val="252525"/>
                </a:solidFill>
                <a:latin typeface="Courier New"/>
                <a:cs typeface="Courier New"/>
              </a:rPr>
              <a:t>constant </a:t>
            </a:r>
            <a:r>
              <a:rPr sz="2800" spc="-10" dirty="0">
                <a:solidFill>
                  <a:srgbClr val="252525"/>
                </a:solidFill>
                <a:latin typeface="Courier New"/>
                <a:cs typeface="Courier New"/>
              </a:rPr>
              <a:t>defaultChoice </a:t>
            </a:r>
            <a:r>
              <a:rPr sz="2800" dirty="0">
                <a:solidFill>
                  <a:srgbClr val="252525"/>
                </a:solidFill>
                <a:latin typeface="Courier New"/>
                <a:cs typeface="Courier New"/>
              </a:rPr>
              <a:t>=</a:t>
            </a:r>
            <a:r>
              <a:rPr sz="2800" spc="90" dirty="0">
                <a:solidFill>
                  <a:srgbClr val="252525"/>
                </a:solidFill>
                <a:latin typeface="Courier New"/>
                <a:cs typeface="Courier New"/>
              </a:rPr>
              <a:t> </a:t>
            </a:r>
            <a:r>
              <a:rPr sz="2800" spc="-20" dirty="0">
                <a:solidFill>
                  <a:srgbClr val="252525"/>
                </a:solidFill>
                <a:latin typeface="Courier New"/>
                <a:cs typeface="Courier New"/>
              </a:rPr>
              <a:t>ActionChoices.GoStraight;</a:t>
            </a:r>
            <a:endParaRPr sz="2800">
              <a:solidFill>
                <a:prstClr val="black"/>
              </a:solidFill>
              <a:latin typeface="Courier New"/>
              <a:cs typeface="Courier New"/>
            </a:endParaRPr>
          </a:p>
          <a:p>
            <a:pPr>
              <a:spcBef>
                <a:spcPts val="30"/>
              </a:spcBef>
            </a:pPr>
            <a:endParaRPr sz="2900">
              <a:solidFill>
                <a:prstClr val="black"/>
              </a:solidFill>
              <a:latin typeface="Times New Roman"/>
              <a:cs typeface="Times New Roman"/>
            </a:endParaRPr>
          </a:p>
          <a:p>
            <a:pPr marL="1027430"/>
            <a:r>
              <a:rPr sz="2800" spc="-20" dirty="0">
                <a:solidFill>
                  <a:srgbClr val="252525"/>
                </a:solidFill>
                <a:latin typeface="Courier New"/>
                <a:cs typeface="Courier New"/>
              </a:rPr>
              <a:t>function </a:t>
            </a:r>
            <a:r>
              <a:rPr sz="2800" spc="-10" dirty="0">
                <a:solidFill>
                  <a:srgbClr val="252525"/>
                </a:solidFill>
                <a:latin typeface="Courier New"/>
                <a:cs typeface="Courier New"/>
              </a:rPr>
              <a:t>setGoStraight()</a:t>
            </a:r>
            <a:r>
              <a:rPr sz="2800" spc="-3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878330"/>
            <a:r>
              <a:rPr sz="2800" spc="-10" dirty="0">
                <a:solidFill>
                  <a:srgbClr val="252525"/>
                </a:solidFill>
                <a:latin typeface="Courier New"/>
                <a:cs typeface="Courier New"/>
              </a:rPr>
              <a:t>choice </a:t>
            </a:r>
            <a:r>
              <a:rPr sz="2800" dirty="0">
                <a:solidFill>
                  <a:srgbClr val="252525"/>
                </a:solidFill>
                <a:latin typeface="Courier New"/>
                <a:cs typeface="Courier New"/>
              </a:rPr>
              <a:t>=</a:t>
            </a:r>
            <a:r>
              <a:rPr sz="2800" spc="-30" dirty="0">
                <a:solidFill>
                  <a:srgbClr val="252525"/>
                </a:solidFill>
                <a:latin typeface="Courier New"/>
                <a:cs typeface="Courier New"/>
              </a:rPr>
              <a:t> </a:t>
            </a:r>
            <a:r>
              <a:rPr sz="2800" spc="-20" dirty="0">
                <a:solidFill>
                  <a:srgbClr val="252525"/>
                </a:solidFill>
                <a:latin typeface="Courier New"/>
                <a:cs typeface="Courier New"/>
              </a:rPr>
              <a:t>ActionChoices.GoStraight;</a:t>
            </a:r>
            <a:endParaRPr sz="2800">
              <a:solidFill>
                <a:prstClr val="black"/>
              </a:solidFill>
              <a:latin typeface="Courier New"/>
              <a:cs typeface="Courier New"/>
            </a:endParaRPr>
          </a:p>
          <a:p>
            <a:pPr marL="1027430"/>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2487669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7"/>
            <a:ext cx="68287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Enum’s</a:t>
            </a:r>
            <a:r>
              <a:rPr sz="5600" spc="-140" dirty="0">
                <a:solidFill>
                  <a:srgbClr val="095A82"/>
                </a:solidFill>
              </a:rPr>
              <a:t> </a:t>
            </a:r>
            <a:r>
              <a:rPr sz="5600" dirty="0">
                <a:solidFill>
                  <a:srgbClr val="095A82"/>
                </a:solidFill>
              </a:rPr>
              <a:t>Example</a:t>
            </a:r>
            <a:r>
              <a:rPr sz="4000" dirty="0">
                <a:solidFill>
                  <a:srgbClr val="095A82"/>
                </a:solidFill>
              </a:rPr>
              <a:t>(Contd…)</a:t>
            </a:r>
            <a:endParaRPr sz="4000"/>
          </a:p>
        </p:txBody>
      </p:sp>
      <p:sp>
        <p:nvSpPr>
          <p:cNvPr id="16" name="object 3"/>
          <p:cNvSpPr/>
          <p:nvPr/>
        </p:nvSpPr>
        <p:spPr>
          <a:xfrm>
            <a:off x="932688" y="1773935"/>
            <a:ext cx="16423640" cy="6236970"/>
          </a:xfrm>
          <a:custGeom>
            <a:avLst/>
            <a:gdLst/>
            <a:ahLst/>
            <a:cxnLst/>
            <a:rect l="l" t="t" r="r" b="b"/>
            <a:pathLst>
              <a:path w="8211820" h="3118485">
                <a:moveTo>
                  <a:pt x="0" y="3118104"/>
                </a:moveTo>
                <a:lnTo>
                  <a:pt x="8211311" y="3118104"/>
                </a:lnTo>
                <a:lnTo>
                  <a:pt x="8211311" y="0"/>
                </a:lnTo>
                <a:lnTo>
                  <a:pt x="0" y="0"/>
                </a:lnTo>
                <a:lnTo>
                  <a:pt x="0" y="3118104"/>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1773935"/>
            <a:ext cx="16423640" cy="6236970"/>
          </a:xfrm>
          <a:custGeom>
            <a:avLst/>
            <a:gdLst/>
            <a:ahLst/>
            <a:cxnLst/>
            <a:rect l="l" t="t" r="r" b="b"/>
            <a:pathLst>
              <a:path w="8211820" h="3118485">
                <a:moveTo>
                  <a:pt x="0" y="3118104"/>
                </a:moveTo>
                <a:lnTo>
                  <a:pt x="8211311" y="3118104"/>
                </a:lnTo>
                <a:lnTo>
                  <a:pt x="8211311" y="0"/>
                </a:lnTo>
                <a:lnTo>
                  <a:pt x="0" y="0"/>
                </a:lnTo>
                <a:lnTo>
                  <a:pt x="0" y="3118104"/>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1091386" y="1796187"/>
            <a:ext cx="15798800" cy="6087564"/>
          </a:xfrm>
          <a:prstGeom prst="rect">
            <a:avLst/>
          </a:prstGeom>
        </p:spPr>
        <p:txBody>
          <a:bodyPr vert="horz" wrap="square" lIns="0" tIns="26670" rIns="0" bIns="0" rtlCol="0">
            <a:spAutoFit/>
          </a:bodyPr>
          <a:lstStyle/>
          <a:p>
            <a:pPr marL="237490">
              <a:spcBef>
                <a:spcPts val="210"/>
              </a:spcBef>
            </a:pPr>
            <a:r>
              <a:rPr sz="2800" dirty="0">
                <a:solidFill>
                  <a:srgbClr val="A6A6A6"/>
                </a:solidFill>
                <a:latin typeface="Courier New"/>
                <a:cs typeface="Courier New"/>
              </a:rPr>
              <a:t>// </a:t>
            </a:r>
            <a:r>
              <a:rPr sz="2800" spc="-10" dirty="0">
                <a:solidFill>
                  <a:srgbClr val="A6A6A6"/>
                </a:solidFill>
                <a:latin typeface="Courier New"/>
                <a:cs typeface="Courier New"/>
              </a:rPr>
              <a:t>Since enum types are not part </a:t>
            </a:r>
            <a:r>
              <a:rPr sz="2800" spc="-20" dirty="0">
                <a:solidFill>
                  <a:srgbClr val="A6A6A6"/>
                </a:solidFill>
                <a:latin typeface="Courier New"/>
                <a:cs typeface="Courier New"/>
              </a:rPr>
              <a:t>of </a:t>
            </a:r>
            <a:r>
              <a:rPr sz="2800" spc="-10" dirty="0">
                <a:solidFill>
                  <a:srgbClr val="A6A6A6"/>
                </a:solidFill>
                <a:latin typeface="Courier New"/>
                <a:cs typeface="Courier New"/>
              </a:rPr>
              <a:t>the ABI, the </a:t>
            </a:r>
            <a:r>
              <a:rPr sz="2800" spc="-20" dirty="0">
                <a:solidFill>
                  <a:srgbClr val="A6A6A6"/>
                </a:solidFill>
                <a:latin typeface="Courier New"/>
                <a:cs typeface="Courier New"/>
              </a:rPr>
              <a:t>signature </a:t>
            </a:r>
            <a:r>
              <a:rPr sz="2800" dirty="0">
                <a:solidFill>
                  <a:srgbClr val="A6A6A6"/>
                </a:solidFill>
                <a:latin typeface="Courier New"/>
                <a:cs typeface="Courier New"/>
              </a:rPr>
              <a:t>of</a:t>
            </a:r>
            <a:r>
              <a:rPr sz="2800" spc="-40" dirty="0">
                <a:solidFill>
                  <a:srgbClr val="A6A6A6"/>
                </a:solidFill>
                <a:latin typeface="Courier New"/>
                <a:cs typeface="Courier New"/>
              </a:rPr>
              <a:t> </a:t>
            </a:r>
            <a:r>
              <a:rPr sz="2800" spc="-20" dirty="0">
                <a:solidFill>
                  <a:srgbClr val="A6A6A6"/>
                </a:solidFill>
                <a:latin typeface="Courier New"/>
                <a:cs typeface="Courier New"/>
              </a:rPr>
              <a:t>"getChoice"</a:t>
            </a:r>
            <a:endParaRPr sz="2800">
              <a:solidFill>
                <a:prstClr val="black"/>
              </a:solidFill>
              <a:latin typeface="Courier New"/>
              <a:cs typeface="Courier New"/>
            </a:endParaRPr>
          </a:p>
          <a:p>
            <a:pPr marL="877568"/>
            <a:r>
              <a:rPr sz="2800" spc="-10" dirty="0">
                <a:solidFill>
                  <a:srgbClr val="A6A6A6"/>
                </a:solidFill>
                <a:latin typeface="Courier New"/>
                <a:cs typeface="Courier New"/>
              </a:rPr>
              <a:t>// will automatically be changed to "getChoice() returns</a:t>
            </a:r>
            <a:r>
              <a:rPr sz="2800" spc="-120" dirty="0">
                <a:solidFill>
                  <a:srgbClr val="A6A6A6"/>
                </a:solidFill>
                <a:latin typeface="Courier New"/>
                <a:cs typeface="Courier New"/>
              </a:rPr>
              <a:t> </a:t>
            </a:r>
            <a:r>
              <a:rPr sz="2800" spc="-20" dirty="0">
                <a:solidFill>
                  <a:srgbClr val="A6A6A6"/>
                </a:solidFill>
                <a:latin typeface="Courier New"/>
                <a:cs typeface="Courier New"/>
              </a:rPr>
              <a:t>(uint8)"</a:t>
            </a:r>
            <a:endParaRPr sz="2800">
              <a:solidFill>
                <a:prstClr val="black"/>
              </a:solidFill>
              <a:latin typeface="Courier New"/>
              <a:cs typeface="Courier New"/>
            </a:endParaRPr>
          </a:p>
          <a:p>
            <a:pPr marL="877568"/>
            <a:r>
              <a:rPr sz="2800" spc="-10" dirty="0">
                <a:solidFill>
                  <a:srgbClr val="A6A6A6"/>
                </a:solidFill>
                <a:latin typeface="Courier New"/>
                <a:cs typeface="Courier New"/>
              </a:rPr>
              <a:t>// for all matters </a:t>
            </a:r>
            <a:r>
              <a:rPr sz="2800" spc="-20" dirty="0">
                <a:solidFill>
                  <a:srgbClr val="A6A6A6"/>
                </a:solidFill>
                <a:latin typeface="Courier New"/>
                <a:cs typeface="Courier New"/>
              </a:rPr>
              <a:t>external </a:t>
            </a:r>
            <a:r>
              <a:rPr sz="2800" spc="-10" dirty="0">
                <a:solidFill>
                  <a:srgbClr val="A6A6A6"/>
                </a:solidFill>
                <a:latin typeface="Courier New"/>
                <a:cs typeface="Courier New"/>
              </a:rPr>
              <a:t>to</a:t>
            </a:r>
            <a:r>
              <a:rPr sz="2800" spc="-90" dirty="0">
                <a:solidFill>
                  <a:srgbClr val="A6A6A6"/>
                </a:solidFill>
                <a:latin typeface="Courier New"/>
                <a:cs typeface="Courier New"/>
              </a:rPr>
              <a:t> </a:t>
            </a:r>
            <a:r>
              <a:rPr sz="2800" spc="-20" dirty="0">
                <a:solidFill>
                  <a:srgbClr val="A6A6A6"/>
                </a:solidFill>
                <a:latin typeface="Courier New"/>
                <a:cs typeface="Courier New"/>
              </a:rPr>
              <a:t>Solidity.</a:t>
            </a:r>
            <a:endParaRPr sz="2800">
              <a:solidFill>
                <a:prstClr val="black"/>
              </a:solidFill>
              <a:latin typeface="Courier New"/>
              <a:cs typeface="Courier New"/>
            </a:endParaRPr>
          </a:p>
          <a:p>
            <a:pPr marL="25400"/>
            <a:r>
              <a:rPr sz="2800" spc="-10" dirty="0">
                <a:solidFill>
                  <a:srgbClr val="A6A6A6"/>
                </a:solidFill>
                <a:latin typeface="Courier New"/>
                <a:cs typeface="Courier New"/>
              </a:rPr>
              <a:t>The integer type used is</a:t>
            </a:r>
            <a:r>
              <a:rPr sz="2800" spc="-80" dirty="0">
                <a:solidFill>
                  <a:srgbClr val="A6A6A6"/>
                </a:solidFill>
                <a:latin typeface="Courier New"/>
                <a:cs typeface="Courier New"/>
              </a:rPr>
              <a:t> </a:t>
            </a:r>
            <a:r>
              <a:rPr sz="2800" spc="-10" dirty="0">
                <a:solidFill>
                  <a:srgbClr val="A6A6A6"/>
                </a:solidFill>
                <a:latin typeface="Courier New"/>
                <a:cs typeface="Courier New"/>
              </a:rPr>
              <a:t>just</a:t>
            </a:r>
            <a:endParaRPr sz="2800">
              <a:solidFill>
                <a:prstClr val="black"/>
              </a:solidFill>
              <a:latin typeface="Courier New"/>
              <a:cs typeface="Courier New"/>
            </a:endParaRPr>
          </a:p>
          <a:p>
            <a:pPr marL="877568"/>
            <a:r>
              <a:rPr sz="2800" spc="-10" dirty="0">
                <a:solidFill>
                  <a:srgbClr val="A6A6A6"/>
                </a:solidFill>
                <a:latin typeface="Courier New"/>
                <a:cs typeface="Courier New"/>
              </a:rPr>
              <a:t>// large enough </a:t>
            </a:r>
            <a:r>
              <a:rPr sz="2800" spc="-20" dirty="0">
                <a:solidFill>
                  <a:srgbClr val="A6A6A6"/>
                </a:solidFill>
                <a:latin typeface="Courier New"/>
                <a:cs typeface="Courier New"/>
              </a:rPr>
              <a:t>to hold </a:t>
            </a:r>
            <a:r>
              <a:rPr sz="2800" spc="-10" dirty="0">
                <a:solidFill>
                  <a:srgbClr val="A6A6A6"/>
                </a:solidFill>
                <a:latin typeface="Courier New"/>
                <a:cs typeface="Courier New"/>
              </a:rPr>
              <a:t>all enum </a:t>
            </a:r>
            <a:r>
              <a:rPr sz="2800" spc="-20" dirty="0">
                <a:solidFill>
                  <a:srgbClr val="A6A6A6"/>
                </a:solidFill>
                <a:latin typeface="Courier New"/>
                <a:cs typeface="Courier New"/>
              </a:rPr>
              <a:t>values, </a:t>
            </a:r>
            <a:r>
              <a:rPr sz="2800" spc="-10" dirty="0">
                <a:solidFill>
                  <a:srgbClr val="A6A6A6"/>
                </a:solidFill>
                <a:latin typeface="Courier New"/>
                <a:cs typeface="Courier New"/>
              </a:rPr>
              <a:t>i.e. if you have more values,</a:t>
            </a:r>
            <a:endParaRPr sz="2800">
              <a:solidFill>
                <a:prstClr val="black"/>
              </a:solidFill>
              <a:latin typeface="Courier New"/>
              <a:cs typeface="Courier New"/>
            </a:endParaRPr>
          </a:p>
          <a:p>
            <a:pPr marL="877568"/>
            <a:r>
              <a:rPr sz="2800" dirty="0">
                <a:solidFill>
                  <a:srgbClr val="A6A6A6"/>
                </a:solidFill>
                <a:latin typeface="Courier New"/>
                <a:cs typeface="Courier New"/>
              </a:rPr>
              <a:t>// </a:t>
            </a:r>
            <a:r>
              <a:rPr sz="2800" spc="-20" dirty="0">
                <a:solidFill>
                  <a:srgbClr val="A6A6A6"/>
                </a:solidFill>
                <a:latin typeface="Courier New"/>
                <a:cs typeface="Courier New"/>
              </a:rPr>
              <a:t>`uint16` </a:t>
            </a:r>
            <a:r>
              <a:rPr sz="2800" spc="-10" dirty="0">
                <a:solidFill>
                  <a:srgbClr val="A6A6A6"/>
                </a:solidFill>
                <a:latin typeface="Courier New"/>
                <a:cs typeface="Courier New"/>
              </a:rPr>
              <a:t>will </a:t>
            </a:r>
            <a:r>
              <a:rPr sz="2800" dirty="0">
                <a:solidFill>
                  <a:srgbClr val="A6A6A6"/>
                </a:solidFill>
                <a:latin typeface="Courier New"/>
                <a:cs typeface="Courier New"/>
              </a:rPr>
              <a:t>be </a:t>
            </a:r>
            <a:r>
              <a:rPr sz="2800" spc="-10" dirty="0">
                <a:solidFill>
                  <a:srgbClr val="A6A6A6"/>
                </a:solidFill>
                <a:latin typeface="Courier New"/>
                <a:cs typeface="Courier New"/>
              </a:rPr>
              <a:t>used and so</a:t>
            </a:r>
            <a:r>
              <a:rPr sz="2800" spc="-130" dirty="0">
                <a:solidFill>
                  <a:srgbClr val="A6A6A6"/>
                </a:solidFill>
                <a:latin typeface="Courier New"/>
                <a:cs typeface="Courier New"/>
              </a:rPr>
              <a:t> </a:t>
            </a:r>
            <a:r>
              <a:rPr sz="2800" spc="-10" dirty="0">
                <a:solidFill>
                  <a:srgbClr val="A6A6A6"/>
                </a:solidFill>
                <a:latin typeface="Courier New"/>
                <a:cs typeface="Courier New"/>
              </a:rPr>
              <a:t>on.</a:t>
            </a:r>
            <a:endParaRPr sz="2800">
              <a:solidFill>
                <a:prstClr val="black"/>
              </a:solidFill>
              <a:latin typeface="Courier New"/>
              <a:cs typeface="Courier New"/>
            </a:endParaRPr>
          </a:p>
          <a:p>
            <a:pPr marL="1728470" marR="5118100" indent="-850900">
              <a:spcBef>
                <a:spcPts val="10"/>
              </a:spcBef>
            </a:pPr>
            <a:r>
              <a:rPr sz="2800" spc="-20" dirty="0">
                <a:solidFill>
                  <a:srgbClr val="252525"/>
                </a:solidFill>
                <a:latin typeface="Courier New"/>
                <a:cs typeface="Courier New"/>
              </a:rPr>
              <a:t>function </a:t>
            </a:r>
            <a:r>
              <a:rPr sz="2800" spc="-10" dirty="0">
                <a:solidFill>
                  <a:srgbClr val="252525"/>
                </a:solidFill>
                <a:latin typeface="Courier New"/>
                <a:cs typeface="Courier New"/>
              </a:rPr>
              <a:t>getChoice() returns </a:t>
            </a:r>
            <a:r>
              <a:rPr sz="2800" spc="-20" dirty="0">
                <a:solidFill>
                  <a:srgbClr val="252525"/>
                </a:solidFill>
                <a:latin typeface="Courier New"/>
                <a:cs typeface="Courier New"/>
              </a:rPr>
              <a:t>(ActionChoices) </a:t>
            </a:r>
            <a:r>
              <a:rPr sz="2800" dirty="0">
                <a:solidFill>
                  <a:srgbClr val="252525"/>
                </a:solidFill>
                <a:latin typeface="Courier New"/>
                <a:cs typeface="Courier New"/>
              </a:rPr>
              <a:t>{  </a:t>
            </a:r>
            <a:r>
              <a:rPr sz="2800" spc="-10" dirty="0">
                <a:solidFill>
                  <a:srgbClr val="252525"/>
                </a:solidFill>
                <a:latin typeface="Courier New"/>
                <a:cs typeface="Courier New"/>
              </a:rPr>
              <a:t>return</a:t>
            </a:r>
            <a:r>
              <a:rPr sz="2800" spc="-40" dirty="0">
                <a:solidFill>
                  <a:srgbClr val="252525"/>
                </a:solidFill>
                <a:latin typeface="Courier New"/>
                <a:cs typeface="Courier New"/>
              </a:rPr>
              <a:t> </a:t>
            </a:r>
            <a:r>
              <a:rPr sz="2800" spc="-10" dirty="0">
                <a:solidFill>
                  <a:srgbClr val="252525"/>
                </a:solidFill>
                <a:latin typeface="Courier New"/>
                <a:cs typeface="Courier New"/>
              </a:rPr>
              <a:t>choice;</a:t>
            </a:r>
            <a:endParaRPr sz="2800">
              <a:solidFill>
                <a:prstClr val="black"/>
              </a:solidFill>
              <a:latin typeface="Courier New"/>
              <a:cs typeface="Courier New"/>
            </a:endParaRPr>
          </a:p>
          <a:p>
            <a:pPr marL="877568"/>
            <a:r>
              <a:rPr sz="2800" dirty="0">
                <a:solidFill>
                  <a:srgbClr val="252525"/>
                </a:solidFill>
                <a:latin typeface="Courier New"/>
                <a:cs typeface="Courier New"/>
              </a:rPr>
              <a:t>}</a:t>
            </a:r>
            <a:endParaRPr sz="2800">
              <a:solidFill>
                <a:prstClr val="black"/>
              </a:solidFill>
              <a:latin typeface="Courier New"/>
              <a:cs typeface="Courier New"/>
            </a:endParaRPr>
          </a:p>
          <a:p>
            <a:pPr>
              <a:spcBef>
                <a:spcPts val="20"/>
              </a:spcBef>
            </a:pPr>
            <a:endParaRPr sz="2900">
              <a:solidFill>
                <a:prstClr val="black"/>
              </a:solidFill>
              <a:latin typeface="Times New Roman"/>
              <a:cs typeface="Times New Roman"/>
            </a:endParaRPr>
          </a:p>
          <a:p>
            <a:pPr marL="877568"/>
            <a:r>
              <a:rPr sz="2800" spc="-20" dirty="0">
                <a:solidFill>
                  <a:srgbClr val="252525"/>
                </a:solidFill>
                <a:latin typeface="Courier New"/>
                <a:cs typeface="Courier New"/>
              </a:rPr>
              <a:t>function getDefaultChoice() </a:t>
            </a:r>
            <a:r>
              <a:rPr sz="2800" spc="-10" dirty="0">
                <a:solidFill>
                  <a:srgbClr val="252525"/>
                </a:solidFill>
                <a:latin typeface="Courier New"/>
                <a:cs typeface="Courier New"/>
              </a:rPr>
              <a:t>returns (uint)</a:t>
            </a:r>
            <a:r>
              <a:rPr sz="2800" spc="-3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R="6577330" algn="ctr">
              <a:spcBef>
                <a:spcPts val="10"/>
              </a:spcBef>
            </a:pPr>
            <a:r>
              <a:rPr sz="2800" spc="-10" dirty="0">
                <a:solidFill>
                  <a:srgbClr val="252525"/>
                </a:solidFill>
                <a:latin typeface="Courier New"/>
                <a:cs typeface="Courier New"/>
              </a:rPr>
              <a:t>return</a:t>
            </a:r>
            <a:r>
              <a:rPr sz="2800" spc="-60" dirty="0">
                <a:solidFill>
                  <a:srgbClr val="252525"/>
                </a:solidFill>
                <a:latin typeface="Courier New"/>
                <a:cs typeface="Courier New"/>
              </a:rPr>
              <a:t> </a:t>
            </a:r>
            <a:r>
              <a:rPr sz="2800" spc="-10" dirty="0">
                <a:solidFill>
                  <a:srgbClr val="252525"/>
                </a:solidFill>
                <a:latin typeface="Courier New"/>
                <a:cs typeface="Courier New"/>
              </a:rPr>
              <a:t>uint(defaultChoice);</a:t>
            </a:r>
            <a:endParaRPr sz="2800">
              <a:solidFill>
                <a:prstClr val="black"/>
              </a:solidFill>
              <a:latin typeface="Courier New"/>
              <a:cs typeface="Courier New"/>
            </a:endParaRPr>
          </a:p>
          <a:p>
            <a:pPr marL="877568"/>
            <a:r>
              <a:rPr sz="2800" dirty="0">
                <a:solidFill>
                  <a:srgbClr val="252525"/>
                </a:solidFill>
                <a:latin typeface="Courier New"/>
                <a:cs typeface="Courier New"/>
              </a:rPr>
              <a:t>}</a:t>
            </a:r>
            <a:endParaRPr sz="2800">
              <a:solidFill>
                <a:prstClr val="black"/>
              </a:solidFill>
              <a:latin typeface="Courier New"/>
              <a:cs typeface="Courier New"/>
            </a:endParaRPr>
          </a:p>
          <a:p>
            <a:pPr marL="25400">
              <a:spcBef>
                <a:spcPts val="50"/>
              </a:spcBef>
            </a:pPr>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247877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149021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Four Main </a:t>
            </a:r>
            <a:r>
              <a:rPr sz="5600" spc="-20" dirty="0">
                <a:solidFill>
                  <a:srgbClr val="095A82"/>
                </a:solidFill>
              </a:rPr>
              <a:t>Components </a:t>
            </a:r>
            <a:r>
              <a:rPr sz="5600" spc="-10" dirty="0">
                <a:solidFill>
                  <a:srgbClr val="095A82"/>
                </a:solidFill>
              </a:rPr>
              <a:t>of a Blockchain</a:t>
            </a:r>
            <a:r>
              <a:rPr sz="5600" spc="210" dirty="0">
                <a:solidFill>
                  <a:srgbClr val="095A82"/>
                </a:solidFill>
              </a:rPr>
              <a:t> </a:t>
            </a:r>
            <a:r>
              <a:rPr sz="5600" spc="-10" dirty="0">
                <a:solidFill>
                  <a:srgbClr val="095A82"/>
                </a:solidFill>
              </a:rPr>
              <a:t>Ecosystem</a:t>
            </a:r>
            <a:endParaRPr sz="5600" dirty="0"/>
          </a:p>
        </p:txBody>
      </p:sp>
      <p:sp>
        <p:nvSpPr>
          <p:cNvPr id="6" name="object 6"/>
          <p:cNvSpPr txBox="1"/>
          <p:nvPr/>
        </p:nvSpPr>
        <p:spPr>
          <a:xfrm>
            <a:off x="5452870" y="6672070"/>
            <a:ext cx="3685540" cy="663002"/>
          </a:xfrm>
          <a:prstGeom prst="rect">
            <a:avLst/>
          </a:prstGeom>
          <a:solidFill>
            <a:srgbClr val="2EB0F0"/>
          </a:solidFill>
        </p:spPr>
        <p:txBody>
          <a:bodyPr vert="horz" wrap="square" lIns="0" tIns="229870" rIns="0" bIns="0" rtlCol="0">
            <a:spAutoFit/>
          </a:bodyPr>
          <a:lstStyle/>
          <a:p>
            <a:pPr marL="793750">
              <a:spcBef>
                <a:spcPts val="1810"/>
              </a:spcBef>
            </a:pPr>
            <a:r>
              <a:rPr sz="2800" b="1" spc="-10" dirty="0">
                <a:solidFill>
                  <a:srgbClr val="FFFFFF"/>
                </a:solidFill>
                <a:cs typeface="Calibri"/>
              </a:rPr>
              <a:t>Shared</a:t>
            </a:r>
            <a:r>
              <a:rPr sz="2800" b="1" spc="-90" dirty="0">
                <a:solidFill>
                  <a:srgbClr val="FFFFFF"/>
                </a:solidFill>
                <a:cs typeface="Calibri"/>
              </a:rPr>
              <a:t> </a:t>
            </a:r>
            <a:r>
              <a:rPr sz="2800" b="1" spc="-20" dirty="0">
                <a:solidFill>
                  <a:srgbClr val="FFFFFF"/>
                </a:solidFill>
                <a:cs typeface="Calibri"/>
              </a:rPr>
              <a:t>Ledger</a:t>
            </a:r>
            <a:endParaRPr sz="2800">
              <a:solidFill>
                <a:prstClr val="black"/>
              </a:solidFill>
              <a:cs typeface="Calibri"/>
            </a:endParaRPr>
          </a:p>
        </p:txBody>
      </p:sp>
      <p:sp>
        <p:nvSpPr>
          <p:cNvPr id="7" name="object 7"/>
          <p:cNvSpPr txBox="1"/>
          <p:nvPr/>
        </p:nvSpPr>
        <p:spPr>
          <a:xfrm>
            <a:off x="9278111" y="6684264"/>
            <a:ext cx="3615690" cy="654023"/>
          </a:xfrm>
          <a:prstGeom prst="rect">
            <a:avLst/>
          </a:prstGeom>
          <a:solidFill>
            <a:srgbClr val="2EB0F0"/>
          </a:solidFill>
          <a:ln w="9144">
            <a:solidFill>
              <a:srgbClr val="50BCF3"/>
            </a:solidFill>
          </a:ln>
        </p:spPr>
        <p:txBody>
          <a:bodyPr vert="horz" wrap="square" lIns="0" tIns="220978" rIns="0" bIns="0" rtlCol="0">
            <a:spAutoFit/>
          </a:bodyPr>
          <a:lstStyle/>
          <a:p>
            <a:pPr marL="247650">
              <a:spcBef>
                <a:spcPts val="1738"/>
              </a:spcBef>
            </a:pPr>
            <a:r>
              <a:rPr sz="2800" b="1" dirty="0">
                <a:solidFill>
                  <a:srgbClr val="FFFFFF"/>
                </a:solidFill>
                <a:cs typeface="Calibri"/>
              </a:rPr>
              <a:t>Consensus</a:t>
            </a:r>
            <a:r>
              <a:rPr sz="2800" b="1" spc="-140" dirty="0">
                <a:solidFill>
                  <a:srgbClr val="FFFFFF"/>
                </a:solidFill>
                <a:cs typeface="Calibri"/>
              </a:rPr>
              <a:t> </a:t>
            </a:r>
            <a:r>
              <a:rPr sz="2800" b="1" dirty="0">
                <a:solidFill>
                  <a:srgbClr val="FFFFFF"/>
                </a:solidFill>
                <a:cs typeface="Calibri"/>
              </a:rPr>
              <a:t>Algorithm</a:t>
            </a:r>
            <a:endParaRPr sz="2800">
              <a:solidFill>
                <a:prstClr val="black"/>
              </a:solidFill>
              <a:cs typeface="Calibri"/>
            </a:endParaRPr>
          </a:p>
        </p:txBody>
      </p:sp>
      <p:sp>
        <p:nvSpPr>
          <p:cNvPr id="8" name="object 8"/>
          <p:cNvSpPr txBox="1"/>
          <p:nvPr/>
        </p:nvSpPr>
        <p:spPr>
          <a:xfrm>
            <a:off x="13030201" y="6672071"/>
            <a:ext cx="3535678" cy="665567"/>
          </a:xfrm>
          <a:prstGeom prst="rect">
            <a:avLst/>
          </a:prstGeom>
          <a:solidFill>
            <a:srgbClr val="2EB0F0"/>
          </a:solidFill>
        </p:spPr>
        <p:txBody>
          <a:bodyPr vert="horz" wrap="square" lIns="0" tIns="232410" rIns="0" bIns="0" rtlCol="0">
            <a:spAutoFit/>
          </a:bodyPr>
          <a:lstStyle/>
          <a:p>
            <a:pPr marL="582930">
              <a:spcBef>
                <a:spcPts val="1830"/>
              </a:spcBef>
            </a:pPr>
            <a:r>
              <a:rPr sz="2800" b="1" dirty="0">
                <a:solidFill>
                  <a:srgbClr val="FFFFFF"/>
                </a:solidFill>
                <a:cs typeface="Calibri"/>
              </a:rPr>
              <a:t>Virtual</a:t>
            </a:r>
            <a:r>
              <a:rPr sz="2800" b="1" spc="-70" dirty="0">
                <a:solidFill>
                  <a:srgbClr val="FFFFFF"/>
                </a:solidFill>
                <a:cs typeface="Calibri"/>
              </a:rPr>
              <a:t> </a:t>
            </a:r>
            <a:r>
              <a:rPr sz="2800" b="1" dirty="0">
                <a:solidFill>
                  <a:srgbClr val="FFFFFF"/>
                </a:solidFill>
                <a:cs typeface="Calibri"/>
              </a:rPr>
              <a:t>Machine</a:t>
            </a:r>
            <a:endParaRPr sz="2800">
              <a:solidFill>
                <a:prstClr val="black"/>
              </a:solidFill>
              <a:cs typeface="Calibri"/>
            </a:endParaRPr>
          </a:p>
        </p:txBody>
      </p:sp>
      <p:sp>
        <p:nvSpPr>
          <p:cNvPr id="9" name="object 9"/>
          <p:cNvSpPr txBox="1"/>
          <p:nvPr/>
        </p:nvSpPr>
        <p:spPr>
          <a:xfrm>
            <a:off x="1722121" y="6672071"/>
            <a:ext cx="3600450" cy="663002"/>
          </a:xfrm>
          <a:prstGeom prst="rect">
            <a:avLst/>
          </a:prstGeom>
          <a:solidFill>
            <a:srgbClr val="2EB0F0"/>
          </a:solidFill>
        </p:spPr>
        <p:txBody>
          <a:bodyPr vert="horz" wrap="square" lIns="0" tIns="229870" rIns="0" bIns="0" rtlCol="0">
            <a:spAutoFit/>
          </a:bodyPr>
          <a:lstStyle/>
          <a:p>
            <a:pPr marL="515620">
              <a:spcBef>
                <a:spcPts val="1810"/>
              </a:spcBef>
            </a:pPr>
            <a:r>
              <a:rPr sz="2800" b="1" dirty="0">
                <a:solidFill>
                  <a:srgbClr val="FFFFFF"/>
                </a:solidFill>
                <a:cs typeface="Calibri"/>
              </a:rPr>
              <a:t>Node</a:t>
            </a:r>
            <a:r>
              <a:rPr sz="2800" b="1" spc="-70" dirty="0">
                <a:solidFill>
                  <a:srgbClr val="FFFFFF"/>
                </a:solidFill>
                <a:cs typeface="Calibri"/>
              </a:rPr>
              <a:t> </a:t>
            </a:r>
            <a:r>
              <a:rPr sz="2800" b="1" spc="-10" dirty="0">
                <a:solidFill>
                  <a:srgbClr val="FFFFFF"/>
                </a:solidFill>
                <a:cs typeface="Calibri"/>
              </a:rPr>
              <a:t>Application</a:t>
            </a:r>
            <a:endParaRPr sz="2800">
              <a:solidFill>
                <a:prstClr val="black"/>
              </a:solidFill>
              <a:cs typeface="Calibri"/>
            </a:endParaRPr>
          </a:p>
        </p:txBody>
      </p:sp>
      <p:sp>
        <p:nvSpPr>
          <p:cNvPr id="10" name="object 10"/>
          <p:cNvSpPr/>
          <p:nvPr/>
        </p:nvSpPr>
        <p:spPr>
          <a:xfrm>
            <a:off x="1731265" y="2554222"/>
            <a:ext cx="14825470" cy="4059936"/>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7709916" y="2555748"/>
            <a:ext cx="2981960" cy="2758440"/>
          </a:xfrm>
          <a:custGeom>
            <a:avLst/>
            <a:gdLst/>
            <a:ahLst/>
            <a:cxnLst/>
            <a:rect l="l" t="t" r="r" b="b"/>
            <a:pathLst>
              <a:path w="1490979" h="1379220">
                <a:moveTo>
                  <a:pt x="745236" y="0"/>
                </a:moveTo>
                <a:lnTo>
                  <a:pt x="696233" y="1466"/>
                </a:lnTo>
                <a:lnTo>
                  <a:pt x="648078" y="5806"/>
                </a:lnTo>
                <a:lnTo>
                  <a:pt x="600867" y="12928"/>
                </a:lnTo>
                <a:lnTo>
                  <a:pt x="554700" y="22741"/>
                </a:lnTo>
                <a:lnTo>
                  <a:pt x="509674" y="35155"/>
                </a:lnTo>
                <a:lnTo>
                  <a:pt x="465887" y="50078"/>
                </a:lnTo>
                <a:lnTo>
                  <a:pt x="423438" y="67421"/>
                </a:lnTo>
                <a:lnTo>
                  <a:pt x="382425" y="87091"/>
                </a:lnTo>
                <a:lnTo>
                  <a:pt x="342945" y="108998"/>
                </a:lnTo>
                <a:lnTo>
                  <a:pt x="305098" y="133051"/>
                </a:lnTo>
                <a:lnTo>
                  <a:pt x="268981" y="159159"/>
                </a:lnTo>
                <a:lnTo>
                  <a:pt x="234693" y="187232"/>
                </a:lnTo>
                <a:lnTo>
                  <a:pt x="202331" y="217179"/>
                </a:lnTo>
                <a:lnTo>
                  <a:pt x="171994" y="248908"/>
                </a:lnTo>
                <a:lnTo>
                  <a:pt x="143780" y="282330"/>
                </a:lnTo>
                <a:lnTo>
                  <a:pt x="117787" y="317352"/>
                </a:lnTo>
                <a:lnTo>
                  <a:pt x="94113" y="353885"/>
                </a:lnTo>
                <a:lnTo>
                  <a:pt x="72857" y="391836"/>
                </a:lnTo>
                <a:lnTo>
                  <a:pt x="54116" y="431117"/>
                </a:lnTo>
                <a:lnTo>
                  <a:pt x="37990" y="471635"/>
                </a:lnTo>
                <a:lnTo>
                  <a:pt x="24575" y="513300"/>
                </a:lnTo>
                <a:lnTo>
                  <a:pt x="13971" y="556020"/>
                </a:lnTo>
                <a:lnTo>
                  <a:pt x="6274" y="599706"/>
                </a:lnTo>
                <a:lnTo>
                  <a:pt x="1585" y="644266"/>
                </a:lnTo>
                <a:lnTo>
                  <a:pt x="0" y="689609"/>
                </a:lnTo>
                <a:lnTo>
                  <a:pt x="1585" y="734953"/>
                </a:lnTo>
                <a:lnTo>
                  <a:pt x="6274" y="779513"/>
                </a:lnTo>
                <a:lnTo>
                  <a:pt x="13971" y="823199"/>
                </a:lnTo>
                <a:lnTo>
                  <a:pt x="24575" y="865919"/>
                </a:lnTo>
                <a:lnTo>
                  <a:pt x="37990" y="907584"/>
                </a:lnTo>
                <a:lnTo>
                  <a:pt x="54116" y="948102"/>
                </a:lnTo>
                <a:lnTo>
                  <a:pt x="72857" y="987383"/>
                </a:lnTo>
                <a:lnTo>
                  <a:pt x="94113" y="1025334"/>
                </a:lnTo>
                <a:lnTo>
                  <a:pt x="117787" y="1061867"/>
                </a:lnTo>
                <a:lnTo>
                  <a:pt x="143780" y="1096889"/>
                </a:lnTo>
                <a:lnTo>
                  <a:pt x="171994" y="1130311"/>
                </a:lnTo>
                <a:lnTo>
                  <a:pt x="202331" y="1162040"/>
                </a:lnTo>
                <a:lnTo>
                  <a:pt x="234693" y="1191987"/>
                </a:lnTo>
                <a:lnTo>
                  <a:pt x="268981" y="1220060"/>
                </a:lnTo>
                <a:lnTo>
                  <a:pt x="305098" y="1246168"/>
                </a:lnTo>
                <a:lnTo>
                  <a:pt x="342945" y="1270221"/>
                </a:lnTo>
                <a:lnTo>
                  <a:pt x="382425" y="1292128"/>
                </a:lnTo>
                <a:lnTo>
                  <a:pt x="423438" y="1311798"/>
                </a:lnTo>
                <a:lnTo>
                  <a:pt x="465887" y="1329141"/>
                </a:lnTo>
                <a:lnTo>
                  <a:pt x="509674" y="1344064"/>
                </a:lnTo>
                <a:lnTo>
                  <a:pt x="554700" y="1356478"/>
                </a:lnTo>
                <a:lnTo>
                  <a:pt x="600867" y="1366291"/>
                </a:lnTo>
                <a:lnTo>
                  <a:pt x="648078" y="1373413"/>
                </a:lnTo>
                <a:lnTo>
                  <a:pt x="696233" y="1377753"/>
                </a:lnTo>
                <a:lnTo>
                  <a:pt x="745236" y="1379220"/>
                </a:lnTo>
                <a:lnTo>
                  <a:pt x="794238" y="1377753"/>
                </a:lnTo>
                <a:lnTo>
                  <a:pt x="842393" y="1373413"/>
                </a:lnTo>
                <a:lnTo>
                  <a:pt x="889604" y="1366291"/>
                </a:lnTo>
                <a:lnTo>
                  <a:pt x="935771" y="1356478"/>
                </a:lnTo>
                <a:lnTo>
                  <a:pt x="980797" y="1344064"/>
                </a:lnTo>
                <a:lnTo>
                  <a:pt x="1024584" y="1329141"/>
                </a:lnTo>
                <a:lnTo>
                  <a:pt x="1067033" y="1311798"/>
                </a:lnTo>
                <a:lnTo>
                  <a:pt x="1108046" y="1292128"/>
                </a:lnTo>
                <a:lnTo>
                  <a:pt x="1147526" y="1270221"/>
                </a:lnTo>
                <a:lnTo>
                  <a:pt x="1185373" y="1246168"/>
                </a:lnTo>
                <a:lnTo>
                  <a:pt x="1221490" y="1220060"/>
                </a:lnTo>
                <a:lnTo>
                  <a:pt x="1255778" y="1191987"/>
                </a:lnTo>
                <a:lnTo>
                  <a:pt x="1288140" y="1162040"/>
                </a:lnTo>
                <a:lnTo>
                  <a:pt x="1318477" y="1130311"/>
                </a:lnTo>
                <a:lnTo>
                  <a:pt x="1346691" y="1096889"/>
                </a:lnTo>
                <a:lnTo>
                  <a:pt x="1372684" y="1061867"/>
                </a:lnTo>
                <a:lnTo>
                  <a:pt x="1396358" y="1025334"/>
                </a:lnTo>
                <a:lnTo>
                  <a:pt x="1417614" y="987383"/>
                </a:lnTo>
                <a:lnTo>
                  <a:pt x="1436355" y="948102"/>
                </a:lnTo>
                <a:lnTo>
                  <a:pt x="1452481" y="907584"/>
                </a:lnTo>
                <a:lnTo>
                  <a:pt x="1465896" y="865919"/>
                </a:lnTo>
                <a:lnTo>
                  <a:pt x="1476500" y="823199"/>
                </a:lnTo>
                <a:lnTo>
                  <a:pt x="1484197" y="779513"/>
                </a:lnTo>
                <a:lnTo>
                  <a:pt x="1488886" y="734953"/>
                </a:lnTo>
                <a:lnTo>
                  <a:pt x="1490471" y="689609"/>
                </a:lnTo>
                <a:lnTo>
                  <a:pt x="1488886" y="644266"/>
                </a:lnTo>
                <a:lnTo>
                  <a:pt x="1484197" y="599706"/>
                </a:lnTo>
                <a:lnTo>
                  <a:pt x="1476500" y="556020"/>
                </a:lnTo>
                <a:lnTo>
                  <a:pt x="1465896" y="513300"/>
                </a:lnTo>
                <a:lnTo>
                  <a:pt x="1452481" y="471635"/>
                </a:lnTo>
                <a:lnTo>
                  <a:pt x="1436355" y="431117"/>
                </a:lnTo>
                <a:lnTo>
                  <a:pt x="1417614" y="391836"/>
                </a:lnTo>
                <a:lnTo>
                  <a:pt x="1396358" y="353885"/>
                </a:lnTo>
                <a:lnTo>
                  <a:pt x="1372684" y="317352"/>
                </a:lnTo>
                <a:lnTo>
                  <a:pt x="1346691" y="282330"/>
                </a:lnTo>
                <a:lnTo>
                  <a:pt x="1318477" y="248908"/>
                </a:lnTo>
                <a:lnTo>
                  <a:pt x="1288140" y="217179"/>
                </a:lnTo>
                <a:lnTo>
                  <a:pt x="1255778" y="187232"/>
                </a:lnTo>
                <a:lnTo>
                  <a:pt x="1221490" y="159159"/>
                </a:lnTo>
                <a:lnTo>
                  <a:pt x="1185373" y="133051"/>
                </a:lnTo>
                <a:lnTo>
                  <a:pt x="1147526" y="108998"/>
                </a:lnTo>
                <a:lnTo>
                  <a:pt x="1108046" y="87091"/>
                </a:lnTo>
                <a:lnTo>
                  <a:pt x="1067033" y="67421"/>
                </a:lnTo>
                <a:lnTo>
                  <a:pt x="1024584" y="50078"/>
                </a:lnTo>
                <a:lnTo>
                  <a:pt x="980797" y="35155"/>
                </a:lnTo>
                <a:lnTo>
                  <a:pt x="935771" y="22741"/>
                </a:lnTo>
                <a:lnTo>
                  <a:pt x="889604" y="12928"/>
                </a:lnTo>
                <a:lnTo>
                  <a:pt x="842393" y="5806"/>
                </a:lnTo>
                <a:lnTo>
                  <a:pt x="794238" y="1466"/>
                </a:lnTo>
                <a:lnTo>
                  <a:pt x="745236" y="0"/>
                </a:lnTo>
                <a:close/>
              </a:path>
            </a:pathLst>
          </a:custGeom>
          <a:solidFill>
            <a:srgbClr val="0D80B8">
              <a:alpha val="98037"/>
            </a:srgbClr>
          </a:solidFill>
        </p:spPr>
        <p:txBody>
          <a:bodyPr wrap="square" lIns="0" tIns="0" rIns="0" bIns="0" rtlCol="0"/>
          <a:lstStyle/>
          <a:p>
            <a:endParaRPr sz="3600">
              <a:solidFill>
                <a:prstClr val="black"/>
              </a:solidFill>
            </a:endParaRPr>
          </a:p>
        </p:txBody>
      </p:sp>
      <p:sp>
        <p:nvSpPr>
          <p:cNvPr id="12" name="object 12"/>
          <p:cNvSpPr/>
          <p:nvPr/>
        </p:nvSpPr>
        <p:spPr>
          <a:xfrm>
            <a:off x="7709916" y="2555748"/>
            <a:ext cx="2981960" cy="2758440"/>
          </a:xfrm>
          <a:custGeom>
            <a:avLst/>
            <a:gdLst/>
            <a:ahLst/>
            <a:cxnLst/>
            <a:rect l="l" t="t" r="r" b="b"/>
            <a:pathLst>
              <a:path w="1490979" h="1379220">
                <a:moveTo>
                  <a:pt x="0" y="689609"/>
                </a:moveTo>
                <a:lnTo>
                  <a:pt x="1585" y="644266"/>
                </a:lnTo>
                <a:lnTo>
                  <a:pt x="6274" y="599706"/>
                </a:lnTo>
                <a:lnTo>
                  <a:pt x="13971" y="556020"/>
                </a:lnTo>
                <a:lnTo>
                  <a:pt x="24575" y="513300"/>
                </a:lnTo>
                <a:lnTo>
                  <a:pt x="37990" y="471635"/>
                </a:lnTo>
                <a:lnTo>
                  <a:pt x="54116" y="431117"/>
                </a:lnTo>
                <a:lnTo>
                  <a:pt x="72857" y="391836"/>
                </a:lnTo>
                <a:lnTo>
                  <a:pt x="94113" y="353885"/>
                </a:lnTo>
                <a:lnTo>
                  <a:pt x="117787" y="317352"/>
                </a:lnTo>
                <a:lnTo>
                  <a:pt x="143780" y="282330"/>
                </a:lnTo>
                <a:lnTo>
                  <a:pt x="171994" y="248908"/>
                </a:lnTo>
                <a:lnTo>
                  <a:pt x="202331" y="217179"/>
                </a:lnTo>
                <a:lnTo>
                  <a:pt x="234693" y="187232"/>
                </a:lnTo>
                <a:lnTo>
                  <a:pt x="268981" y="159159"/>
                </a:lnTo>
                <a:lnTo>
                  <a:pt x="305098" y="133051"/>
                </a:lnTo>
                <a:lnTo>
                  <a:pt x="342945" y="108998"/>
                </a:lnTo>
                <a:lnTo>
                  <a:pt x="382425" y="87091"/>
                </a:lnTo>
                <a:lnTo>
                  <a:pt x="423438" y="67421"/>
                </a:lnTo>
                <a:lnTo>
                  <a:pt x="465887" y="50078"/>
                </a:lnTo>
                <a:lnTo>
                  <a:pt x="509674" y="35155"/>
                </a:lnTo>
                <a:lnTo>
                  <a:pt x="554700" y="22741"/>
                </a:lnTo>
                <a:lnTo>
                  <a:pt x="600867" y="12928"/>
                </a:lnTo>
                <a:lnTo>
                  <a:pt x="648078" y="5806"/>
                </a:lnTo>
                <a:lnTo>
                  <a:pt x="696233" y="1466"/>
                </a:lnTo>
                <a:lnTo>
                  <a:pt x="745236" y="0"/>
                </a:lnTo>
                <a:lnTo>
                  <a:pt x="794238" y="1466"/>
                </a:lnTo>
                <a:lnTo>
                  <a:pt x="842393" y="5806"/>
                </a:lnTo>
                <a:lnTo>
                  <a:pt x="889604" y="12928"/>
                </a:lnTo>
                <a:lnTo>
                  <a:pt x="935771" y="22741"/>
                </a:lnTo>
                <a:lnTo>
                  <a:pt x="980797" y="35155"/>
                </a:lnTo>
                <a:lnTo>
                  <a:pt x="1024584" y="50078"/>
                </a:lnTo>
                <a:lnTo>
                  <a:pt x="1067033" y="67421"/>
                </a:lnTo>
                <a:lnTo>
                  <a:pt x="1108046" y="87091"/>
                </a:lnTo>
                <a:lnTo>
                  <a:pt x="1147526" y="108998"/>
                </a:lnTo>
                <a:lnTo>
                  <a:pt x="1185373" y="133051"/>
                </a:lnTo>
                <a:lnTo>
                  <a:pt x="1221490" y="159159"/>
                </a:lnTo>
                <a:lnTo>
                  <a:pt x="1255778" y="187232"/>
                </a:lnTo>
                <a:lnTo>
                  <a:pt x="1288140" y="217179"/>
                </a:lnTo>
                <a:lnTo>
                  <a:pt x="1318477" y="248908"/>
                </a:lnTo>
                <a:lnTo>
                  <a:pt x="1346691" y="282330"/>
                </a:lnTo>
                <a:lnTo>
                  <a:pt x="1372684" y="317352"/>
                </a:lnTo>
                <a:lnTo>
                  <a:pt x="1396358" y="353885"/>
                </a:lnTo>
                <a:lnTo>
                  <a:pt x="1417614" y="391836"/>
                </a:lnTo>
                <a:lnTo>
                  <a:pt x="1436355" y="431117"/>
                </a:lnTo>
                <a:lnTo>
                  <a:pt x="1452481" y="471635"/>
                </a:lnTo>
                <a:lnTo>
                  <a:pt x="1465896" y="513300"/>
                </a:lnTo>
                <a:lnTo>
                  <a:pt x="1476500" y="556020"/>
                </a:lnTo>
                <a:lnTo>
                  <a:pt x="1484197" y="599706"/>
                </a:lnTo>
                <a:lnTo>
                  <a:pt x="1488886" y="644266"/>
                </a:lnTo>
                <a:lnTo>
                  <a:pt x="1490471" y="689609"/>
                </a:lnTo>
                <a:lnTo>
                  <a:pt x="1488886" y="734953"/>
                </a:lnTo>
                <a:lnTo>
                  <a:pt x="1484197" y="779513"/>
                </a:lnTo>
                <a:lnTo>
                  <a:pt x="1476500" y="823199"/>
                </a:lnTo>
                <a:lnTo>
                  <a:pt x="1465896" y="865919"/>
                </a:lnTo>
                <a:lnTo>
                  <a:pt x="1452481" y="907584"/>
                </a:lnTo>
                <a:lnTo>
                  <a:pt x="1436355" y="948102"/>
                </a:lnTo>
                <a:lnTo>
                  <a:pt x="1417614" y="987383"/>
                </a:lnTo>
                <a:lnTo>
                  <a:pt x="1396358" y="1025334"/>
                </a:lnTo>
                <a:lnTo>
                  <a:pt x="1372684" y="1061867"/>
                </a:lnTo>
                <a:lnTo>
                  <a:pt x="1346691" y="1096889"/>
                </a:lnTo>
                <a:lnTo>
                  <a:pt x="1318477" y="1130311"/>
                </a:lnTo>
                <a:lnTo>
                  <a:pt x="1288140" y="1162040"/>
                </a:lnTo>
                <a:lnTo>
                  <a:pt x="1255778" y="1191987"/>
                </a:lnTo>
                <a:lnTo>
                  <a:pt x="1221490" y="1220060"/>
                </a:lnTo>
                <a:lnTo>
                  <a:pt x="1185373" y="1246168"/>
                </a:lnTo>
                <a:lnTo>
                  <a:pt x="1147526" y="1270221"/>
                </a:lnTo>
                <a:lnTo>
                  <a:pt x="1108046" y="1292128"/>
                </a:lnTo>
                <a:lnTo>
                  <a:pt x="1067033" y="1311798"/>
                </a:lnTo>
                <a:lnTo>
                  <a:pt x="1024584" y="1329141"/>
                </a:lnTo>
                <a:lnTo>
                  <a:pt x="980797" y="1344064"/>
                </a:lnTo>
                <a:lnTo>
                  <a:pt x="935771" y="1356478"/>
                </a:lnTo>
                <a:lnTo>
                  <a:pt x="889604" y="1366291"/>
                </a:lnTo>
                <a:lnTo>
                  <a:pt x="842393" y="1373413"/>
                </a:lnTo>
                <a:lnTo>
                  <a:pt x="794238" y="1377753"/>
                </a:lnTo>
                <a:lnTo>
                  <a:pt x="745236" y="1379220"/>
                </a:lnTo>
                <a:lnTo>
                  <a:pt x="696233" y="1377753"/>
                </a:lnTo>
                <a:lnTo>
                  <a:pt x="648078" y="1373413"/>
                </a:lnTo>
                <a:lnTo>
                  <a:pt x="600867" y="1366291"/>
                </a:lnTo>
                <a:lnTo>
                  <a:pt x="554700" y="1356478"/>
                </a:lnTo>
                <a:lnTo>
                  <a:pt x="509674" y="1344064"/>
                </a:lnTo>
                <a:lnTo>
                  <a:pt x="465887" y="1329141"/>
                </a:lnTo>
                <a:lnTo>
                  <a:pt x="423438" y="1311798"/>
                </a:lnTo>
                <a:lnTo>
                  <a:pt x="382425" y="1292128"/>
                </a:lnTo>
                <a:lnTo>
                  <a:pt x="342945" y="1270221"/>
                </a:lnTo>
                <a:lnTo>
                  <a:pt x="305098" y="1246168"/>
                </a:lnTo>
                <a:lnTo>
                  <a:pt x="268981" y="1220060"/>
                </a:lnTo>
                <a:lnTo>
                  <a:pt x="234693" y="1191987"/>
                </a:lnTo>
                <a:lnTo>
                  <a:pt x="202331" y="1162040"/>
                </a:lnTo>
                <a:lnTo>
                  <a:pt x="171994" y="1130311"/>
                </a:lnTo>
                <a:lnTo>
                  <a:pt x="143780" y="1096889"/>
                </a:lnTo>
                <a:lnTo>
                  <a:pt x="117787" y="1061867"/>
                </a:lnTo>
                <a:lnTo>
                  <a:pt x="94113" y="1025334"/>
                </a:lnTo>
                <a:lnTo>
                  <a:pt x="72857" y="987383"/>
                </a:lnTo>
                <a:lnTo>
                  <a:pt x="54116" y="948102"/>
                </a:lnTo>
                <a:lnTo>
                  <a:pt x="37990" y="907584"/>
                </a:lnTo>
                <a:lnTo>
                  <a:pt x="24575" y="865919"/>
                </a:lnTo>
                <a:lnTo>
                  <a:pt x="13971" y="823199"/>
                </a:lnTo>
                <a:lnTo>
                  <a:pt x="6274" y="779513"/>
                </a:lnTo>
                <a:lnTo>
                  <a:pt x="1585" y="734953"/>
                </a:lnTo>
                <a:lnTo>
                  <a:pt x="0" y="689609"/>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13" name="object 13"/>
          <p:cNvSpPr txBox="1"/>
          <p:nvPr/>
        </p:nvSpPr>
        <p:spPr>
          <a:xfrm>
            <a:off x="8377429" y="3636518"/>
            <a:ext cx="1639570" cy="888705"/>
          </a:xfrm>
          <a:prstGeom prst="rect">
            <a:avLst/>
          </a:prstGeom>
        </p:spPr>
        <p:txBody>
          <a:bodyPr vert="horz" wrap="square" lIns="0" tIns="26670" rIns="0" bIns="0" rtlCol="0">
            <a:spAutoFit/>
          </a:bodyPr>
          <a:lstStyle/>
          <a:p>
            <a:pPr marL="49530" marR="10160" indent="-25400">
              <a:spcBef>
                <a:spcPts val="210"/>
              </a:spcBef>
            </a:pPr>
            <a:r>
              <a:rPr sz="2800" b="1" dirty="0">
                <a:solidFill>
                  <a:srgbClr val="FFFFFF"/>
                </a:solidFill>
                <a:cs typeface="Calibri"/>
              </a:rPr>
              <a:t>Bloc</a:t>
            </a:r>
            <a:r>
              <a:rPr sz="2800" b="1" spc="-80" dirty="0">
                <a:solidFill>
                  <a:srgbClr val="FFFFFF"/>
                </a:solidFill>
                <a:cs typeface="Calibri"/>
              </a:rPr>
              <a:t>k</a:t>
            </a:r>
            <a:r>
              <a:rPr sz="2800" b="1" spc="-10" dirty="0">
                <a:solidFill>
                  <a:srgbClr val="FFFFFF"/>
                </a:solidFill>
                <a:cs typeface="Calibri"/>
              </a:rPr>
              <a:t>ch</a:t>
            </a:r>
            <a:r>
              <a:rPr sz="2800" b="1" dirty="0">
                <a:solidFill>
                  <a:srgbClr val="FFFFFF"/>
                </a:solidFill>
                <a:cs typeface="Calibri"/>
              </a:rPr>
              <a:t>ain  </a:t>
            </a:r>
            <a:r>
              <a:rPr sz="2800" b="1" spc="-30" dirty="0">
                <a:solidFill>
                  <a:srgbClr val="FFFFFF"/>
                </a:solidFill>
                <a:cs typeface="Calibri"/>
              </a:rPr>
              <a:t>Ec</a:t>
            </a:r>
            <a:r>
              <a:rPr sz="2800" b="1" dirty="0">
                <a:solidFill>
                  <a:srgbClr val="FFFFFF"/>
                </a:solidFill>
                <a:cs typeface="Calibri"/>
              </a:rPr>
              <a:t>o</a:t>
            </a:r>
            <a:r>
              <a:rPr sz="2800" b="1" spc="-40" dirty="0">
                <a:solidFill>
                  <a:srgbClr val="FFFFFF"/>
                </a:solidFill>
                <a:cs typeface="Calibri"/>
              </a:rPr>
              <a:t>sy</a:t>
            </a:r>
            <a:r>
              <a:rPr sz="2800" b="1" spc="-20" dirty="0">
                <a:solidFill>
                  <a:srgbClr val="FFFFFF"/>
                </a:solidFill>
                <a:cs typeface="Calibri"/>
              </a:rPr>
              <a:t>st</a:t>
            </a:r>
            <a:r>
              <a:rPr sz="2800" b="1" spc="-10" dirty="0">
                <a:solidFill>
                  <a:srgbClr val="FFFFFF"/>
                </a:solidFill>
                <a:cs typeface="Calibri"/>
              </a:rPr>
              <a:t>em</a:t>
            </a:r>
            <a:endParaRPr sz="2800" dirty="0">
              <a:solidFill>
                <a:prstClr val="black"/>
              </a:solidFill>
              <a:cs typeface="Calibri"/>
            </a:endParaRPr>
          </a:p>
        </p:txBody>
      </p:sp>
      <p:sp>
        <p:nvSpPr>
          <p:cNvPr id="14" name="object 14"/>
          <p:cNvSpPr txBox="1"/>
          <p:nvPr/>
        </p:nvSpPr>
        <p:spPr>
          <a:xfrm>
            <a:off x="990600" y="1836421"/>
            <a:ext cx="8591550" cy="424475"/>
          </a:xfrm>
          <a:prstGeom prst="rect">
            <a:avLst/>
          </a:prstGeom>
        </p:spPr>
        <p:txBody>
          <a:bodyPr vert="horz" wrap="square" lIns="0" tIns="24130" rIns="0" bIns="0" rtlCol="0">
            <a:spAutoFit/>
          </a:bodyPr>
          <a:lstStyle/>
          <a:p>
            <a:pPr marL="25400">
              <a:spcBef>
                <a:spcPts val="190"/>
              </a:spcBef>
            </a:pPr>
            <a:r>
              <a:rPr sz="2600" b="1" spc="-120" dirty="0">
                <a:solidFill>
                  <a:srgbClr val="464646"/>
                </a:solidFill>
                <a:cs typeface="Calibri"/>
              </a:rPr>
              <a:t>To </a:t>
            </a:r>
            <a:r>
              <a:rPr sz="2600" b="1" spc="-20" dirty="0">
                <a:solidFill>
                  <a:srgbClr val="464646"/>
                </a:solidFill>
                <a:cs typeface="Calibri"/>
              </a:rPr>
              <a:t>implement blockchain </a:t>
            </a:r>
            <a:r>
              <a:rPr sz="2600" b="1" spc="-30" dirty="0">
                <a:solidFill>
                  <a:srgbClr val="464646"/>
                </a:solidFill>
                <a:cs typeface="Calibri"/>
              </a:rPr>
              <a:t>we </a:t>
            </a:r>
            <a:r>
              <a:rPr sz="2600" b="1" spc="-10" dirty="0">
                <a:solidFill>
                  <a:srgbClr val="464646"/>
                </a:solidFill>
                <a:cs typeface="Calibri"/>
              </a:rPr>
              <a:t>need </a:t>
            </a:r>
            <a:r>
              <a:rPr sz="2600" b="1" spc="-20" dirty="0">
                <a:solidFill>
                  <a:srgbClr val="464646"/>
                </a:solidFill>
                <a:cs typeface="Calibri"/>
              </a:rPr>
              <a:t>following four</a:t>
            </a:r>
            <a:r>
              <a:rPr sz="2600" b="1" spc="140" dirty="0">
                <a:solidFill>
                  <a:srgbClr val="464646"/>
                </a:solidFill>
                <a:cs typeface="Calibri"/>
              </a:rPr>
              <a:t> </a:t>
            </a:r>
            <a:r>
              <a:rPr sz="2600" b="1" spc="-20" dirty="0">
                <a:solidFill>
                  <a:srgbClr val="464646"/>
                </a:solidFill>
                <a:cs typeface="Calibri"/>
              </a:rPr>
              <a:t>components:</a:t>
            </a:r>
            <a:endParaRPr sz="2600" dirty="0">
              <a:solidFill>
                <a:prstClr val="black"/>
              </a:solidFill>
              <a:cs typeface="Calibri"/>
            </a:endParaRPr>
          </a:p>
        </p:txBody>
      </p:sp>
      <p:sp>
        <p:nvSpPr>
          <p:cNvPr id="15" name="object 15"/>
          <p:cNvSpPr txBox="1"/>
          <p:nvPr/>
        </p:nvSpPr>
        <p:spPr>
          <a:xfrm>
            <a:off x="1808886" y="7810398"/>
            <a:ext cx="14772640" cy="887422"/>
          </a:xfrm>
          <a:prstGeom prst="rect">
            <a:avLst/>
          </a:prstGeom>
        </p:spPr>
        <p:txBody>
          <a:bodyPr vert="horz" wrap="square" lIns="0" tIns="25400" rIns="0" bIns="0" rtlCol="0">
            <a:spAutoFit/>
          </a:bodyPr>
          <a:lstStyle/>
          <a:p>
            <a:pPr marL="1762760" marR="10160" indent="-1738630">
              <a:spcBef>
                <a:spcPts val="200"/>
              </a:spcBef>
            </a:pPr>
            <a:r>
              <a:rPr sz="2800" spc="-40" dirty="0">
                <a:solidFill>
                  <a:srgbClr val="5F5F5F"/>
                </a:solidFill>
                <a:cs typeface="Calibri"/>
              </a:rPr>
              <a:t>However, </a:t>
            </a:r>
            <a:r>
              <a:rPr sz="2800" spc="-10" dirty="0">
                <a:solidFill>
                  <a:srgbClr val="5F5F5F"/>
                </a:solidFill>
                <a:cs typeface="Calibri"/>
              </a:rPr>
              <a:t>according </a:t>
            </a:r>
            <a:r>
              <a:rPr sz="2800" spc="-20" dirty="0">
                <a:solidFill>
                  <a:srgbClr val="5F5F5F"/>
                </a:solidFill>
                <a:cs typeface="Calibri"/>
              </a:rPr>
              <a:t>to </a:t>
            </a:r>
            <a:r>
              <a:rPr sz="2800" dirty="0">
                <a:solidFill>
                  <a:srgbClr val="5F5F5F"/>
                </a:solidFill>
                <a:cs typeface="Calibri"/>
              </a:rPr>
              <a:t>the </a:t>
            </a:r>
            <a:r>
              <a:rPr sz="2800" spc="-10" dirty="0">
                <a:solidFill>
                  <a:srgbClr val="5F5F5F"/>
                </a:solidFill>
                <a:cs typeface="Calibri"/>
              </a:rPr>
              <a:t>implementation, </a:t>
            </a:r>
            <a:r>
              <a:rPr sz="2800" dirty="0">
                <a:solidFill>
                  <a:srgbClr val="5F5F5F"/>
                </a:solidFill>
                <a:cs typeface="Calibri"/>
              </a:rPr>
              <a:t>one or </a:t>
            </a:r>
            <a:r>
              <a:rPr sz="2800" spc="-10" dirty="0">
                <a:solidFill>
                  <a:srgbClr val="5F5F5F"/>
                </a:solidFill>
                <a:cs typeface="Calibri"/>
              </a:rPr>
              <a:t>two </a:t>
            </a:r>
            <a:r>
              <a:rPr sz="2800" dirty="0">
                <a:solidFill>
                  <a:srgbClr val="5F5F5F"/>
                </a:solidFill>
                <a:cs typeface="Calibri"/>
              </a:rPr>
              <a:t>of these </a:t>
            </a:r>
            <a:r>
              <a:rPr sz="2800" spc="-10" dirty="0">
                <a:solidFill>
                  <a:srgbClr val="5F5F5F"/>
                </a:solidFill>
                <a:cs typeface="Calibri"/>
              </a:rPr>
              <a:t>components might </a:t>
            </a:r>
            <a:r>
              <a:rPr sz="2800" spc="-50" dirty="0">
                <a:solidFill>
                  <a:srgbClr val="5F5F5F"/>
                </a:solidFill>
                <a:cs typeface="Calibri"/>
              </a:rPr>
              <a:t>differ, </a:t>
            </a:r>
            <a:r>
              <a:rPr sz="2800" spc="-10" dirty="0">
                <a:solidFill>
                  <a:srgbClr val="5F5F5F"/>
                </a:solidFill>
                <a:cs typeface="Calibri"/>
              </a:rPr>
              <a:t>for example  </a:t>
            </a:r>
            <a:r>
              <a:rPr sz="2800" spc="-20" dirty="0">
                <a:solidFill>
                  <a:srgbClr val="5F5F5F"/>
                </a:solidFill>
                <a:cs typeface="Calibri"/>
              </a:rPr>
              <a:t>bitcoin </a:t>
            </a:r>
            <a:r>
              <a:rPr sz="2800" spc="-10" dirty="0">
                <a:solidFill>
                  <a:srgbClr val="5F5F5F"/>
                </a:solidFill>
                <a:cs typeface="Calibri"/>
              </a:rPr>
              <a:t>does not uses </a:t>
            </a:r>
            <a:r>
              <a:rPr sz="2800" spc="-20" dirty="0">
                <a:solidFill>
                  <a:srgbClr val="5F5F5F"/>
                </a:solidFill>
                <a:cs typeface="Calibri"/>
              </a:rPr>
              <a:t>any </a:t>
            </a:r>
            <a:r>
              <a:rPr sz="2800" dirty="0">
                <a:solidFill>
                  <a:srgbClr val="5F5F5F"/>
                </a:solidFill>
                <a:cs typeface="Calibri"/>
              </a:rPr>
              <a:t>virtual </a:t>
            </a:r>
            <a:r>
              <a:rPr sz="2800" spc="-10" dirty="0">
                <a:solidFill>
                  <a:srgbClr val="5F5F5F"/>
                </a:solidFill>
                <a:cs typeface="Calibri"/>
              </a:rPr>
              <a:t>machine but </a:t>
            </a:r>
            <a:r>
              <a:rPr sz="2800" spc="-20" dirty="0">
                <a:solidFill>
                  <a:srgbClr val="5F5F5F"/>
                </a:solidFill>
                <a:cs typeface="Calibri"/>
              </a:rPr>
              <a:t>Ethereum </a:t>
            </a:r>
            <a:r>
              <a:rPr sz="2800" spc="-10" dirty="0">
                <a:solidFill>
                  <a:srgbClr val="5F5F5F"/>
                </a:solidFill>
                <a:cs typeface="Calibri"/>
              </a:rPr>
              <a:t>has </a:t>
            </a:r>
            <a:r>
              <a:rPr sz="2800" dirty="0">
                <a:solidFill>
                  <a:srgbClr val="5F5F5F"/>
                </a:solidFill>
                <a:cs typeface="Calibri"/>
              </a:rPr>
              <a:t>a virtual</a:t>
            </a:r>
            <a:r>
              <a:rPr sz="2800" spc="220" dirty="0">
                <a:solidFill>
                  <a:srgbClr val="5F5F5F"/>
                </a:solidFill>
                <a:cs typeface="Calibri"/>
              </a:rPr>
              <a:t> </a:t>
            </a:r>
            <a:r>
              <a:rPr sz="2800" spc="-10" dirty="0">
                <a:solidFill>
                  <a:srgbClr val="5F5F5F"/>
                </a:solidFill>
                <a:cs typeface="Calibri"/>
              </a:rPr>
              <a:t>machine</a:t>
            </a:r>
            <a:endParaRPr sz="2800">
              <a:solidFill>
                <a:prstClr val="black"/>
              </a:solidFill>
              <a:cs typeface="Calibri"/>
            </a:endParaRPr>
          </a:p>
        </p:txBody>
      </p:sp>
    </p:spTree>
    <p:extLst>
      <p:ext uri="{BB962C8B-B14F-4D97-AF65-F5344CB8AC3E}">
        <p14:creationId xmlns:p14="http://schemas.microsoft.com/office/powerpoint/2010/main" val="290640400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209677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Structs</a:t>
            </a:r>
            <a:endParaRPr sz="5600"/>
          </a:p>
        </p:txBody>
      </p:sp>
      <p:sp>
        <p:nvSpPr>
          <p:cNvPr id="16" name="object 3"/>
          <p:cNvSpPr txBox="1"/>
          <p:nvPr/>
        </p:nvSpPr>
        <p:spPr>
          <a:xfrm>
            <a:off x="1540459" y="5104890"/>
            <a:ext cx="3929378" cy="346249"/>
          </a:xfrm>
          <a:prstGeom prst="rect">
            <a:avLst/>
          </a:prstGeom>
        </p:spPr>
        <p:txBody>
          <a:bodyPr vert="horz" wrap="square" lIns="0" tIns="0" rIns="0" bIns="0" rtlCol="0">
            <a:spAutoFit/>
          </a:bodyPr>
          <a:lstStyle/>
          <a:p>
            <a:pPr>
              <a:lnSpc>
                <a:spcPts val="2670"/>
              </a:lnSpc>
            </a:pPr>
            <a:r>
              <a:rPr sz="2800" spc="-10" dirty="0">
                <a:solidFill>
                  <a:srgbClr val="5F5F5F"/>
                </a:solidFill>
                <a:cs typeface="Calibri"/>
              </a:rPr>
              <a:t>type of </a:t>
            </a:r>
            <a:r>
              <a:rPr sz="2800" dirty="0">
                <a:solidFill>
                  <a:srgbClr val="5F5F5F"/>
                </a:solidFill>
                <a:cs typeface="Calibri"/>
              </a:rPr>
              <a:t>a </a:t>
            </a:r>
            <a:r>
              <a:rPr sz="2800" spc="-10" dirty="0">
                <a:solidFill>
                  <a:srgbClr val="5F5F5F"/>
                </a:solidFill>
                <a:cs typeface="Calibri"/>
              </a:rPr>
              <a:t>mapping</a:t>
            </a:r>
            <a:r>
              <a:rPr sz="2800" spc="-70" dirty="0">
                <a:solidFill>
                  <a:srgbClr val="5F5F5F"/>
                </a:solidFill>
                <a:cs typeface="Calibri"/>
              </a:rPr>
              <a:t> </a:t>
            </a:r>
            <a:r>
              <a:rPr sz="2800" spc="-10" dirty="0">
                <a:solidFill>
                  <a:srgbClr val="5F5F5F"/>
                </a:solidFill>
                <a:cs typeface="Calibri"/>
              </a:rPr>
              <a:t>member</a:t>
            </a:r>
            <a:endParaRPr sz="2800">
              <a:solidFill>
                <a:prstClr val="black"/>
              </a:solidFill>
              <a:cs typeface="Calibri"/>
            </a:endParaRPr>
          </a:p>
        </p:txBody>
      </p:sp>
      <p:sp>
        <p:nvSpPr>
          <p:cNvPr id="17" name="object 4"/>
          <p:cNvSpPr/>
          <p:nvPr/>
        </p:nvSpPr>
        <p:spPr>
          <a:xfrm>
            <a:off x="932688" y="4870703"/>
            <a:ext cx="16423640" cy="4517390"/>
          </a:xfrm>
          <a:custGeom>
            <a:avLst/>
            <a:gdLst/>
            <a:ahLst/>
            <a:cxnLst/>
            <a:rect l="l" t="t" r="r" b="b"/>
            <a:pathLst>
              <a:path w="8211820" h="2258695">
                <a:moveTo>
                  <a:pt x="0" y="2258568"/>
                </a:moveTo>
                <a:lnTo>
                  <a:pt x="8211311" y="2258568"/>
                </a:lnTo>
                <a:lnTo>
                  <a:pt x="8211311" y="0"/>
                </a:lnTo>
                <a:lnTo>
                  <a:pt x="0" y="0"/>
                </a:lnTo>
                <a:lnTo>
                  <a:pt x="0" y="2258568"/>
                </a:lnTo>
                <a:close/>
              </a:path>
            </a:pathLst>
          </a:custGeom>
          <a:solidFill>
            <a:srgbClr val="DCE2E3"/>
          </a:solidFill>
        </p:spPr>
        <p:txBody>
          <a:bodyPr wrap="square" lIns="0" tIns="0" rIns="0" bIns="0" rtlCol="0"/>
          <a:lstStyle/>
          <a:p>
            <a:endParaRPr sz="3600">
              <a:solidFill>
                <a:prstClr val="black"/>
              </a:solidFill>
            </a:endParaRPr>
          </a:p>
        </p:txBody>
      </p:sp>
      <p:sp>
        <p:nvSpPr>
          <p:cNvPr id="18" name="object 5"/>
          <p:cNvSpPr/>
          <p:nvPr/>
        </p:nvSpPr>
        <p:spPr>
          <a:xfrm>
            <a:off x="932688" y="4870703"/>
            <a:ext cx="16423640" cy="4517390"/>
          </a:xfrm>
          <a:custGeom>
            <a:avLst/>
            <a:gdLst/>
            <a:ahLst/>
            <a:cxnLst/>
            <a:rect l="l" t="t" r="r" b="b"/>
            <a:pathLst>
              <a:path w="8211820" h="2258695">
                <a:moveTo>
                  <a:pt x="0" y="2258568"/>
                </a:moveTo>
                <a:lnTo>
                  <a:pt x="8211311" y="2258568"/>
                </a:lnTo>
                <a:lnTo>
                  <a:pt x="8211311" y="0"/>
                </a:lnTo>
                <a:lnTo>
                  <a:pt x="0" y="0"/>
                </a:lnTo>
                <a:lnTo>
                  <a:pt x="0" y="2258568"/>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9" name="object 6"/>
          <p:cNvSpPr txBox="1"/>
          <p:nvPr/>
        </p:nvSpPr>
        <p:spPr>
          <a:xfrm>
            <a:off x="942035" y="1896111"/>
            <a:ext cx="16178530" cy="7413568"/>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dirty="0">
                <a:solidFill>
                  <a:srgbClr val="5F5F5F"/>
                </a:solidFill>
                <a:cs typeface="Calibri"/>
              </a:rPr>
              <a:t>Solidity </a:t>
            </a:r>
            <a:r>
              <a:rPr sz="2800" spc="-10" dirty="0">
                <a:solidFill>
                  <a:srgbClr val="5F5F5F"/>
                </a:solidFill>
                <a:cs typeface="Calibri"/>
              </a:rPr>
              <a:t>provides </a:t>
            </a:r>
            <a:r>
              <a:rPr sz="2800" dirty="0">
                <a:solidFill>
                  <a:srgbClr val="5F5F5F"/>
                </a:solidFill>
                <a:cs typeface="Calibri"/>
              </a:rPr>
              <a:t>a way to define </a:t>
            </a:r>
            <a:r>
              <a:rPr sz="2800" spc="-10" dirty="0">
                <a:solidFill>
                  <a:srgbClr val="5F5F5F"/>
                </a:solidFill>
                <a:cs typeface="Calibri"/>
              </a:rPr>
              <a:t>new types </a:t>
            </a:r>
            <a:r>
              <a:rPr sz="2800" dirty="0">
                <a:solidFill>
                  <a:srgbClr val="5F5F5F"/>
                </a:solidFill>
                <a:cs typeface="Calibri"/>
              </a:rPr>
              <a:t>in the form </a:t>
            </a:r>
            <a:r>
              <a:rPr sz="2800" spc="-10" dirty="0">
                <a:solidFill>
                  <a:srgbClr val="5F5F5F"/>
                </a:solidFill>
                <a:cs typeface="Calibri"/>
              </a:rPr>
              <a:t>of</a:t>
            </a:r>
            <a:r>
              <a:rPr sz="2800" spc="-40" dirty="0">
                <a:solidFill>
                  <a:srgbClr val="5F5F5F"/>
                </a:solidFill>
                <a:cs typeface="Calibri"/>
              </a:rPr>
              <a:t> </a:t>
            </a:r>
            <a:r>
              <a:rPr sz="2800" spc="-10" dirty="0">
                <a:solidFill>
                  <a:srgbClr val="5F5F5F"/>
                </a:solidFill>
                <a:cs typeface="Calibri"/>
              </a:rPr>
              <a:t>structs</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Structs </a:t>
            </a:r>
            <a:r>
              <a:rPr sz="2800" dirty="0">
                <a:solidFill>
                  <a:srgbClr val="5F5F5F"/>
                </a:solidFill>
                <a:cs typeface="Calibri"/>
              </a:rPr>
              <a:t>are </a:t>
            </a:r>
            <a:r>
              <a:rPr sz="2800" spc="-10" dirty="0">
                <a:solidFill>
                  <a:srgbClr val="5F5F5F"/>
                </a:solidFill>
                <a:cs typeface="Calibri"/>
              </a:rPr>
              <a:t>custom defined types that can group several</a:t>
            </a:r>
            <a:r>
              <a:rPr sz="2800" spc="170" dirty="0">
                <a:solidFill>
                  <a:srgbClr val="5F5F5F"/>
                </a:solidFill>
                <a:cs typeface="Calibri"/>
              </a:rPr>
              <a:t> </a:t>
            </a:r>
            <a:r>
              <a:rPr sz="2800" dirty="0">
                <a:solidFill>
                  <a:srgbClr val="5F5F5F"/>
                </a:solidFill>
                <a:cs typeface="Calibri"/>
              </a:rPr>
              <a:t>variables</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Struct types can be used inside mappings and </a:t>
            </a:r>
            <a:r>
              <a:rPr sz="2800" dirty="0">
                <a:solidFill>
                  <a:srgbClr val="5F5F5F"/>
                </a:solidFill>
                <a:cs typeface="Calibri"/>
              </a:rPr>
              <a:t>arrays </a:t>
            </a:r>
            <a:r>
              <a:rPr sz="2800" spc="-10" dirty="0">
                <a:solidFill>
                  <a:srgbClr val="5F5F5F"/>
                </a:solidFill>
                <a:cs typeface="Calibri"/>
              </a:rPr>
              <a:t>and they can </a:t>
            </a:r>
            <a:r>
              <a:rPr sz="2800" dirty="0">
                <a:solidFill>
                  <a:srgbClr val="5F5F5F"/>
                </a:solidFill>
                <a:cs typeface="Calibri"/>
              </a:rPr>
              <a:t>itself </a:t>
            </a:r>
            <a:r>
              <a:rPr sz="2800" spc="-10" dirty="0">
                <a:solidFill>
                  <a:srgbClr val="5F5F5F"/>
                </a:solidFill>
                <a:cs typeface="Calibri"/>
              </a:rPr>
              <a:t>contain mappings and</a:t>
            </a:r>
            <a:r>
              <a:rPr sz="2800" spc="320" dirty="0">
                <a:solidFill>
                  <a:srgbClr val="5F5F5F"/>
                </a:solidFill>
                <a:cs typeface="Calibri"/>
              </a:rPr>
              <a:t> </a:t>
            </a:r>
            <a:r>
              <a:rPr sz="2800" dirty="0">
                <a:solidFill>
                  <a:srgbClr val="5F5F5F"/>
                </a:solidFill>
                <a:cs typeface="Calibri"/>
              </a:rPr>
              <a:t>arrays</a:t>
            </a:r>
            <a:endParaRPr sz="2800">
              <a:solidFill>
                <a:prstClr val="black"/>
              </a:solidFill>
              <a:cs typeface="Calibri"/>
            </a:endParaRPr>
          </a:p>
          <a:p>
            <a:pPr>
              <a:spcBef>
                <a:spcPts val="11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It </a:t>
            </a:r>
            <a:r>
              <a:rPr sz="2800" dirty="0">
                <a:solidFill>
                  <a:srgbClr val="5F5F5F"/>
                </a:solidFill>
                <a:cs typeface="Calibri"/>
              </a:rPr>
              <a:t>is </a:t>
            </a:r>
            <a:r>
              <a:rPr sz="2800" spc="-10" dirty="0">
                <a:solidFill>
                  <a:srgbClr val="5F5F5F"/>
                </a:solidFill>
                <a:cs typeface="Calibri"/>
              </a:rPr>
              <a:t>not possible </a:t>
            </a:r>
            <a:r>
              <a:rPr sz="2800" dirty="0">
                <a:solidFill>
                  <a:srgbClr val="5F5F5F"/>
                </a:solidFill>
                <a:cs typeface="Calibri"/>
              </a:rPr>
              <a:t>for a </a:t>
            </a:r>
            <a:r>
              <a:rPr sz="2800" spc="-10" dirty="0">
                <a:solidFill>
                  <a:srgbClr val="5F5F5F"/>
                </a:solidFill>
                <a:cs typeface="Calibri"/>
              </a:rPr>
              <a:t>struct </a:t>
            </a:r>
            <a:r>
              <a:rPr sz="2800" dirty="0">
                <a:solidFill>
                  <a:srgbClr val="5F5F5F"/>
                </a:solidFill>
                <a:cs typeface="Calibri"/>
              </a:rPr>
              <a:t>to </a:t>
            </a:r>
            <a:r>
              <a:rPr sz="2800" spc="-10" dirty="0">
                <a:solidFill>
                  <a:srgbClr val="5F5F5F"/>
                </a:solidFill>
                <a:cs typeface="Calibri"/>
              </a:rPr>
              <a:t>contain </a:t>
            </a:r>
            <a:r>
              <a:rPr sz="2800" dirty="0">
                <a:solidFill>
                  <a:srgbClr val="5F5F5F"/>
                </a:solidFill>
                <a:cs typeface="Calibri"/>
              </a:rPr>
              <a:t>a </a:t>
            </a:r>
            <a:r>
              <a:rPr sz="2800" spc="-10" dirty="0">
                <a:solidFill>
                  <a:srgbClr val="5F5F5F"/>
                </a:solidFill>
                <a:cs typeface="Calibri"/>
              </a:rPr>
              <a:t>member of </a:t>
            </a:r>
            <a:r>
              <a:rPr sz="2800" dirty="0">
                <a:solidFill>
                  <a:srgbClr val="5F5F5F"/>
                </a:solidFill>
                <a:cs typeface="Calibri"/>
              </a:rPr>
              <a:t>its own </a:t>
            </a:r>
            <a:r>
              <a:rPr sz="2800" spc="-10" dirty="0">
                <a:solidFill>
                  <a:srgbClr val="5F5F5F"/>
                </a:solidFill>
                <a:cs typeface="Calibri"/>
              </a:rPr>
              <a:t>type, although the struct </a:t>
            </a:r>
            <a:r>
              <a:rPr sz="2800" dirty="0">
                <a:solidFill>
                  <a:srgbClr val="5F5F5F"/>
                </a:solidFill>
                <a:cs typeface="Calibri"/>
              </a:rPr>
              <a:t>itself </a:t>
            </a:r>
            <a:r>
              <a:rPr sz="2800" spc="-10" dirty="0">
                <a:solidFill>
                  <a:srgbClr val="5F5F5F"/>
                </a:solidFill>
                <a:cs typeface="Calibri"/>
              </a:rPr>
              <a:t>can be </a:t>
            </a:r>
            <a:r>
              <a:rPr sz="2800" dirty="0">
                <a:solidFill>
                  <a:srgbClr val="5F5F5F"/>
                </a:solidFill>
                <a:cs typeface="Calibri"/>
              </a:rPr>
              <a:t>the</a:t>
            </a:r>
            <a:r>
              <a:rPr sz="2800" spc="260" dirty="0">
                <a:solidFill>
                  <a:srgbClr val="5F5F5F"/>
                </a:solidFill>
                <a:cs typeface="Calibri"/>
              </a:rPr>
              <a:t> </a:t>
            </a:r>
            <a:r>
              <a:rPr sz="2800" dirty="0">
                <a:solidFill>
                  <a:srgbClr val="5F5F5F"/>
                </a:solidFill>
                <a:cs typeface="Calibri"/>
              </a:rPr>
              <a:t>value</a:t>
            </a:r>
            <a:endParaRPr sz="2800">
              <a:solidFill>
                <a:prstClr val="black"/>
              </a:solidFill>
              <a:cs typeface="Calibri"/>
            </a:endParaRPr>
          </a:p>
          <a:p>
            <a:pPr marL="173990" marR="11089640">
              <a:spcBef>
                <a:spcPts val="930"/>
              </a:spcBef>
            </a:pPr>
            <a:r>
              <a:rPr sz="2800" spc="-10" dirty="0">
                <a:solidFill>
                  <a:srgbClr val="252525"/>
                </a:solidFill>
                <a:latin typeface="Courier New"/>
                <a:cs typeface="Courier New"/>
              </a:rPr>
              <a:t>pragma </a:t>
            </a:r>
            <a:r>
              <a:rPr sz="2800" spc="-20" dirty="0">
                <a:solidFill>
                  <a:srgbClr val="252525"/>
                </a:solidFill>
                <a:latin typeface="Courier New"/>
                <a:cs typeface="Courier New"/>
              </a:rPr>
              <a:t>solidity </a:t>
            </a:r>
            <a:r>
              <a:rPr sz="2800" spc="-10" dirty="0">
                <a:solidFill>
                  <a:srgbClr val="252525"/>
                </a:solidFill>
                <a:latin typeface="Courier New"/>
                <a:cs typeface="Courier New"/>
              </a:rPr>
              <a:t>^0.4.0;  contract </a:t>
            </a:r>
            <a:r>
              <a:rPr sz="2800" spc="-20" dirty="0">
                <a:solidFill>
                  <a:srgbClr val="252525"/>
                </a:solidFill>
                <a:latin typeface="Courier New"/>
                <a:cs typeface="Courier New"/>
              </a:rPr>
              <a:t>Ballot</a:t>
            </a:r>
            <a:r>
              <a:rPr sz="2800" spc="-4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027430"/>
            <a:r>
              <a:rPr sz="2800" spc="-10" dirty="0">
                <a:solidFill>
                  <a:srgbClr val="252525"/>
                </a:solidFill>
                <a:latin typeface="Courier New"/>
                <a:cs typeface="Courier New"/>
              </a:rPr>
              <a:t>struct Voter </a:t>
            </a:r>
            <a:r>
              <a:rPr sz="2800" dirty="0">
                <a:solidFill>
                  <a:srgbClr val="252525"/>
                </a:solidFill>
                <a:latin typeface="Courier New"/>
                <a:cs typeface="Courier New"/>
              </a:rPr>
              <a:t>{ </a:t>
            </a:r>
            <a:r>
              <a:rPr sz="2800" dirty="0">
                <a:solidFill>
                  <a:srgbClr val="A6A6A6"/>
                </a:solidFill>
                <a:latin typeface="Courier New"/>
                <a:cs typeface="Courier New"/>
              </a:rPr>
              <a:t>//</a:t>
            </a:r>
            <a:r>
              <a:rPr sz="2800" spc="-110" dirty="0">
                <a:solidFill>
                  <a:srgbClr val="A6A6A6"/>
                </a:solidFill>
                <a:latin typeface="Courier New"/>
                <a:cs typeface="Courier New"/>
              </a:rPr>
              <a:t> </a:t>
            </a:r>
            <a:r>
              <a:rPr sz="2800" spc="-10" dirty="0">
                <a:solidFill>
                  <a:srgbClr val="A6A6A6"/>
                </a:solidFill>
                <a:latin typeface="Courier New"/>
                <a:cs typeface="Courier New"/>
              </a:rPr>
              <a:t>Struct</a:t>
            </a:r>
            <a:endParaRPr sz="2800">
              <a:solidFill>
                <a:prstClr val="black"/>
              </a:solidFill>
              <a:latin typeface="Courier New"/>
              <a:cs typeface="Courier New"/>
            </a:endParaRPr>
          </a:p>
          <a:p>
            <a:pPr marL="1878330" marR="7684770">
              <a:spcBef>
                <a:spcPts val="10"/>
              </a:spcBef>
            </a:pPr>
            <a:r>
              <a:rPr sz="2800" spc="-10" dirty="0">
                <a:solidFill>
                  <a:srgbClr val="252525"/>
                </a:solidFill>
                <a:latin typeface="Courier New"/>
                <a:cs typeface="Courier New"/>
              </a:rPr>
              <a:t>uint weight1, </a:t>
            </a:r>
            <a:r>
              <a:rPr sz="2800" spc="-20" dirty="0">
                <a:solidFill>
                  <a:srgbClr val="252525"/>
                </a:solidFill>
                <a:latin typeface="Courier New"/>
                <a:cs typeface="Courier New"/>
              </a:rPr>
              <a:t>weight2, </a:t>
            </a:r>
            <a:r>
              <a:rPr sz="2800" spc="-10" dirty="0">
                <a:solidFill>
                  <a:srgbClr val="252525"/>
                </a:solidFill>
                <a:latin typeface="Courier New"/>
                <a:cs typeface="Courier New"/>
              </a:rPr>
              <a:t>weight3;  bool</a:t>
            </a:r>
            <a:r>
              <a:rPr sz="2800" spc="-20" dirty="0">
                <a:solidFill>
                  <a:srgbClr val="252525"/>
                </a:solidFill>
                <a:latin typeface="Courier New"/>
                <a:cs typeface="Courier New"/>
              </a:rPr>
              <a:t> </a:t>
            </a:r>
            <a:r>
              <a:rPr sz="2800" spc="-10" dirty="0">
                <a:solidFill>
                  <a:srgbClr val="252525"/>
                </a:solidFill>
                <a:latin typeface="Courier New"/>
                <a:cs typeface="Courier New"/>
              </a:rPr>
              <a:t>voted;</a:t>
            </a:r>
            <a:endParaRPr sz="2800">
              <a:solidFill>
                <a:prstClr val="black"/>
              </a:solidFill>
              <a:latin typeface="Courier New"/>
              <a:cs typeface="Courier New"/>
            </a:endParaRPr>
          </a:p>
          <a:p>
            <a:pPr marL="1878330" marR="3431540"/>
            <a:r>
              <a:rPr sz="2800" spc="-10" dirty="0">
                <a:solidFill>
                  <a:srgbClr val="252525"/>
                </a:solidFill>
                <a:latin typeface="Courier New"/>
                <a:cs typeface="Courier New"/>
              </a:rPr>
              <a:t>address delegate1, delegate2, delegate3, delegate4;  uint vote1, </a:t>
            </a:r>
            <a:r>
              <a:rPr sz="2800" spc="-20" dirty="0">
                <a:solidFill>
                  <a:srgbClr val="252525"/>
                </a:solidFill>
                <a:latin typeface="Courier New"/>
                <a:cs typeface="Courier New"/>
              </a:rPr>
              <a:t>vote2, </a:t>
            </a:r>
            <a:r>
              <a:rPr sz="2800" spc="-10" dirty="0">
                <a:solidFill>
                  <a:srgbClr val="252525"/>
                </a:solidFill>
                <a:latin typeface="Courier New"/>
                <a:cs typeface="Courier New"/>
              </a:rPr>
              <a:t>vote3, </a:t>
            </a:r>
            <a:r>
              <a:rPr sz="2800" spc="-20" dirty="0">
                <a:solidFill>
                  <a:srgbClr val="252525"/>
                </a:solidFill>
                <a:latin typeface="Courier New"/>
                <a:cs typeface="Courier New"/>
              </a:rPr>
              <a:t>vote4, </a:t>
            </a:r>
            <a:r>
              <a:rPr sz="2800" spc="-10" dirty="0">
                <a:solidFill>
                  <a:srgbClr val="252525"/>
                </a:solidFill>
                <a:latin typeface="Courier New"/>
                <a:cs typeface="Courier New"/>
              </a:rPr>
              <a:t>vote5;</a:t>
            </a:r>
            <a:endParaRPr sz="2800">
              <a:solidFill>
                <a:prstClr val="black"/>
              </a:solidFill>
              <a:latin typeface="Courier New"/>
              <a:cs typeface="Courier New"/>
            </a:endParaRPr>
          </a:p>
          <a:p>
            <a:pPr marL="1878330">
              <a:tabLst>
                <a:tab pos="8685530" algn="l"/>
              </a:tabLst>
            </a:pPr>
            <a:r>
              <a:rPr sz="2800" spc="-10" dirty="0">
                <a:solidFill>
                  <a:srgbClr val="252525"/>
                </a:solidFill>
                <a:latin typeface="Courier New"/>
                <a:cs typeface="Courier New"/>
              </a:rPr>
              <a:t>uint height1,</a:t>
            </a:r>
            <a:r>
              <a:rPr sz="2800" dirty="0">
                <a:solidFill>
                  <a:srgbClr val="252525"/>
                </a:solidFill>
                <a:latin typeface="Courier New"/>
                <a:cs typeface="Courier New"/>
              </a:rPr>
              <a:t> </a:t>
            </a:r>
            <a:r>
              <a:rPr sz="2800" spc="-20" dirty="0">
                <a:solidFill>
                  <a:srgbClr val="252525"/>
                </a:solidFill>
                <a:latin typeface="Courier New"/>
                <a:cs typeface="Courier New"/>
              </a:rPr>
              <a:t>height2,</a:t>
            </a:r>
            <a:r>
              <a:rPr sz="2800" spc="10" dirty="0">
                <a:solidFill>
                  <a:srgbClr val="252525"/>
                </a:solidFill>
                <a:latin typeface="Courier New"/>
                <a:cs typeface="Courier New"/>
              </a:rPr>
              <a:t> </a:t>
            </a:r>
            <a:r>
              <a:rPr sz="2800" spc="-10" dirty="0">
                <a:solidFill>
                  <a:srgbClr val="252525"/>
                </a:solidFill>
                <a:latin typeface="Courier New"/>
                <a:cs typeface="Courier New"/>
              </a:rPr>
              <a:t>height3	</a:t>
            </a:r>
            <a:r>
              <a:rPr sz="2800" spc="-10" dirty="0">
                <a:solidFill>
                  <a:srgbClr val="A6A6A6"/>
                </a:solidFill>
                <a:latin typeface="Courier New"/>
                <a:cs typeface="Courier New"/>
              </a:rPr>
              <a:t>//structs can only have 16</a:t>
            </a:r>
            <a:r>
              <a:rPr sz="2800" spc="-210" dirty="0">
                <a:solidFill>
                  <a:srgbClr val="A6A6A6"/>
                </a:solidFill>
                <a:latin typeface="Courier New"/>
                <a:cs typeface="Courier New"/>
              </a:rPr>
              <a:t> </a:t>
            </a:r>
            <a:r>
              <a:rPr sz="2800" spc="-10" dirty="0">
                <a:solidFill>
                  <a:srgbClr val="A6A6A6"/>
                </a:solidFill>
                <a:latin typeface="Courier New"/>
                <a:cs typeface="Courier New"/>
              </a:rPr>
              <a:t>members,</a:t>
            </a:r>
            <a:endParaRPr sz="2800">
              <a:solidFill>
                <a:prstClr val="black"/>
              </a:solidFill>
              <a:latin typeface="Courier New"/>
              <a:cs typeface="Courier New"/>
            </a:endParaRPr>
          </a:p>
          <a:p>
            <a:pPr marL="173990"/>
            <a:r>
              <a:rPr sz="2800" spc="-10" dirty="0">
                <a:solidFill>
                  <a:srgbClr val="A6A6A6"/>
                </a:solidFill>
                <a:latin typeface="Courier New"/>
                <a:cs typeface="Courier New"/>
              </a:rPr>
              <a:t>exceeding </a:t>
            </a:r>
            <a:r>
              <a:rPr sz="2800" spc="-20" dirty="0">
                <a:solidFill>
                  <a:srgbClr val="A6A6A6"/>
                </a:solidFill>
                <a:latin typeface="Courier New"/>
                <a:cs typeface="Courier New"/>
              </a:rPr>
              <a:t>which </a:t>
            </a:r>
            <a:r>
              <a:rPr sz="2800" spc="-10" dirty="0">
                <a:solidFill>
                  <a:srgbClr val="A6A6A6"/>
                </a:solidFill>
                <a:latin typeface="Courier New"/>
                <a:cs typeface="Courier New"/>
              </a:rPr>
              <a:t>the </a:t>
            </a:r>
            <a:r>
              <a:rPr sz="2800" spc="-20" dirty="0">
                <a:solidFill>
                  <a:srgbClr val="A6A6A6"/>
                </a:solidFill>
                <a:latin typeface="Courier New"/>
                <a:cs typeface="Courier New"/>
              </a:rPr>
              <a:t>following </a:t>
            </a:r>
            <a:r>
              <a:rPr sz="2800" spc="-10" dirty="0">
                <a:solidFill>
                  <a:srgbClr val="A6A6A6"/>
                </a:solidFill>
                <a:latin typeface="Courier New"/>
                <a:cs typeface="Courier New"/>
              </a:rPr>
              <a:t>error might occur </a:t>
            </a:r>
            <a:r>
              <a:rPr sz="2800" spc="-20" dirty="0">
                <a:solidFill>
                  <a:srgbClr val="7E7E7E"/>
                </a:solidFill>
                <a:latin typeface="Courier New"/>
                <a:cs typeface="Courier New"/>
              </a:rPr>
              <a:t>[stack </a:t>
            </a:r>
            <a:r>
              <a:rPr sz="2800" spc="-10" dirty="0">
                <a:solidFill>
                  <a:srgbClr val="7E7E7E"/>
                </a:solidFill>
                <a:latin typeface="Courier New"/>
                <a:cs typeface="Courier New"/>
              </a:rPr>
              <a:t>too</a:t>
            </a:r>
            <a:r>
              <a:rPr sz="2800" dirty="0">
                <a:solidFill>
                  <a:srgbClr val="7E7E7E"/>
                </a:solidFill>
                <a:latin typeface="Courier New"/>
                <a:cs typeface="Courier New"/>
              </a:rPr>
              <a:t> </a:t>
            </a:r>
            <a:r>
              <a:rPr sz="2800" spc="-10" dirty="0">
                <a:solidFill>
                  <a:srgbClr val="7E7E7E"/>
                </a:solidFill>
                <a:latin typeface="Courier New"/>
                <a:cs typeface="Courier New"/>
              </a:rPr>
              <a:t>deep]</a:t>
            </a:r>
            <a:endParaRPr sz="2800">
              <a:solidFill>
                <a:prstClr val="black"/>
              </a:solidFill>
              <a:latin typeface="Courier New"/>
              <a:cs typeface="Courier New"/>
            </a:endParaRPr>
          </a:p>
          <a:p>
            <a:pPr marL="1027430"/>
            <a:r>
              <a:rPr sz="2800" dirty="0">
                <a:solidFill>
                  <a:srgbClr val="252525"/>
                </a:solidFill>
                <a:latin typeface="Courier New"/>
                <a:cs typeface="Courier New"/>
              </a:rPr>
              <a:t>}</a:t>
            </a:r>
            <a:r>
              <a:rPr sz="2800" spc="-2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2471907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196340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Globally </a:t>
            </a:r>
            <a:r>
              <a:rPr sz="5600" spc="-10" dirty="0">
                <a:solidFill>
                  <a:srgbClr val="095A82"/>
                </a:solidFill>
              </a:rPr>
              <a:t>Available </a:t>
            </a:r>
            <a:r>
              <a:rPr sz="5600" spc="-20" dirty="0">
                <a:solidFill>
                  <a:srgbClr val="095A82"/>
                </a:solidFill>
              </a:rPr>
              <a:t>Variables </a:t>
            </a:r>
            <a:r>
              <a:rPr sz="5600" spc="-10" dirty="0">
                <a:solidFill>
                  <a:srgbClr val="095A82"/>
                </a:solidFill>
              </a:rPr>
              <a:t>&amp;</a:t>
            </a:r>
            <a:r>
              <a:rPr sz="5600" spc="228" dirty="0">
                <a:solidFill>
                  <a:srgbClr val="095A82"/>
                </a:solidFill>
              </a:rPr>
              <a:t> </a:t>
            </a:r>
            <a:r>
              <a:rPr sz="5600" spc="-10" dirty="0">
                <a:solidFill>
                  <a:srgbClr val="095A82"/>
                </a:solidFill>
              </a:rPr>
              <a:t>Functions</a:t>
            </a:r>
            <a:endParaRPr sz="5600"/>
          </a:p>
        </p:txBody>
      </p:sp>
      <p:sp>
        <p:nvSpPr>
          <p:cNvPr id="16" name="object 3"/>
          <p:cNvSpPr txBox="1"/>
          <p:nvPr/>
        </p:nvSpPr>
        <p:spPr>
          <a:xfrm>
            <a:off x="942034" y="1683968"/>
            <a:ext cx="15979140" cy="7853432"/>
          </a:xfrm>
          <a:prstGeom prst="rect">
            <a:avLst/>
          </a:prstGeom>
        </p:spPr>
        <p:txBody>
          <a:bodyPr vert="horz" wrap="square" lIns="0" tIns="25400" rIns="0" bIns="0" rtlCol="0">
            <a:spAutoFit/>
          </a:bodyPr>
          <a:lstStyle/>
          <a:p>
            <a:pPr marL="25400" marR="10160">
              <a:lnSpc>
                <a:spcPct val="150000"/>
              </a:lnSpc>
              <a:spcBef>
                <a:spcPts val="200"/>
              </a:spcBef>
            </a:pPr>
            <a:r>
              <a:rPr sz="2800" b="1" spc="-10" dirty="0">
                <a:solidFill>
                  <a:srgbClr val="5F5F5F"/>
                </a:solidFill>
                <a:cs typeface="Calibri"/>
              </a:rPr>
              <a:t>There</a:t>
            </a:r>
            <a:r>
              <a:rPr sz="2800" b="1" spc="-80" dirty="0">
                <a:solidFill>
                  <a:srgbClr val="5F5F5F"/>
                </a:solidFill>
                <a:cs typeface="Calibri"/>
              </a:rPr>
              <a:t> </a:t>
            </a:r>
            <a:r>
              <a:rPr sz="2800" b="1" dirty="0">
                <a:solidFill>
                  <a:srgbClr val="5F5F5F"/>
                </a:solidFill>
                <a:cs typeface="Calibri"/>
              </a:rPr>
              <a:t>are</a:t>
            </a:r>
            <a:r>
              <a:rPr sz="2800" b="1" spc="-50" dirty="0">
                <a:solidFill>
                  <a:srgbClr val="5F5F5F"/>
                </a:solidFill>
                <a:cs typeface="Calibri"/>
              </a:rPr>
              <a:t> </a:t>
            </a:r>
            <a:r>
              <a:rPr sz="2800" b="1" dirty="0">
                <a:solidFill>
                  <a:srgbClr val="5F5F5F"/>
                </a:solidFill>
                <a:cs typeface="Calibri"/>
              </a:rPr>
              <a:t>special</a:t>
            </a:r>
            <a:r>
              <a:rPr sz="2800" b="1" spc="-30" dirty="0">
                <a:solidFill>
                  <a:srgbClr val="5F5F5F"/>
                </a:solidFill>
                <a:cs typeface="Calibri"/>
              </a:rPr>
              <a:t> </a:t>
            </a:r>
            <a:r>
              <a:rPr sz="2800" b="1" dirty="0">
                <a:solidFill>
                  <a:srgbClr val="5F5F5F"/>
                </a:solidFill>
                <a:cs typeface="Calibri"/>
              </a:rPr>
              <a:t>variables</a:t>
            </a:r>
            <a:r>
              <a:rPr sz="2800" b="1" spc="-70" dirty="0">
                <a:solidFill>
                  <a:srgbClr val="5F5F5F"/>
                </a:solidFill>
                <a:cs typeface="Calibri"/>
              </a:rPr>
              <a:t> </a:t>
            </a:r>
            <a:r>
              <a:rPr sz="2800" b="1" dirty="0">
                <a:solidFill>
                  <a:srgbClr val="5F5F5F"/>
                </a:solidFill>
                <a:cs typeface="Calibri"/>
              </a:rPr>
              <a:t>and</a:t>
            </a:r>
            <a:r>
              <a:rPr sz="2800" b="1" spc="-20" dirty="0">
                <a:solidFill>
                  <a:srgbClr val="5F5F5F"/>
                </a:solidFill>
                <a:cs typeface="Calibri"/>
              </a:rPr>
              <a:t> </a:t>
            </a:r>
            <a:r>
              <a:rPr sz="2800" b="1" dirty="0">
                <a:solidFill>
                  <a:srgbClr val="5F5F5F"/>
                </a:solidFill>
                <a:cs typeface="Calibri"/>
              </a:rPr>
              <a:t>functions</a:t>
            </a:r>
            <a:r>
              <a:rPr sz="2800" b="1" spc="-80" dirty="0">
                <a:solidFill>
                  <a:srgbClr val="5F5F5F"/>
                </a:solidFill>
                <a:cs typeface="Calibri"/>
              </a:rPr>
              <a:t> </a:t>
            </a:r>
            <a:r>
              <a:rPr sz="2800" b="1" spc="-10" dirty="0">
                <a:solidFill>
                  <a:srgbClr val="5F5F5F"/>
                </a:solidFill>
                <a:cs typeface="Calibri"/>
              </a:rPr>
              <a:t>which</a:t>
            </a:r>
            <a:r>
              <a:rPr sz="2800" b="1" spc="-40" dirty="0">
                <a:solidFill>
                  <a:srgbClr val="5F5F5F"/>
                </a:solidFill>
                <a:cs typeface="Calibri"/>
              </a:rPr>
              <a:t> </a:t>
            </a:r>
            <a:r>
              <a:rPr sz="2800" b="1" spc="-10" dirty="0">
                <a:solidFill>
                  <a:srgbClr val="5F5F5F"/>
                </a:solidFill>
                <a:cs typeface="Calibri"/>
              </a:rPr>
              <a:t>always</a:t>
            </a:r>
            <a:r>
              <a:rPr sz="2800" b="1" spc="-30" dirty="0">
                <a:solidFill>
                  <a:srgbClr val="5F5F5F"/>
                </a:solidFill>
                <a:cs typeface="Calibri"/>
              </a:rPr>
              <a:t> </a:t>
            </a:r>
            <a:r>
              <a:rPr sz="2800" b="1" dirty="0">
                <a:solidFill>
                  <a:srgbClr val="5F5F5F"/>
                </a:solidFill>
                <a:cs typeface="Calibri"/>
              </a:rPr>
              <a:t>exist</a:t>
            </a:r>
            <a:r>
              <a:rPr sz="2800" b="1" spc="-50" dirty="0">
                <a:solidFill>
                  <a:srgbClr val="5F5F5F"/>
                </a:solidFill>
                <a:cs typeface="Calibri"/>
              </a:rPr>
              <a:t> </a:t>
            </a:r>
            <a:r>
              <a:rPr sz="2800" b="1" dirty="0">
                <a:solidFill>
                  <a:srgbClr val="5F5F5F"/>
                </a:solidFill>
                <a:cs typeface="Calibri"/>
              </a:rPr>
              <a:t>in the</a:t>
            </a:r>
            <a:r>
              <a:rPr sz="2800" b="1" spc="-50" dirty="0">
                <a:solidFill>
                  <a:srgbClr val="5F5F5F"/>
                </a:solidFill>
                <a:cs typeface="Calibri"/>
              </a:rPr>
              <a:t> </a:t>
            </a:r>
            <a:r>
              <a:rPr sz="2800" b="1" dirty="0">
                <a:solidFill>
                  <a:srgbClr val="5F5F5F"/>
                </a:solidFill>
                <a:cs typeface="Calibri"/>
              </a:rPr>
              <a:t>global</a:t>
            </a:r>
            <a:r>
              <a:rPr sz="2800" b="1" spc="-20" dirty="0">
                <a:solidFill>
                  <a:srgbClr val="5F5F5F"/>
                </a:solidFill>
                <a:cs typeface="Calibri"/>
              </a:rPr>
              <a:t> </a:t>
            </a:r>
            <a:r>
              <a:rPr sz="2800" b="1" dirty="0">
                <a:solidFill>
                  <a:srgbClr val="5F5F5F"/>
                </a:solidFill>
                <a:cs typeface="Calibri"/>
              </a:rPr>
              <a:t>namespace</a:t>
            </a:r>
            <a:r>
              <a:rPr sz="2800" b="1" spc="-100" dirty="0">
                <a:solidFill>
                  <a:srgbClr val="5F5F5F"/>
                </a:solidFill>
                <a:cs typeface="Calibri"/>
              </a:rPr>
              <a:t> </a:t>
            </a:r>
            <a:r>
              <a:rPr sz="2800" b="1" dirty="0">
                <a:solidFill>
                  <a:srgbClr val="5F5F5F"/>
                </a:solidFill>
                <a:cs typeface="Calibri"/>
              </a:rPr>
              <a:t>and</a:t>
            </a:r>
            <a:r>
              <a:rPr sz="2800" b="1" spc="-40" dirty="0">
                <a:solidFill>
                  <a:srgbClr val="5F5F5F"/>
                </a:solidFill>
                <a:cs typeface="Calibri"/>
              </a:rPr>
              <a:t> </a:t>
            </a:r>
            <a:r>
              <a:rPr sz="2800" b="1" dirty="0">
                <a:solidFill>
                  <a:srgbClr val="5F5F5F"/>
                </a:solidFill>
                <a:cs typeface="Calibri"/>
              </a:rPr>
              <a:t>are</a:t>
            </a:r>
            <a:r>
              <a:rPr sz="2800" b="1" spc="-30" dirty="0">
                <a:solidFill>
                  <a:srgbClr val="5F5F5F"/>
                </a:solidFill>
                <a:cs typeface="Calibri"/>
              </a:rPr>
              <a:t> </a:t>
            </a:r>
            <a:r>
              <a:rPr sz="2800" b="1" spc="-10" dirty="0">
                <a:solidFill>
                  <a:srgbClr val="5F5F5F"/>
                </a:solidFill>
                <a:cs typeface="Calibri"/>
              </a:rPr>
              <a:t>mainly</a:t>
            </a:r>
            <a:r>
              <a:rPr sz="2800" b="1" spc="-40" dirty="0">
                <a:solidFill>
                  <a:srgbClr val="5F5F5F"/>
                </a:solidFill>
                <a:cs typeface="Calibri"/>
              </a:rPr>
              <a:t> </a:t>
            </a:r>
            <a:r>
              <a:rPr sz="2800" b="1" dirty="0">
                <a:solidFill>
                  <a:srgbClr val="5F5F5F"/>
                </a:solidFill>
                <a:cs typeface="Calibri"/>
              </a:rPr>
              <a:t>used</a:t>
            </a:r>
            <a:r>
              <a:rPr sz="2800" b="1" spc="-50" dirty="0">
                <a:solidFill>
                  <a:srgbClr val="5F5F5F"/>
                </a:solidFill>
                <a:cs typeface="Calibri"/>
              </a:rPr>
              <a:t> </a:t>
            </a:r>
            <a:r>
              <a:rPr sz="2800" b="1" dirty="0">
                <a:solidFill>
                  <a:srgbClr val="5F5F5F"/>
                </a:solidFill>
                <a:cs typeface="Calibri"/>
              </a:rPr>
              <a:t>to  provide information about the</a:t>
            </a:r>
            <a:r>
              <a:rPr sz="2800" b="1" spc="-260" dirty="0">
                <a:solidFill>
                  <a:srgbClr val="5F5F5F"/>
                </a:solidFill>
                <a:cs typeface="Calibri"/>
              </a:rPr>
              <a:t> </a:t>
            </a:r>
            <a:r>
              <a:rPr sz="2800" b="1" dirty="0">
                <a:solidFill>
                  <a:srgbClr val="5F5F5F"/>
                </a:solidFill>
                <a:cs typeface="Calibri"/>
              </a:rPr>
              <a:t>blockchain</a:t>
            </a:r>
            <a:endParaRPr sz="2800" dirty="0">
              <a:solidFill>
                <a:prstClr val="black"/>
              </a:solidFill>
              <a:cs typeface="Calibri"/>
            </a:endParaRPr>
          </a:p>
          <a:p>
            <a:pPr>
              <a:spcBef>
                <a:spcPts val="80"/>
              </a:spcBef>
            </a:pPr>
            <a:endParaRPr sz="2600" dirty="0">
              <a:solidFill>
                <a:prstClr val="black"/>
              </a:solidFill>
              <a:latin typeface="Times New Roman"/>
              <a:cs typeface="Times New Roman"/>
            </a:endParaRPr>
          </a:p>
          <a:p>
            <a:pPr marL="25400"/>
            <a:r>
              <a:rPr sz="2800" dirty="0">
                <a:solidFill>
                  <a:srgbClr val="5F5F5F"/>
                </a:solidFill>
                <a:cs typeface="Calibri"/>
              </a:rPr>
              <a:t>Block </a:t>
            </a:r>
            <a:r>
              <a:rPr sz="2800" spc="-10" dirty="0">
                <a:solidFill>
                  <a:srgbClr val="5F5F5F"/>
                </a:solidFill>
                <a:cs typeface="Calibri"/>
              </a:rPr>
              <a:t>and Transaction</a:t>
            </a:r>
            <a:r>
              <a:rPr sz="2800" spc="-30" dirty="0">
                <a:solidFill>
                  <a:srgbClr val="5F5F5F"/>
                </a:solidFill>
                <a:cs typeface="Calibri"/>
              </a:rPr>
              <a:t> </a:t>
            </a:r>
            <a:r>
              <a:rPr sz="2800" spc="-10" dirty="0">
                <a:solidFill>
                  <a:srgbClr val="5F5F5F"/>
                </a:solidFill>
                <a:cs typeface="Calibri"/>
              </a:rPr>
              <a:t>Properties</a:t>
            </a:r>
            <a:endParaRPr sz="2800" dirty="0">
              <a:solidFill>
                <a:prstClr val="black"/>
              </a:solidFill>
              <a:cs typeface="Calibri"/>
            </a:endParaRPr>
          </a:p>
          <a:p>
            <a:pPr marL="598170" marR="262890" indent="-572770">
              <a:lnSpc>
                <a:spcPct val="150000"/>
              </a:lnSpc>
              <a:spcBef>
                <a:spcPts val="1390"/>
              </a:spcBef>
              <a:buClr>
                <a:srgbClr val="095A82"/>
              </a:buClr>
              <a:buFont typeface="Wingdings"/>
              <a:buChar char=""/>
              <a:tabLst>
                <a:tab pos="598170" algn="l"/>
                <a:tab pos="599440" algn="l"/>
              </a:tabLst>
            </a:pPr>
            <a:r>
              <a:rPr sz="2800" b="1" dirty="0">
                <a:solidFill>
                  <a:srgbClr val="5F5F5F"/>
                </a:solidFill>
                <a:cs typeface="Calibri"/>
              </a:rPr>
              <a:t>Block.blockhash(uint blockNumber) returns (bytes32): </a:t>
            </a:r>
            <a:r>
              <a:rPr sz="2800" spc="-10" dirty="0">
                <a:solidFill>
                  <a:srgbClr val="5F5F5F"/>
                </a:solidFill>
                <a:cs typeface="Calibri"/>
              </a:rPr>
              <a:t>hash </a:t>
            </a:r>
            <a:r>
              <a:rPr sz="2800" dirty="0">
                <a:solidFill>
                  <a:srgbClr val="5F5F5F"/>
                </a:solidFill>
                <a:cs typeface="Calibri"/>
              </a:rPr>
              <a:t>of </a:t>
            </a:r>
            <a:r>
              <a:rPr sz="2800" spc="-10" dirty="0">
                <a:solidFill>
                  <a:srgbClr val="5F5F5F"/>
                </a:solidFill>
                <a:cs typeface="Calibri"/>
              </a:rPr>
              <a:t>the </a:t>
            </a:r>
            <a:r>
              <a:rPr sz="2800" dirty="0">
                <a:solidFill>
                  <a:srgbClr val="5F5F5F"/>
                </a:solidFill>
                <a:cs typeface="Calibri"/>
              </a:rPr>
              <a:t>given </a:t>
            </a:r>
            <a:r>
              <a:rPr sz="2800" spc="-10" dirty="0">
                <a:solidFill>
                  <a:srgbClr val="5F5F5F"/>
                </a:solidFill>
                <a:cs typeface="Calibri"/>
              </a:rPr>
              <a:t>block- only </a:t>
            </a:r>
            <a:r>
              <a:rPr sz="2800" dirty="0">
                <a:solidFill>
                  <a:srgbClr val="5F5F5F"/>
                </a:solidFill>
                <a:cs typeface="Calibri"/>
              </a:rPr>
              <a:t>works for </a:t>
            </a:r>
            <a:r>
              <a:rPr sz="2800" spc="-10" dirty="0">
                <a:solidFill>
                  <a:srgbClr val="5F5F5F"/>
                </a:solidFill>
                <a:cs typeface="Calibri"/>
              </a:rPr>
              <a:t>256 most  recent blocks </a:t>
            </a:r>
            <a:r>
              <a:rPr sz="2800" dirty="0">
                <a:solidFill>
                  <a:srgbClr val="5F5F5F"/>
                </a:solidFill>
                <a:cs typeface="Calibri"/>
              </a:rPr>
              <a:t>excluding</a:t>
            </a:r>
            <a:r>
              <a:rPr sz="2800" spc="20" dirty="0">
                <a:solidFill>
                  <a:srgbClr val="5F5F5F"/>
                </a:solidFill>
                <a:cs typeface="Calibri"/>
              </a:rPr>
              <a:t> </a:t>
            </a:r>
            <a:r>
              <a:rPr sz="2800" spc="-10" dirty="0">
                <a:solidFill>
                  <a:srgbClr val="5F5F5F"/>
                </a:solidFill>
                <a:cs typeface="Calibri"/>
              </a:rPr>
              <a:t>current</a:t>
            </a:r>
            <a:endParaRPr sz="2800" dirty="0">
              <a:solidFill>
                <a:prstClr val="black"/>
              </a:solidFill>
              <a:cs typeface="Calibri"/>
            </a:endParaRPr>
          </a:p>
          <a:p>
            <a:pPr>
              <a:spcBef>
                <a:spcPts val="11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dirty="0">
                <a:solidFill>
                  <a:srgbClr val="5F5F5F"/>
                </a:solidFill>
                <a:cs typeface="Calibri"/>
              </a:rPr>
              <a:t>Block.coinbase (address): </a:t>
            </a:r>
            <a:r>
              <a:rPr sz="2800" spc="-10" dirty="0">
                <a:solidFill>
                  <a:srgbClr val="5F5F5F"/>
                </a:solidFill>
                <a:cs typeface="Calibri"/>
              </a:rPr>
              <a:t>current block miner’s</a:t>
            </a:r>
            <a:r>
              <a:rPr sz="2800" spc="-120" dirty="0">
                <a:solidFill>
                  <a:srgbClr val="5F5F5F"/>
                </a:solidFill>
                <a:cs typeface="Calibri"/>
              </a:rPr>
              <a:t> </a:t>
            </a:r>
            <a:r>
              <a:rPr sz="2800" dirty="0">
                <a:solidFill>
                  <a:srgbClr val="5F5F5F"/>
                </a:solidFill>
                <a:cs typeface="Calibri"/>
              </a:rPr>
              <a:t>address</a:t>
            </a:r>
            <a:endParaRPr sz="2800" dirty="0">
              <a:solidFill>
                <a:prstClr val="black"/>
              </a:solidFill>
              <a:cs typeface="Calibri"/>
            </a:endParaRPr>
          </a:p>
          <a:p>
            <a:pPr>
              <a:spcBef>
                <a:spcPts val="9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dirty="0">
                <a:solidFill>
                  <a:srgbClr val="5F5F5F"/>
                </a:solidFill>
                <a:cs typeface="Calibri"/>
              </a:rPr>
              <a:t>Block.difficulty </a:t>
            </a:r>
            <a:r>
              <a:rPr sz="2800" b="1" spc="-10" dirty="0">
                <a:solidFill>
                  <a:srgbClr val="5F5F5F"/>
                </a:solidFill>
                <a:cs typeface="Calibri"/>
              </a:rPr>
              <a:t>(uint): </a:t>
            </a:r>
            <a:r>
              <a:rPr sz="2800" spc="-10" dirty="0">
                <a:solidFill>
                  <a:srgbClr val="5F5F5F"/>
                </a:solidFill>
                <a:cs typeface="Calibri"/>
              </a:rPr>
              <a:t>current block</a:t>
            </a:r>
            <a:r>
              <a:rPr sz="2800" spc="-70" dirty="0">
                <a:solidFill>
                  <a:srgbClr val="5F5F5F"/>
                </a:solidFill>
                <a:cs typeface="Calibri"/>
              </a:rPr>
              <a:t> </a:t>
            </a:r>
            <a:r>
              <a:rPr sz="2800" spc="-10" dirty="0">
                <a:solidFill>
                  <a:srgbClr val="5F5F5F"/>
                </a:solidFill>
                <a:cs typeface="Calibri"/>
              </a:rPr>
              <a:t>difficulty</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dirty="0">
                <a:solidFill>
                  <a:srgbClr val="5F5F5F"/>
                </a:solidFill>
                <a:cs typeface="Calibri"/>
              </a:rPr>
              <a:t>Block.gaslimit(uint): </a:t>
            </a:r>
            <a:r>
              <a:rPr sz="2800" spc="-10" dirty="0">
                <a:solidFill>
                  <a:srgbClr val="5F5F5F"/>
                </a:solidFill>
                <a:cs typeface="Calibri"/>
              </a:rPr>
              <a:t>current block</a:t>
            </a:r>
            <a:r>
              <a:rPr sz="2800" spc="-50" dirty="0">
                <a:solidFill>
                  <a:srgbClr val="5F5F5F"/>
                </a:solidFill>
                <a:cs typeface="Calibri"/>
              </a:rPr>
              <a:t> </a:t>
            </a:r>
            <a:r>
              <a:rPr sz="2800" dirty="0">
                <a:solidFill>
                  <a:srgbClr val="5F5F5F"/>
                </a:solidFill>
                <a:cs typeface="Calibri"/>
              </a:rPr>
              <a:t>gaslimit</a:t>
            </a:r>
            <a:endParaRPr sz="2800" dirty="0">
              <a:solidFill>
                <a:prstClr val="black"/>
              </a:solidFill>
              <a:cs typeface="Calibri"/>
            </a:endParaRPr>
          </a:p>
          <a:p>
            <a:pPr>
              <a:spcBef>
                <a:spcPts val="100"/>
              </a:spcBef>
              <a:buClr>
                <a:srgbClr val="095A82"/>
              </a:buClr>
              <a:buFont typeface="Wingdings"/>
              <a:buChar char=""/>
            </a:pPr>
            <a:endParaRPr sz="2600" dirty="0">
              <a:solidFill>
                <a:prstClr val="black"/>
              </a:solidFill>
              <a:latin typeface="Times New Roman"/>
              <a:cs typeface="Times New Roman"/>
            </a:endParaRPr>
          </a:p>
          <a:p>
            <a:pPr marL="598170" indent="-572770">
              <a:spcBef>
                <a:spcPts val="10"/>
              </a:spcBef>
              <a:buClr>
                <a:srgbClr val="095A82"/>
              </a:buClr>
              <a:buFont typeface="Wingdings"/>
              <a:buChar char=""/>
              <a:tabLst>
                <a:tab pos="598170" algn="l"/>
                <a:tab pos="599440" algn="l"/>
              </a:tabLst>
            </a:pPr>
            <a:r>
              <a:rPr sz="2800" b="1" dirty="0">
                <a:solidFill>
                  <a:srgbClr val="5F5F5F"/>
                </a:solidFill>
                <a:cs typeface="Calibri"/>
              </a:rPr>
              <a:t>Block.number (uint): </a:t>
            </a:r>
            <a:r>
              <a:rPr sz="2800" spc="-10" dirty="0">
                <a:solidFill>
                  <a:srgbClr val="5F5F5F"/>
                </a:solidFill>
                <a:cs typeface="Calibri"/>
              </a:rPr>
              <a:t>current block</a:t>
            </a:r>
            <a:r>
              <a:rPr sz="2800" spc="-120" dirty="0">
                <a:solidFill>
                  <a:srgbClr val="5F5F5F"/>
                </a:solidFill>
                <a:cs typeface="Calibri"/>
              </a:rPr>
              <a:t> </a:t>
            </a:r>
            <a:r>
              <a:rPr sz="2800" spc="-10" dirty="0">
                <a:solidFill>
                  <a:srgbClr val="5F5F5F"/>
                </a:solidFill>
                <a:cs typeface="Calibri"/>
              </a:rPr>
              <a:t>number</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dirty="0">
                <a:solidFill>
                  <a:srgbClr val="5F5F5F"/>
                </a:solidFill>
                <a:cs typeface="Calibri"/>
              </a:rPr>
              <a:t>Block.timestamp </a:t>
            </a:r>
            <a:r>
              <a:rPr sz="2800" b="1" spc="-10" dirty="0">
                <a:solidFill>
                  <a:srgbClr val="5F5F5F"/>
                </a:solidFill>
                <a:cs typeface="Calibri"/>
              </a:rPr>
              <a:t>(uint): </a:t>
            </a:r>
            <a:r>
              <a:rPr sz="2800" spc="-10" dirty="0">
                <a:solidFill>
                  <a:srgbClr val="5F5F5F"/>
                </a:solidFill>
                <a:cs typeface="Calibri"/>
              </a:rPr>
              <a:t>current block timestamp </a:t>
            </a:r>
            <a:r>
              <a:rPr sz="2800" dirty="0">
                <a:solidFill>
                  <a:srgbClr val="5F5F5F"/>
                </a:solidFill>
                <a:cs typeface="Calibri"/>
              </a:rPr>
              <a:t>as </a:t>
            </a:r>
            <a:r>
              <a:rPr sz="2800" spc="-10" dirty="0">
                <a:solidFill>
                  <a:srgbClr val="5F5F5F"/>
                </a:solidFill>
                <a:cs typeface="Calibri"/>
              </a:rPr>
              <a:t>seconds since unix</a:t>
            </a:r>
            <a:r>
              <a:rPr sz="2800" spc="30" dirty="0">
                <a:solidFill>
                  <a:srgbClr val="5F5F5F"/>
                </a:solidFill>
                <a:cs typeface="Calibri"/>
              </a:rPr>
              <a:t> </a:t>
            </a:r>
            <a:r>
              <a:rPr sz="2800" spc="-10" dirty="0">
                <a:solidFill>
                  <a:srgbClr val="5F5F5F"/>
                </a:solidFill>
                <a:cs typeface="Calibri"/>
              </a:rPr>
              <a:t>epoch</a:t>
            </a:r>
            <a:endParaRPr sz="2800" dirty="0">
              <a:solidFill>
                <a:prstClr val="black"/>
              </a:solidFill>
              <a:cs typeface="Calibri"/>
            </a:endParaRPr>
          </a:p>
        </p:txBody>
      </p:sp>
    </p:spTree>
    <p:extLst>
      <p:ext uri="{BB962C8B-B14F-4D97-AF65-F5344CB8AC3E}">
        <p14:creationId xmlns:p14="http://schemas.microsoft.com/office/powerpoint/2010/main" val="3362861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188466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Globally </a:t>
            </a:r>
            <a:r>
              <a:rPr sz="5600" spc="-10" dirty="0">
                <a:solidFill>
                  <a:srgbClr val="095A82"/>
                </a:solidFill>
              </a:rPr>
              <a:t>available </a:t>
            </a:r>
            <a:r>
              <a:rPr sz="5600" spc="-20" dirty="0">
                <a:solidFill>
                  <a:srgbClr val="095A82"/>
                </a:solidFill>
              </a:rPr>
              <a:t>Variables </a:t>
            </a:r>
            <a:r>
              <a:rPr sz="5600" spc="-10" dirty="0">
                <a:solidFill>
                  <a:srgbClr val="095A82"/>
                </a:solidFill>
              </a:rPr>
              <a:t>&amp;</a:t>
            </a:r>
            <a:r>
              <a:rPr sz="5600" spc="240" dirty="0">
                <a:solidFill>
                  <a:srgbClr val="095A82"/>
                </a:solidFill>
              </a:rPr>
              <a:t> </a:t>
            </a:r>
            <a:r>
              <a:rPr sz="5600" spc="-10" dirty="0">
                <a:solidFill>
                  <a:srgbClr val="095A82"/>
                </a:solidFill>
              </a:rPr>
              <a:t>Functions</a:t>
            </a:r>
            <a:endParaRPr sz="5600"/>
          </a:p>
        </p:txBody>
      </p:sp>
      <p:sp>
        <p:nvSpPr>
          <p:cNvPr id="16" name="object 3"/>
          <p:cNvSpPr txBox="1"/>
          <p:nvPr/>
        </p:nvSpPr>
        <p:spPr>
          <a:xfrm>
            <a:off x="942034" y="1896110"/>
            <a:ext cx="9847580" cy="5520742"/>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b="1" dirty="0">
                <a:solidFill>
                  <a:srgbClr val="5F5F5F"/>
                </a:solidFill>
                <a:cs typeface="Calibri"/>
              </a:rPr>
              <a:t>msg.data(bytes): </a:t>
            </a:r>
            <a:r>
              <a:rPr sz="2800" spc="-10" dirty="0">
                <a:solidFill>
                  <a:srgbClr val="5F5F5F"/>
                </a:solidFill>
                <a:cs typeface="Calibri"/>
              </a:rPr>
              <a:t>complete</a:t>
            </a:r>
            <a:r>
              <a:rPr sz="2800" spc="-80" dirty="0">
                <a:solidFill>
                  <a:srgbClr val="5F5F5F"/>
                </a:solidFill>
                <a:cs typeface="Calibri"/>
              </a:rPr>
              <a:t> </a:t>
            </a:r>
            <a:r>
              <a:rPr sz="2800" spc="-10" dirty="0">
                <a:solidFill>
                  <a:srgbClr val="5F5F5F"/>
                </a:solidFill>
                <a:cs typeface="Calibri"/>
              </a:rPr>
              <a:t>calldata</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spc="-10" dirty="0">
                <a:solidFill>
                  <a:srgbClr val="5F5F5F"/>
                </a:solidFill>
                <a:cs typeface="Calibri"/>
              </a:rPr>
              <a:t>msg.sender(address): </a:t>
            </a:r>
            <a:r>
              <a:rPr sz="2800" spc="-10" dirty="0">
                <a:solidFill>
                  <a:srgbClr val="5F5F5F"/>
                </a:solidFill>
                <a:cs typeface="Calibri"/>
              </a:rPr>
              <a:t>sender of the message call (current</a:t>
            </a:r>
            <a:r>
              <a:rPr sz="2800" spc="228" dirty="0">
                <a:solidFill>
                  <a:srgbClr val="5F5F5F"/>
                </a:solidFill>
                <a:cs typeface="Calibri"/>
              </a:rPr>
              <a:t> </a:t>
            </a:r>
            <a:r>
              <a:rPr sz="2800" spc="-10" dirty="0">
                <a:solidFill>
                  <a:srgbClr val="5F5F5F"/>
                </a:solidFill>
                <a:cs typeface="Calibri"/>
              </a:rPr>
              <a:t>call)</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spc="-10" dirty="0">
                <a:solidFill>
                  <a:srgbClr val="5F5F5F"/>
                </a:solidFill>
                <a:cs typeface="Calibri"/>
              </a:rPr>
              <a:t>msg.sig(bytes4): </a:t>
            </a:r>
            <a:r>
              <a:rPr sz="2800" spc="-10" dirty="0">
                <a:solidFill>
                  <a:srgbClr val="5F5F5F"/>
                </a:solidFill>
                <a:cs typeface="Calibri"/>
              </a:rPr>
              <a:t>first four bytes </a:t>
            </a:r>
            <a:r>
              <a:rPr sz="2800" dirty="0">
                <a:solidFill>
                  <a:srgbClr val="5F5F5F"/>
                </a:solidFill>
                <a:cs typeface="Calibri"/>
              </a:rPr>
              <a:t>of </a:t>
            </a:r>
            <a:r>
              <a:rPr sz="2800" spc="-10" dirty="0">
                <a:solidFill>
                  <a:srgbClr val="5F5F5F"/>
                </a:solidFill>
                <a:cs typeface="Calibri"/>
              </a:rPr>
              <a:t>the message (current</a:t>
            </a:r>
            <a:r>
              <a:rPr sz="2800" spc="130" dirty="0">
                <a:solidFill>
                  <a:srgbClr val="5F5F5F"/>
                </a:solidFill>
                <a:cs typeface="Calibri"/>
              </a:rPr>
              <a:t> </a:t>
            </a:r>
            <a:r>
              <a:rPr sz="2800" dirty="0">
                <a:solidFill>
                  <a:srgbClr val="5F5F5F"/>
                </a:solidFill>
                <a:cs typeface="Calibri"/>
              </a:rPr>
              <a:t>call)</a:t>
            </a:r>
            <a:endParaRPr sz="2800">
              <a:solidFill>
                <a:prstClr val="black"/>
              </a:solidFill>
              <a:cs typeface="Calibri"/>
            </a:endParaRPr>
          </a:p>
          <a:p>
            <a:pPr>
              <a:spcBef>
                <a:spcPts val="11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spc="-10" dirty="0">
                <a:solidFill>
                  <a:srgbClr val="5F5F5F"/>
                </a:solidFill>
                <a:cs typeface="Calibri"/>
              </a:rPr>
              <a:t>msg.value (uint): </a:t>
            </a:r>
            <a:r>
              <a:rPr sz="2800" spc="-10" dirty="0">
                <a:solidFill>
                  <a:srgbClr val="5F5F5F"/>
                </a:solidFill>
                <a:cs typeface="Calibri"/>
              </a:rPr>
              <a:t>number of </a:t>
            </a:r>
            <a:r>
              <a:rPr sz="2800" dirty="0">
                <a:solidFill>
                  <a:srgbClr val="5F5F5F"/>
                </a:solidFill>
                <a:cs typeface="Calibri"/>
              </a:rPr>
              <a:t>wei sent with the</a:t>
            </a:r>
            <a:r>
              <a:rPr sz="2800" spc="-10" dirty="0">
                <a:solidFill>
                  <a:srgbClr val="5F5F5F"/>
                </a:solidFill>
                <a:cs typeface="Calibri"/>
              </a:rPr>
              <a:t> </a:t>
            </a:r>
            <a:r>
              <a:rPr sz="2800" dirty="0">
                <a:solidFill>
                  <a:srgbClr val="5F5F5F"/>
                </a:solidFill>
                <a:cs typeface="Calibri"/>
              </a:rPr>
              <a:t>message</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dirty="0">
                <a:solidFill>
                  <a:srgbClr val="5F5F5F"/>
                </a:solidFill>
                <a:cs typeface="Calibri"/>
              </a:rPr>
              <a:t>now (uint): </a:t>
            </a:r>
            <a:r>
              <a:rPr sz="2800" spc="-10" dirty="0">
                <a:solidFill>
                  <a:srgbClr val="5F5F5F"/>
                </a:solidFill>
                <a:cs typeface="Calibri"/>
              </a:rPr>
              <a:t>current block timestamp (alias </a:t>
            </a:r>
            <a:r>
              <a:rPr sz="2800" dirty="0">
                <a:solidFill>
                  <a:srgbClr val="5F5F5F"/>
                </a:solidFill>
                <a:cs typeface="Calibri"/>
              </a:rPr>
              <a:t>for</a:t>
            </a:r>
            <a:r>
              <a:rPr sz="2800" spc="80" dirty="0">
                <a:solidFill>
                  <a:srgbClr val="5F5F5F"/>
                </a:solidFill>
                <a:cs typeface="Calibri"/>
              </a:rPr>
              <a:t> </a:t>
            </a:r>
            <a:r>
              <a:rPr sz="2800" spc="-10" dirty="0">
                <a:solidFill>
                  <a:srgbClr val="5F5F5F"/>
                </a:solidFill>
                <a:cs typeface="Calibri"/>
              </a:rPr>
              <a:t>block.timestamp)</a:t>
            </a:r>
            <a:endParaRPr sz="2800">
              <a:solidFill>
                <a:prstClr val="black"/>
              </a:solidFill>
              <a:cs typeface="Calibri"/>
            </a:endParaRPr>
          </a:p>
          <a:p>
            <a:pPr>
              <a:spcBef>
                <a:spcPts val="9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spc="-10" dirty="0">
                <a:solidFill>
                  <a:srgbClr val="5F5F5F"/>
                </a:solidFill>
                <a:cs typeface="Calibri"/>
              </a:rPr>
              <a:t>tx.gasprice(uint): </a:t>
            </a:r>
            <a:r>
              <a:rPr sz="2800" dirty="0">
                <a:solidFill>
                  <a:srgbClr val="5F5F5F"/>
                </a:solidFill>
                <a:cs typeface="Calibri"/>
              </a:rPr>
              <a:t>gas </a:t>
            </a:r>
            <a:r>
              <a:rPr sz="2800" spc="-10" dirty="0">
                <a:solidFill>
                  <a:srgbClr val="5F5F5F"/>
                </a:solidFill>
                <a:cs typeface="Calibri"/>
              </a:rPr>
              <a:t>price of the</a:t>
            </a:r>
            <a:r>
              <a:rPr sz="2800" spc="-60" dirty="0">
                <a:solidFill>
                  <a:srgbClr val="5F5F5F"/>
                </a:solidFill>
                <a:cs typeface="Calibri"/>
              </a:rPr>
              <a:t> </a:t>
            </a:r>
            <a:r>
              <a:rPr sz="2800" dirty="0">
                <a:solidFill>
                  <a:srgbClr val="5F5F5F"/>
                </a:solidFill>
                <a:cs typeface="Calibri"/>
              </a:rPr>
              <a:t>transaction</a:t>
            </a:r>
            <a:endParaRPr sz="2800">
              <a:solidFill>
                <a:prstClr val="black"/>
              </a:solidFill>
              <a:cs typeface="Calibri"/>
            </a:endParaRPr>
          </a:p>
          <a:p>
            <a:pPr>
              <a:spcBef>
                <a:spcPts val="100"/>
              </a:spcBef>
              <a:buClr>
                <a:srgbClr val="095A82"/>
              </a:buClr>
              <a:buFont typeface="Wingdings"/>
              <a:buChar char=""/>
            </a:pPr>
            <a:endParaRPr sz="2600">
              <a:solidFill>
                <a:prstClr val="black"/>
              </a:solidFill>
              <a:latin typeface="Times New Roman"/>
              <a:cs typeface="Times New Roman"/>
            </a:endParaRPr>
          </a:p>
          <a:p>
            <a:pPr marL="598170" indent="-572770">
              <a:spcBef>
                <a:spcPts val="10"/>
              </a:spcBef>
              <a:buClr>
                <a:srgbClr val="095A82"/>
              </a:buClr>
              <a:buFont typeface="Wingdings"/>
              <a:buChar char=""/>
              <a:tabLst>
                <a:tab pos="598170" algn="l"/>
                <a:tab pos="599440" algn="l"/>
              </a:tabLst>
            </a:pPr>
            <a:r>
              <a:rPr sz="2800" b="1" dirty="0">
                <a:solidFill>
                  <a:srgbClr val="5F5F5F"/>
                </a:solidFill>
                <a:cs typeface="Calibri"/>
              </a:rPr>
              <a:t>tx.origin(address): </a:t>
            </a:r>
            <a:r>
              <a:rPr sz="2800" spc="-10" dirty="0">
                <a:solidFill>
                  <a:srgbClr val="5F5F5F"/>
                </a:solidFill>
                <a:cs typeface="Calibri"/>
              </a:rPr>
              <a:t>sender of the </a:t>
            </a:r>
            <a:r>
              <a:rPr sz="2800" dirty="0">
                <a:solidFill>
                  <a:srgbClr val="5F5F5F"/>
                </a:solidFill>
                <a:cs typeface="Calibri"/>
              </a:rPr>
              <a:t>transaction </a:t>
            </a:r>
            <a:r>
              <a:rPr sz="2800" spc="-10" dirty="0">
                <a:solidFill>
                  <a:srgbClr val="5F5F5F"/>
                </a:solidFill>
                <a:cs typeface="Calibri"/>
              </a:rPr>
              <a:t>(full call</a:t>
            </a:r>
            <a:r>
              <a:rPr sz="2800" spc="-40" dirty="0">
                <a:solidFill>
                  <a:srgbClr val="5F5F5F"/>
                </a:solidFill>
                <a:cs typeface="Calibri"/>
              </a:rPr>
              <a:t> </a:t>
            </a:r>
            <a:r>
              <a:rPr sz="2800" spc="-10" dirty="0">
                <a:solidFill>
                  <a:srgbClr val="5F5F5F"/>
                </a:solidFill>
                <a:cs typeface="Calibri"/>
              </a:rPr>
              <a:t>chain)</a:t>
            </a:r>
            <a:endParaRPr sz="2800">
              <a:solidFill>
                <a:prstClr val="black"/>
              </a:solidFill>
              <a:cs typeface="Calibri"/>
            </a:endParaRPr>
          </a:p>
        </p:txBody>
      </p:sp>
    </p:spTree>
    <p:extLst>
      <p:ext uri="{BB962C8B-B14F-4D97-AF65-F5344CB8AC3E}">
        <p14:creationId xmlns:p14="http://schemas.microsoft.com/office/powerpoint/2010/main" val="130518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7744766"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Mathematical</a:t>
            </a:r>
            <a:r>
              <a:rPr sz="5600" spc="30" dirty="0">
                <a:solidFill>
                  <a:srgbClr val="095A82"/>
                </a:solidFill>
              </a:rPr>
              <a:t> </a:t>
            </a:r>
            <a:r>
              <a:rPr sz="5600" spc="-10" dirty="0">
                <a:solidFill>
                  <a:srgbClr val="095A82"/>
                </a:solidFill>
              </a:rPr>
              <a:t>Functions</a:t>
            </a:r>
            <a:endParaRPr sz="5600" dirty="0"/>
          </a:p>
        </p:txBody>
      </p:sp>
      <p:sp>
        <p:nvSpPr>
          <p:cNvPr id="16" name="object 3"/>
          <p:cNvSpPr txBox="1">
            <a:spLocks noGrp="1"/>
          </p:cNvSpPr>
          <p:nvPr>
            <p:ph type="body" idx="1"/>
          </p:nvPr>
        </p:nvSpPr>
        <p:spPr>
          <a:xfrm>
            <a:off x="1059180" y="2095500"/>
            <a:ext cx="15958210" cy="4694875"/>
          </a:xfrm>
          <a:prstGeom prst="rect">
            <a:avLst/>
          </a:prstGeom>
        </p:spPr>
        <p:txBody>
          <a:bodyPr vert="horz" wrap="square" lIns="0" tIns="26670" rIns="0" bIns="0" rtlCol="0">
            <a:spAutoFit/>
          </a:bodyPr>
          <a:lstStyle/>
          <a:p>
            <a:pPr marL="755650" indent="-572770">
              <a:spcBef>
                <a:spcPts val="210"/>
              </a:spcBef>
              <a:buClr>
                <a:srgbClr val="095A82"/>
              </a:buClr>
              <a:buFont typeface="Wingdings"/>
              <a:buChar char=""/>
              <a:tabLst>
                <a:tab pos="756920" algn="l"/>
                <a:tab pos="758190" algn="l"/>
              </a:tabLst>
            </a:pPr>
            <a:r>
              <a:rPr dirty="0"/>
              <a:t>addmod(uint </a:t>
            </a:r>
            <a:r>
              <a:rPr spc="-10" dirty="0"/>
              <a:t>x, </a:t>
            </a:r>
            <a:r>
              <a:rPr dirty="0"/>
              <a:t>uint </a:t>
            </a:r>
            <a:r>
              <a:rPr spc="-10" dirty="0"/>
              <a:t>y, </a:t>
            </a:r>
            <a:r>
              <a:rPr dirty="0"/>
              <a:t>uint k) returns</a:t>
            </a:r>
            <a:r>
              <a:rPr spc="-270" dirty="0"/>
              <a:t> </a:t>
            </a:r>
            <a:r>
              <a:rPr spc="-10" dirty="0"/>
              <a:t>(uint):</a:t>
            </a:r>
          </a:p>
          <a:p>
            <a:pPr marL="157480">
              <a:spcBef>
                <a:spcPts val="80"/>
              </a:spcBef>
              <a:buClr>
                <a:srgbClr val="095A82"/>
              </a:buClr>
              <a:buFont typeface="Wingdings"/>
              <a:buChar char=""/>
            </a:pPr>
            <a:endParaRPr sz="2600" dirty="0">
              <a:latin typeface="Times New Roman"/>
              <a:cs typeface="Times New Roman"/>
            </a:endParaRPr>
          </a:p>
          <a:p>
            <a:pPr marL="736600"/>
            <a:r>
              <a:rPr b="0" spc="-10" dirty="0"/>
              <a:t>Compute (x+y)%k </a:t>
            </a:r>
            <a:r>
              <a:rPr b="0" dirty="0">
                <a:latin typeface="Calibri"/>
                <a:cs typeface="Calibri"/>
              </a:rPr>
              <a:t>where </a:t>
            </a:r>
            <a:r>
              <a:rPr b="0" spc="-10" dirty="0"/>
              <a:t>the </a:t>
            </a:r>
            <a:r>
              <a:rPr b="0" dirty="0">
                <a:latin typeface="Calibri"/>
                <a:cs typeface="Calibri"/>
              </a:rPr>
              <a:t>addition is performed with arbitrary </a:t>
            </a:r>
            <a:r>
              <a:rPr b="0" spc="-10" dirty="0"/>
              <a:t>precision and does not </a:t>
            </a:r>
            <a:r>
              <a:rPr b="0" dirty="0">
                <a:latin typeface="Calibri"/>
                <a:cs typeface="Calibri"/>
              </a:rPr>
              <a:t>wrap </a:t>
            </a:r>
            <a:r>
              <a:rPr b="0" spc="-10" dirty="0"/>
              <a:t>around</a:t>
            </a:r>
            <a:r>
              <a:rPr b="0" spc="70" dirty="0"/>
              <a:t> </a:t>
            </a:r>
            <a:r>
              <a:rPr b="0" dirty="0">
                <a:latin typeface="Calibri"/>
                <a:cs typeface="Calibri"/>
              </a:rPr>
              <a:t>at</a:t>
            </a:r>
          </a:p>
          <a:p>
            <a:pPr marL="736600">
              <a:spcBef>
                <a:spcPts val="1920"/>
              </a:spcBef>
            </a:pPr>
            <a:r>
              <a:rPr b="0" spc="-10" dirty="0"/>
              <a:t>2**256</a:t>
            </a:r>
          </a:p>
          <a:p>
            <a:pPr marL="157480">
              <a:spcBef>
                <a:spcPts val="40"/>
              </a:spcBef>
            </a:pPr>
            <a:endParaRPr sz="2200" dirty="0">
              <a:latin typeface="Times New Roman"/>
              <a:cs typeface="Times New Roman"/>
            </a:endParaRPr>
          </a:p>
          <a:p>
            <a:pPr marL="755650" indent="-572770">
              <a:buClr>
                <a:srgbClr val="095A82"/>
              </a:buClr>
              <a:buFont typeface="Wingdings"/>
              <a:buChar char=""/>
              <a:tabLst>
                <a:tab pos="756920" algn="l"/>
                <a:tab pos="758190" algn="l"/>
              </a:tabLst>
            </a:pPr>
            <a:r>
              <a:rPr dirty="0"/>
              <a:t>mulmod(uint </a:t>
            </a:r>
            <a:r>
              <a:rPr spc="-10" dirty="0"/>
              <a:t>x, </a:t>
            </a:r>
            <a:r>
              <a:rPr dirty="0"/>
              <a:t>uint </a:t>
            </a:r>
            <a:r>
              <a:rPr spc="-10" dirty="0"/>
              <a:t>y, </a:t>
            </a:r>
            <a:r>
              <a:rPr dirty="0"/>
              <a:t>uint k) returns</a:t>
            </a:r>
            <a:r>
              <a:rPr spc="-240" dirty="0"/>
              <a:t> </a:t>
            </a:r>
            <a:r>
              <a:rPr spc="-10" dirty="0"/>
              <a:t>(uint):</a:t>
            </a:r>
          </a:p>
          <a:p>
            <a:pPr marL="157480">
              <a:spcBef>
                <a:spcPts val="80"/>
              </a:spcBef>
            </a:pPr>
            <a:endParaRPr sz="2600" dirty="0">
              <a:latin typeface="Times New Roman"/>
              <a:cs typeface="Times New Roman"/>
            </a:endParaRPr>
          </a:p>
          <a:p>
            <a:pPr marL="736600"/>
            <a:r>
              <a:rPr b="0" spc="-10" dirty="0"/>
              <a:t>Compute (x*y)%k </a:t>
            </a:r>
            <a:r>
              <a:rPr b="0" dirty="0">
                <a:latin typeface="Calibri"/>
                <a:cs typeface="Calibri"/>
              </a:rPr>
              <a:t>where </a:t>
            </a:r>
            <a:r>
              <a:rPr b="0" spc="-10" dirty="0"/>
              <a:t>the </a:t>
            </a:r>
            <a:r>
              <a:rPr b="0" dirty="0">
                <a:latin typeface="Calibri"/>
                <a:cs typeface="Calibri"/>
              </a:rPr>
              <a:t>multiplication is performed with arbitrary </a:t>
            </a:r>
            <a:r>
              <a:rPr b="0" spc="-10" dirty="0"/>
              <a:t>precision and does not </a:t>
            </a:r>
            <a:r>
              <a:rPr b="0" dirty="0">
                <a:latin typeface="Calibri"/>
                <a:cs typeface="Calibri"/>
              </a:rPr>
              <a:t>wrap </a:t>
            </a:r>
            <a:r>
              <a:rPr b="0" spc="-10" dirty="0"/>
              <a:t>around</a:t>
            </a:r>
            <a:r>
              <a:rPr b="0" spc="160" dirty="0"/>
              <a:t> </a:t>
            </a:r>
            <a:r>
              <a:rPr b="0" dirty="0">
                <a:latin typeface="Calibri"/>
                <a:cs typeface="Calibri"/>
              </a:rPr>
              <a:t>at</a:t>
            </a:r>
          </a:p>
          <a:p>
            <a:pPr marL="736600">
              <a:spcBef>
                <a:spcPts val="1920"/>
              </a:spcBef>
            </a:pPr>
            <a:r>
              <a:rPr b="0" spc="-10" dirty="0"/>
              <a:t>2**256</a:t>
            </a:r>
          </a:p>
        </p:txBody>
      </p:sp>
    </p:spTree>
    <p:extLst>
      <p:ext uri="{BB962C8B-B14F-4D97-AF65-F5344CB8AC3E}">
        <p14:creationId xmlns:p14="http://schemas.microsoft.com/office/powerpoint/2010/main" val="2116008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78701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Address Related</a:t>
            </a:r>
            <a:r>
              <a:rPr sz="5600" spc="-30" dirty="0">
                <a:solidFill>
                  <a:srgbClr val="095A82"/>
                </a:solidFill>
              </a:rPr>
              <a:t> </a:t>
            </a:r>
            <a:r>
              <a:rPr sz="5600" spc="-10" dirty="0">
                <a:solidFill>
                  <a:srgbClr val="095A82"/>
                </a:solidFill>
              </a:rPr>
              <a:t>Functions</a:t>
            </a:r>
            <a:endParaRPr sz="5600"/>
          </a:p>
        </p:txBody>
      </p:sp>
      <p:sp>
        <p:nvSpPr>
          <p:cNvPr id="16" name="object 3"/>
          <p:cNvSpPr txBox="1"/>
          <p:nvPr/>
        </p:nvSpPr>
        <p:spPr>
          <a:xfrm>
            <a:off x="942034" y="1653489"/>
            <a:ext cx="9509760" cy="6973704"/>
          </a:xfrm>
          <a:prstGeom prst="rect">
            <a:avLst/>
          </a:prstGeom>
        </p:spPr>
        <p:txBody>
          <a:bodyPr vert="horz" wrap="square" lIns="0" tIns="269240" rIns="0" bIns="0" rtlCol="0">
            <a:spAutoFit/>
          </a:bodyPr>
          <a:lstStyle/>
          <a:p>
            <a:pPr marL="598170" indent="-572770">
              <a:spcBef>
                <a:spcPts val="2120"/>
              </a:spcBef>
              <a:buClr>
                <a:srgbClr val="095A82"/>
              </a:buClr>
              <a:buFont typeface="Wingdings"/>
              <a:buChar char=""/>
              <a:tabLst>
                <a:tab pos="598170" algn="l"/>
                <a:tab pos="599440" algn="l"/>
              </a:tabLst>
            </a:pPr>
            <a:r>
              <a:rPr sz="2800" b="1" spc="-10" dirty="0">
                <a:solidFill>
                  <a:srgbClr val="5F5F5F"/>
                </a:solidFill>
                <a:cs typeface="Calibri"/>
              </a:rPr>
              <a:t>&lt;address&gt;.balance(uint256):</a:t>
            </a:r>
            <a:endParaRPr sz="2800">
              <a:solidFill>
                <a:prstClr val="black"/>
              </a:solidFill>
              <a:cs typeface="Calibri"/>
            </a:endParaRPr>
          </a:p>
          <a:p>
            <a:pPr marL="579120">
              <a:spcBef>
                <a:spcPts val="1920"/>
              </a:spcBef>
            </a:pPr>
            <a:r>
              <a:rPr sz="2800" spc="-10" dirty="0">
                <a:solidFill>
                  <a:srgbClr val="5F5F5F"/>
                </a:solidFill>
                <a:cs typeface="Calibri"/>
              </a:rPr>
              <a:t>Balance </a:t>
            </a:r>
            <a:r>
              <a:rPr sz="2800" dirty="0">
                <a:solidFill>
                  <a:srgbClr val="5F5F5F"/>
                </a:solidFill>
                <a:cs typeface="Calibri"/>
              </a:rPr>
              <a:t>of </a:t>
            </a:r>
            <a:r>
              <a:rPr sz="2800" spc="-10" dirty="0">
                <a:solidFill>
                  <a:srgbClr val="5F5F5F"/>
                </a:solidFill>
                <a:cs typeface="Calibri"/>
              </a:rPr>
              <a:t>the </a:t>
            </a:r>
            <a:r>
              <a:rPr sz="2800" dirty="0">
                <a:solidFill>
                  <a:srgbClr val="5F5F5F"/>
                </a:solidFill>
                <a:cs typeface="Calibri"/>
              </a:rPr>
              <a:t>Address in</a:t>
            </a:r>
            <a:r>
              <a:rPr sz="2800" spc="-20" dirty="0">
                <a:solidFill>
                  <a:srgbClr val="5F5F5F"/>
                </a:solidFill>
                <a:cs typeface="Calibri"/>
              </a:rPr>
              <a:t> </a:t>
            </a:r>
            <a:r>
              <a:rPr sz="2800" dirty="0">
                <a:solidFill>
                  <a:srgbClr val="5F5F5F"/>
                </a:solidFill>
                <a:cs typeface="Calibri"/>
              </a:rPr>
              <a:t>Wei</a:t>
            </a:r>
            <a:endParaRPr sz="2800">
              <a:solidFill>
                <a:prstClr val="black"/>
              </a:solidFill>
              <a:cs typeface="Calibri"/>
            </a:endParaRPr>
          </a:p>
          <a:p>
            <a:endParaRPr sz="2800">
              <a:solidFill>
                <a:prstClr val="black"/>
              </a:solidFill>
              <a:latin typeface="Times New Roman"/>
              <a:cs typeface="Times New Roman"/>
            </a:endParaRPr>
          </a:p>
          <a:p>
            <a:pPr>
              <a:spcBef>
                <a:spcPts val="50"/>
              </a:spcBef>
            </a:pPr>
            <a:endParaRPr sz="25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spc="-10" dirty="0">
                <a:solidFill>
                  <a:srgbClr val="5F5F5F"/>
                </a:solidFill>
                <a:cs typeface="Calibri"/>
              </a:rPr>
              <a:t>&lt;address&gt;.transfer(uint256</a:t>
            </a:r>
            <a:r>
              <a:rPr sz="2800" b="1" spc="-70" dirty="0">
                <a:solidFill>
                  <a:srgbClr val="5F5F5F"/>
                </a:solidFill>
                <a:cs typeface="Calibri"/>
              </a:rPr>
              <a:t> </a:t>
            </a:r>
            <a:r>
              <a:rPr sz="2800" b="1" dirty="0">
                <a:solidFill>
                  <a:srgbClr val="5F5F5F"/>
                </a:solidFill>
                <a:cs typeface="Calibri"/>
              </a:rPr>
              <a:t>amount):</a:t>
            </a:r>
            <a:endParaRPr sz="2800">
              <a:solidFill>
                <a:prstClr val="black"/>
              </a:solidFill>
              <a:cs typeface="Calibri"/>
            </a:endParaRPr>
          </a:p>
          <a:p>
            <a:pPr marL="579120">
              <a:spcBef>
                <a:spcPts val="1410"/>
              </a:spcBef>
            </a:pPr>
            <a:r>
              <a:rPr sz="2800" spc="-10" dirty="0">
                <a:solidFill>
                  <a:srgbClr val="5F5F5F"/>
                </a:solidFill>
                <a:cs typeface="Calibri"/>
              </a:rPr>
              <a:t>Send </a:t>
            </a:r>
            <a:r>
              <a:rPr sz="2800" dirty="0">
                <a:solidFill>
                  <a:srgbClr val="5F5F5F"/>
                </a:solidFill>
                <a:cs typeface="Calibri"/>
              </a:rPr>
              <a:t>given </a:t>
            </a:r>
            <a:r>
              <a:rPr sz="2800" spc="-10" dirty="0">
                <a:solidFill>
                  <a:srgbClr val="5F5F5F"/>
                </a:solidFill>
                <a:cs typeface="Calibri"/>
              </a:rPr>
              <a:t>amount of </a:t>
            </a:r>
            <a:r>
              <a:rPr sz="2800" dirty="0">
                <a:solidFill>
                  <a:srgbClr val="5F5F5F"/>
                </a:solidFill>
                <a:cs typeface="Calibri"/>
              </a:rPr>
              <a:t>Wei to Address, throw </a:t>
            </a:r>
            <a:r>
              <a:rPr sz="2800" spc="-10" dirty="0">
                <a:solidFill>
                  <a:srgbClr val="5F5F5F"/>
                </a:solidFill>
                <a:cs typeface="Calibri"/>
              </a:rPr>
              <a:t>on</a:t>
            </a:r>
            <a:r>
              <a:rPr sz="2800" spc="-100" dirty="0">
                <a:solidFill>
                  <a:srgbClr val="5F5F5F"/>
                </a:solidFill>
                <a:cs typeface="Calibri"/>
              </a:rPr>
              <a:t> </a:t>
            </a:r>
            <a:r>
              <a:rPr sz="2800" dirty="0">
                <a:solidFill>
                  <a:srgbClr val="5F5F5F"/>
                </a:solidFill>
                <a:cs typeface="Calibri"/>
              </a:rPr>
              <a:t>failure</a:t>
            </a:r>
            <a:endParaRPr sz="2800">
              <a:solidFill>
                <a:prstClr val="black"/>
              </a:solidFill>
              <a:cs typeface="Calibri"/>
            </a:endParaRPr>
          </a:p>
          <a:p>
            <a:endParaRPr sz="2800">
              <a:solidFill>
                <a:prstClr val="black"/>
              </a:solidFill>
              <a:latin typeface="Times New Roman"/>
              <a:cs typeface="Times New Roman"/>
            </a:endParaRPr>
          </a:p>
          <a:p>
            <a:pPr>
              <a:spcBef>
                <a:spcPts val="50"/>
              </a:spcBef>
            </a:pPr>
            <a:endParaRPr sz="25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spc="-10" dirty="0">
                <a:solidFill>
                  <a:srgbClr val="5F5F5F"/>
                </a:solidFill>
                <a:cs typeface="Calibri"/>
              </a:rPr>
              <a:t>&lt;address&gt;.send(uint256 </a:t>
            </a:r>
            <a:r>
              <a:rPr sz="2800" b="1" dirty="0">
                <a:solidFill>
                  <a:srgbClr val="5F5F5F"/>
                </a:solidFill>
                <a:cs typeface="Calibri"/>
              </a:rPr>
              <a:t>amount) returns</a:t>
            </a:r>
            <a:r>
              <a:rPr sz="2800" b="1" spc="-170" dirty="0">
                <a:solidFill>
                  <a:srgbClr val="5F5F5F"/>
                </a:solidFill>
                <a:cs typeface="Calibri"/>
              </a:rPr>
              <a:t> </a:t>
            </a:r>
            <a:r>
              <a:rPr sz="2800" b="1" spc="-10" dirty="0">
                <a:solidFill>
                  <a:srgbClr val="5F5F5F"/>
                </a:solidFill>
                <a:cs typeface="Calibri"/>
              </a:rPr>
              <a:t>(bool):</a:t>
            </a:r>
            <a:endParaRPr sz="2800">
              <a:solidFill>
                <a:prstClr val="black"/>
              </a:solidFill>
              <a:cs typeface="Calibri"/>
            </a:endParaRPr>
          </a:p>
          <a:p>
            <a:pPr marL="579120">
              <a:spcBef>
                <a:spcPts val="1430"/>
              </a:spcBef>
            </a:pPr>
            <a:r>
              <a:rPr sz="2800" spc="-10" dirty="0">
                <a:solidFill>
                  <a:srgbClr val="5F5F5F"/>
                </a:solidFill>
                <a:cs typeface="Calibri"/>
              </a:rPr>
              <a:t>Send </a:t>
            </a:r>
            <a:r>
              <a:rPr sz="2800" dirty="0">
                <a:solidFill>
                  <a:srgbClr val="5F5F5F"/>
                </a:solidFill>
                <a:cs typeface="Calibri"/>
              </a:rPr>
              <a:t>given </a:t>
            </a:r>
            <a:r>
              <a:rPr sz="2800" spc="-10" dirty="0">
                <a:solidFill>
                  <a:srgbClr val="5F5F5F"/>
                </a:solidFill>
                <a:cs typeface="Calibri"/>
              </a:rPr>
              <a:t>amount of </a:t>
            </a:r>
            <a:r>
              <a:rPr sz="2800" dirty="0">
                <a:solidFill>
                  <a:srgbClr val="5F5F5F"/>
                </a:solidFill>
                <a:cs typeface="Calibri"/>
              </a:rPr>
              <a:t>Wei to Address, returns </a:t>
            </a:r>
            <a:r>
              <a:rPr sz="2800" spc="-10" dirty="0">
                <a:solidFill>
                  <a:srgbClr val="5F5F5F"/>
                </a:solidFill>
                <a:cs typeface="Calibri"/>
              </a:rPr>
              <a:t>false on</a:t>
            </a:r>
            <a:r>
              <a:rPr sz="2800" spc="-80" dirty="0">
                <a:solidFill>
                  <a:srgbClr val="5F5F5F"/>
                </a:solidFill>
                <a:cs typeface="Calibri"/>
              </a:rPr>
              <a:t> </a:t>
            </a:r>
            <a:r>
              <a:rPr sz="2800" dirty="0">
                <a:solidFill>
                  <a:srgbClr val="5F5F5F"/>
                </a:solidFill>
                <a:cs typeface="Calibri"/>
              </a:rPr>
              <a:t>failure</a:t>
            </a:r>
            <a:endParaRPr sz="2800">
              <a:solidFill>
                <a:prstClr val="black"/>
              </a:solidFill>
              <a:cs typeface="Calibri"/>
            </a:endParaRPr>
          </a:p>
          <a:p>
            <a:endParaRPr sz="2800">
              <a:solidFill>
                <a:prstClr val="black"/>
              </a:solidFill>
              <a:latin typeface="Times New Roman"/>
              <a:cs typeface="Times New Roman"/>
            </a:endParaRPr>
          </a:p>
          <a:p>
            <a:pPr>
              <a:spcBef>
                <a:spcPts val="40"/>
              </a:spcBef>
            </a:pPr>
            <a:endParaRPr sz="2500">
              <a:solidFill>
                <a:prstClr val="black"/>
              </a:solidFill>
              <a:latin typeface="Times New Roman"/>
              <a:cs typeface="Times New Roman"/>
            </a:endParaRPr>
          </a:p>
          <a:p>
            <a:pPr marL="598170" indent="-572770">
              <a:spcBef>
                <a:spcPts val="10"/>
              </a:spcBef>
              <a:buClr>
                <a:srgbClr val="095A82"/>
              </a:buClr>
              <a:buFont typeface="Wingdings"/>
              <a:buChar char=""/>
              <a:tabLst>
                <a:tab pos="598170" algn="l"/>
                <a:tab pos="599440" algn="l"/>
              </a:tabLst>
            </a:pPr>
            <a:r>
              <a:rPr sz="2800" b="1" spc="-10" dirty="0">
                <a:solidFill>
                  <a:srgbClr val="5F5F5F"/>
                </a:solidFill>
                <a:cs typeface="Calibri"/>
              </a:rPr>
              <a:t>&lt;address&gt;.delegatecall(…) </a:t>
            </a:r>
            <a:r>
              <a:rPr sz="2800" b="1" dirty="0">
                <a:solidFill>
                  <a:srgbClr val="5F5F5F"/>
                </a:solidFill>
                <a:cs typeface="Calibri"/>
              </a:rPr>
              <a:t>returns</a:t>
            </a:r>
            <a:r>
              <a:rPr sz="2800" b="1" spc="-130" dirty="0">
                <a:solidFill>
                  <a:srgbClr val="5F5F5F"/>
                </a:solidFill>
                <a:cs typeface="Calibri"/>
              </a:rPr>
              <a:t> </a:t>
            </a:r>
            <a:r>
              <a:rPr sz="2800" b="1" dirty="0">
                <a:solidFill>
                  <a:srgbClr val="5F5F5F"/>
                </a:solidFill>
                <a:cs typeface="Calibri"/>
              </a:rPr>
              <a:t>(bool):</a:t>
            </a:r>
            <a:endParaRPr sz="2800">
              <a:solidFill>
                <a:prstClr val="black"/>
              </a:solidFill>
              <a:cs typeface="Calibri"/>
            </a:endParaRPr>
          </a:p>
          <a:p>
            <a:pPr marL="579120">
              <a:spcBef>
                <a:spcPts val="1410"/>
              </a:spcBef>
            </a:pPr>
            <a:r>
              <a:rPr sz="2800" spc="-10" dirty="0">
                <a:solidFill>
                  <a:srgbClr val="5F5F5F"/>
                </a:solidFill>
                <a:cs typeface="Calibri"/>
              </a:rPr>
              <a:t>Issue </a:t>
            </a:r>
            <a:r>
              <a:rPr sz="2800" dirty="0">
                <a:solidFill>
                  <a:srgbClr val="5F5F5F"/>
                </a:solidFill>
                <a:cs typeface="Calibri"/>
              </a:rPr>
              <a:t>low-level </a:t>
            </a:r>
            <a:r>
              <a:rPr sz="2800" spc="-10" dirty="0">
                <a:solidFill>
                  <a:srgbClr val="5F5F5F"/>
                </a:solidFill>
                <a:cs typeface="Calibri"/>
              </a:rPr>
              <a:t>DELEGATECALL, returns false </a:t>
            </a:r>
            <a:r>
              <a:rPr sz="2800" dirty="0">
                <a:solidFill>
                  <a:srgbClr val="5F5F5F"/>
                </a:solidFill>
                <a:cs typeface="Calibri"/>
              </a:rPr>
              <a:t>on</a:t>
            </a:r>
            <a:r>
              <a:rPr sz="2800" spc="-10" dirty="0">
                <a:solidFill>
                  <a:srgbClr val="5F5F5F"/>
                </a:solidFill>
                <a:cs typeface="Calibri"/>
              </a:rPr>
              <a:t> failure</a:t>
            </a:r>
            <a:endParaRPr sz="2800">
              <a:solidFill>
                <a:prstClr val="black"/>
              </a:solidFill>
              <a:cs typeface="Calibri"/>
            </a:endParaRPr>
          </a:p>
        </p:txBody>
      </p:sp>
    </p:spTree>
    <p:extLst>
      <p:ext uri="{BB962C8B-B14F-4D97-AF65-F5344CB8AC3E}">
        <p14:creationId xmlns:p14="http://schemas.microsoft.com/office/powerpoint/2010/main" val="692810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433197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Error</a:t>
            </a:r>
            <a:r>
              <a:rPr sz="5600" spc="-80" dirty="0">
                <a:solidFill>
                  <a:srgbClr val="095A82"/>
                </a:solidFill>
              </a:rPr>
              <a:t> </a:t>
            </a:r>
            <a:r>
              <a:rPr sz="5600" spc="-10" dirty="0">
                <a:solidFill>
                  <a:srgbClr val="095A82"/>
                </a:solidFill>
              </a:rPr>
              <a:t>Handling</a:t>
            </a:r>
            <a:endParaRPr sz="5600" dirty="0"/>
          </a:p>
        </p:txBody>
      </p:sp>
      <p:sp>
        <p:nvSpPr>
          <p:cNvPr id="16" name="object 3"/>
          <p:cNvSpPr txBox="1"/>
          <p:nvPr/>
        </p:nvSpPr>
        <p:spPr>
          <a:xfrm>
            <a:off x="942035" y="1653488"/>
            <a:ext cx="13625830" cy="5116785"/>
          </a:xfrm>
          <a:prstGeom prst="rect">
            <a:avLst/>
          </a:prstGeom>
        </p:spPr>
        <p:txBody>
          <a:bodyPr vert="horz" wrap="square" lIns="0" tIns="269240" rIns="0" bIns="0" rtlCol="0">
            <a:spAutoFit/>
          </a:bodyPr>
          <a:lstStyle/>
          <a:p>
            <a:pPr marL="598170" indent="-572770">
              <a:spcBef>
                <a:spcPts val="2120"/>
              </a:spcBef>
              <a:buClr>
                <a:srgbClr val="095A82"/>
              </a:buClr>
              <a:buFont typeface="Wingdings"/>
              <a:buChar char=""/>
              <a:tabLst>
                <a:tab pos="598170" algn="l"/>
                <a:tab pos="599440" algn="l"/>
              </a:tabLst>
            </a:pPr>
            <a:r>
              <a:rPr sz="2800" b="1" dirty="0">
                <a:solidFill>
                  <a:srgbClr val="5F5F5F"/>
                </a:solidFill>
                <a:cs typeface="Calibri"/>
              </a:rPr>
              <a:t>Assert(bool</a:t>
            </a:r>
            <a:r>
              <a:rPr sz="2800" b="1" spc="-90" dirty="0">
                <a:solidFill>
                  <a:srgbClr val="5F5F5F"/>
                </a:solidFill>
                <a:cs typeface="Calibri"/>
              </a:rPr>
              <a:t> </a:t>
            </a:r>
            <a:r>
              <a:rPr sz="2800" b="1" dirty="0">
                <a:solidFill>
                  <a:srgbClr val="5F5F5F"/>
                </a:solidFill>
                <a:cs typeface="Calibri"/>
              </a:rPr>
              <a:t>condition):</a:t>
            </a:r>
            <a:endParaRPr sz="2800">
              <a:solidFill>
                <a:prstClr val="black"/>
              </a:solidFill>
              <a:cs typeface="Calibri"/>
            </a:endParaRPr>
          </a:p>
          <a:p>
            <a:pPr marL="579120">
              <a:spcBef>
                <a:spcPts val="1920"/>
              </a:spcBef>
            </a:pPr>
            <a:r>
              <a:rPr sz="2800" dirty="0">
                <a:solidFill>
                  <a:srgbClr val="5F5F5F"/>
                </a:solidFill>
                <a:cs typeface="Calibri"/>
              </a:rPr>
              <a:t>Throws if </a:t>
            </a:r>
            <a:r>
              <a:rPr sz="2800" spc="-10" dirty="0">
                <a:solidFill>
                  <a:srgbClr val="5F5F5F"/>
                </a:solidFill>
                <a:cs typeface="Calibri"/>
              </a:rPr>
              <a:t>the </a:t>
            </a:r>
            <a:r>
              <a:rPr sz="2800" dirty="0">
                <a:solidFill>
                  <a:srgbClr val="5F5F5F"/>
                </a:solidFill>
                <a:cs typeface="Calibri"/>
              </a:rPr>
              <a:t>condition is </a:t>
            </a:r>
            <a:r>
              <a:rPr sz="2800" spc="-10" dirty="0">
                <a:solidFill>
                  <a:srgbClr val="5F5F5F"/>
                </a:solidFill>
                <a:cs typeface="Calibri"/>
              </a:rPr>
              <a:t>not met- </a:t>
            </a:r>
            <a:r>
              <a:rPr sz="2800" dirty="0">
                <a:solidFill>
                  <a:srgbClr val="5F5F5F"/>
                </a:solidFill>
                <a:cs typeface="Calibri"/>
              </a:rPr>
              <a:t>to </a:t>
            </a:r>
            <a:r>
              <a:rPr sz="2800" spc="-10" dirty="0">
                <a:solidFill>
                  <a:srgbClr val="5F5F5F"/>
                </a:solidFill>
                <a:cs typeface="Calibri"/>
              </a:rPr>
              <a:t>be used </a:t>
            </a:r>
            <a:r>
              <a:rPr sz="2800" dirty="0">
                <a:solidFill>
                  <a:srgbClr val="5F5F5F"/>
                </a:solidFill>
                <a:cs typeface="Calibri"/>
              </a:rPr>
              <a:t>for </a:t>
            </a:r>
            <a:r>
              <a:rPr sz="2800" spc="-10" dirty="0">
                <a:solidFill>
                  <a:srgbClr val="5F5F5F"/>
                </a:solidFill>
                <a:cs typeface="Calibri"/>
              </a:rPr>
              <a:t>internal </a:t>
            </a:r>
            <a:r>
              <a:rPr sz="2800" dirty="0">
                <a:solidFill>
                  <a:srgbClr val="5F5F5F"/>
                </a:solidFill>
                <a:cs typeface="Calibri"/>
              </a:rPr>
              <a:t>errors</a:t>
            </a:r>
            <a:endParaRPr sz="2800">
              <a:solidFill>
                <a:prstClr val="black"/>
              </a:solidFill>
              <a:cs typeface="Calibri"/>
            </a:endParaRPr>
          </a:p>
          <a:p>
            <a:endParaRPr sz="2800">
              <a:solidFill>
                <a:prstClr val="black"/>
              </a:solidFill>
              <a:latin typeface="Times New Roman"/>
              <a:cs typeface="Times New Roman"/>
            </a:endParaRPr>
          </a:p>
          <a:p>
            <a:pPr>
              <a:spcBef>
                <a:spcPts val="50"/>
              </a:spcBef>
            </a:pPr>
            <a:endParaRPr sz="25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dirty="0">
                <a:solidFill>
                  <a:srgbClr val="5F5F5F"/>
                </a:solidFill>
                <a:cs typeface="Calibri"/>
              </a:rPr>
              <a:t>Require(bool</a:t>
            </a:r>
            <a:r>
              <a:rPr sz="2800" b="1" spc="-90" dirty="0">
                <a:solidFill>
                  <a:srgbClr val="5F5F5F"/>
                </a:solidFill>
                <a:cs typeface="Calibri"/>
              </a:rPr>
              <a:t> </a:t>
            </a:r>
            <a:r>
              <a:rPr sz="2800" b="1" dirty="0">
                <a:solidFill>
                  <a:srgbClr val="5F5F5F"/>
                </a:solidFill>
                <a:cs typeface="Calibri"/>
              </a:rPr>
              <a:t>condition):</a:t>
            </a:r>
            <a:endParaRPr sz="2800">
              <a:solidFill>
                <a:prstClr val="black"/>
              </a:solidFill>
              <a:cs typeface="Calibri"/>
            </a:endParaRPr>
          </a:p>
          <a:p>
            <a:pPr marL="579120">
              <a:spcBef>
                <a:spcPts val="1410"/>
              </a:spcBef>
            </a:pPr>
            <a:r>
              <a:rPr sz="2800" dirty="0">
                <a:solidFill>
                  <a:srgbClr val="5F5F5F"/>
                </a:solidFill>
                <a:cs typeface="Calibri"/>
              </a:rPr>
              <a:t>Throws if </a:t>
            </a:r>
            <a:r>
              <a:rPr sz="2800" spc="-10" dirty="0">
                <a:solidFill>
                  <a:srgbClr val="5F5F5F"/>
                </a:solidFill>
                <a:cs typeface="Calibri"/>
              </a:rPr>
              <a:t>the </a:t>
            </a:r>
            <a:r>
              <a:rPr sz="2800" dirty="0">
                <a:solidFill>
                  <a:srgbClr val="5F5F5F"/>
                </a:solidFill>
                <a:cs typeface="Calibri"/>
              </a:rPr>
              <a:t>condition is </a:t>
            </a:r>
            <a:r>
              <a:rPr sz="2800" spc="-10" dirty="0">
                <a:solidFill>
                  <a:srgbClr val="5F5F5F"/>
                </a:solidFill>
                <a:cs typeface="Calibri"/>
              </a:rPr>
              <a:t>not met </a:t>
            </a:r>
            <a:r>
              <a:rPr sz="2800" dirty="0">
                <a:solidFill>
                  <a:srgbClr val="5F5F5F"/>
                </a:solidFill>
                <a:cs typeface="Calibri"/>
              </a:rPr>
              <a:t>- to </a:t>
            </a:r>
            <a:r>
              <a:rPr sz="2800" spc="-10" dirty="0">
                <a:solidFill>
                  <a:srgbClr val="5F5F5F"/>
                </a:solidFill>
                <a:cs typeface="Calibri"/>
              </a:rPr>
              <a:t>be used </a:t>
            </a:r>
            <a:r>
              <a:rPr sz="2800" dirty="0">
                <a:solidFill>
                  <a:srgbClr val="5F5F5F"/>
                </a:solidFill>
                <a:cs typeface="Calibri"/>
              </a:rPr>
              <a:t>for errors in </a:t>
            </a:r>
            <a:r>
              <a:rPr sz="2800" spc="-10" dirty="0">
                <a:solidFill>
                  <a:srgbClr val="5F5F5F"/>
                </a:solidFill>
                <a:cs typeface="Calibri"/>
              </a:rPr>
              <a:t>inputs or </a:t>
            </a:r>
            <a:r>
              <a:rPr sz="2800" dirty="0">
                <a:solidFill>
                  <a:srgbClr val="5F5F5F"/>
                </a:solidFill>
                <a:cs typeface="Calibri"/>
              </a:rPr>
              <a:t>external</a:t>
            </a:r>
            <a:r>
              <a:rPr sz="2800" spc="10" dirty="0">
                <a:solidFill>
                  <a:srgbClr val="5F5F5F"/>
                </a:solidFill>
                <a:cs typeface="Calibri"/>
              </a:rPr>
              <a:t> </a:t>
            </a:r>
            <a:r>
              <a:rPr sz="2800" spc="-10" dirty="0">
                <a:solidFill>
                  <a:srgbClr val="5F5F5F"/>
                </a:solidFill>
                <a:cs typeface="Calibri"/>
              </a:rPr>
              <a:t>components</a:t>
            </a:r>
            <a:endParaRPr sz="2800">
              <a:solidFill>
                <a:prstClr val="black"/>
              </a:solidFill>
              <a:cs typeface="Calibri"/>
            </a:endParaRPr>
          </a:p>
          <a:p>
            <a:endParaRPr sz="2800">
              <a:solidFill>
                <a:prstClr val="black"/>
              </a:solidFill>
              <a:latin typeface="Times New Roman"/>
              <a:cs typeface="Times New Roman"/>
            </a:endParaRPr>
          </a:p>
          <a:p>
            <a:pPr>
              <a:spcBef>
                <a:spcPts val="50"/>
              </a:spcBef>
            </a:pPr>
            <a:endParaRPr sz="25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b="1" spc="-10" dirty="0">
                <a:solidFill>
                  <a:srgbClr val="5F5F5F"/>
                </a:solidFill>
                <a:cs typeface="Calibri"/>
              </a:rPr>
              <a:t>Revert():</a:t>
            </a:r>
            <a:endParaRPr sz="2800">
              <a:solidFill>
                <a:prstClr val="black"/>
              </a:solidFill>
              <a:cs typeface="Calibri"/>
            </a:endParaRPr>
          </a:p>
          <a:p>
            <a:pPr marL="579120">
              <a:spcBef>
                <a:spcPts val="1430"/>
              </a:spcBef>
            </a:pPr>
            <a:r>
              <a:rPr sz="2800" dirty="0">
                <a:solidFill>
                  <a:srgbClr val="5F5F5F"/>
                </a:solidFill>
                <a:cs typeface="Calibri"/>
              </a:rPr>
              <a:t>Abort </a:t>
            </a:r>
            <a:r>
              <a:rPr sz="2800" spc="-10" dirty="0">
                <a:solidFill>
                  <a:srgbClr val="5F5F5F"/>
                </a:solidFill>
                <a:cs typeface="Calibri"/>
              </a:rPr>
              <a:t>execution and </a:t>
            </a:r>
            <a:r>
              <a:rPr sz="2800" dirty="0">
                <a:solidFill>
                  <a:srgbClr val="5F5F5F"/>
                </a:solidFill>
                <a:cs typeface="Calibri"/>
              </a:rPr>
              <a:t>revert state</a:t>
            </a:r>
            <a:r>
              <a:rPr sz="2800" spc="40" dirty="0">
                <a:solidFill>
                  <a:srgbClr val="5F5F5F"/>
                </a:solidFill>
                <a:cs typeface="Calibri"/>
              </a:rPr>
              <a:t> </a:t>
            </a:r>
            <a:r>
              <a:rPr sz="2800" spc="-10" dirty="0">
                <a:solidFill>
                  <a:srgbClr val="5F5F5F"/>
                </a:solidFill>
                <a:cs typeface="Calibri"/>
              </a:rPr>
              <a:t>changes</a:t>
            </a:r>
            <a:endParaRPr sz="2800">
              <a:solidFill>
                <a:prstClr val="black"/>
              </a:solidFill>
              <a:cs typeface="Calibri"/>
            </a:endParaRPr>
          </a:p>
        </p:txBody>
      </p:sp>
    </p:spTree>
    <p:extLst>
      <p:ext uri="{BB962C8B-B14F-4D97-AF65-F5344CB8AC3E}">
        <p14:creationId xmlns:p14="http://schemas.microsoft.com/office/powerpoint/2010/main" val="1599862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505204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Operators: </a:t>
            </a:r>
            <a:r>
              <a:rPr sz="5600" spc="-10" dirty="0">
                <a:solidFill>
                  <a:srgbClr val="095A82"/>
                </a:solidFill>
              </a:rPr>
              <a:t>Arithmetic, Logical &amp; Bitwise</a:t>
            </a:r>
            <a:r>
              <a:rPr sz="5600" spc="310" dirty="0">
                <a:solidFill>
                  <a:srgbClr val="095A82"/>
                </a:solidFill>
              </a:rPr>
              <a:t> </a:t>
            </a:r>
            <a:r>
              <a:rPr sz="5600" spc="-20" dirty="0">
                <a:solidFill>
                  <a:srgbClr val="095A82"/>
                </a:solidFill>
              </a:rPr>
              <a:t>Operators</a:t>
            </a:r>
            <a:endParaRPr sz="5600"/>
          </a:p>
        </p:txBody>
      </p:sp>
      <p:sp>
        <p:nvSpPr>
          <p:cNvPr id="16" name="object 3"/>
          <p:cNvSpPr txBox="1"/>
          <p:nvPr/>
        </p:nvSpPr>
        <p:spPr>
          <a:xfrm>
            <a:off x="942034" y="1896111"/>
            <a:ext cx="16134080" cy="7562327"/>
          </a:xfrm>
          <a:prstGeom prst="rect">
            <a:avLst/>
          </a:prstGeom>
        </p:spPr>
        <p:txBody>
          <a:bodyPr vert="horz" wrap="square" lIns="0" tIns="26670" rIns="0" bIns="0" rtlCol="0">
            <a:spAutoFit/>
          </a:bodyPr>
          <a:lstStyle/>
          <a:p>
            <a:pPr marL="25400">
              <a:spcBef>
                <a:spcPts val="210"/>
              </a:spcBef>
            </a:pPr>
            <a:r>
              <a:rPr sz="2800" b="1" dirty="0">
                <a:solidFill>
                  <a:srgbClr val="5F5F5F"/>
                </a:solidFill>
                <a:cs typeface="Calibri"/>
              </a:rPr>
              <a:t>Arithmetic Operators: </a:t>
            </a:r>
            <a:r>
              <a:rPr sz="2800" spc="-10" dirty="0">
                <a:solidFill>
                  <a:srgbClr val="5F5F5F"/>
                </a:solidFill>
                <a:cs typeface="Calibri"/>
              </a:rPr>
              <a:t>operators </a:t>
            </a:r>
            <a:r>
              <a:rPr sz="2800" dirty="0">
                <a:solidFill>
                  <a:srgbClr val="5F5F5F"/>
                </a:solidFill>
                <a:cs typeface="Calibri"/>
              </a:rPr>
              <a:t>in Solidity are </a:t>
            </a:r>
            <a:r>
              <a:rPr sz="2800" spc="-10" dirty="0">
                <a:solidFill>
                  <a:srgbClr val="5F5F5F"/>
                </a:solidFill>
                <a:cs typeface="Calibri"/>
              </a:rPr>
              <a:t>same </a:t>
            </a:r>
            <a:r>
              <a:rPr sz="2800" dirty="0">
                <a:solidFill>
                  <a:srgbClr val="5F5F5F"/>
                </a:solidFill>
                <a:cs typeface="Calibri"/>
              </a:rPr>
              <a:t>as in</a:t>
            </a:r>
            <a:r>
              <a:rPr sz="2800" spc="-200" dirty="0">
                <a:solidFill>
                  <a:srgbClr val="5F5F5F"/>
                </a:solidFill>
                <a:cs typeface="Calibri"/>
              </a:rPr>
              <a:t> </a:t>
            </a:r>
            <a:r>
              <a:rPr sz="2800" dirty="0">
                <a:solidFill>
                  <a:srgbClr val="5F5F5F"/>
                </a:solidFill>
                <a:cs typeface="Calibri"/>
              </a:rPr>
              <a:t>JavaScript</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Operators such </a:t>
            </a:r>
            <a:r>
              <a:rPr sz="2800" dirty="0">
                <a:solidFill>
                  <a:srgbClr val="5F5F5F"/>
                </a:solidFill>
                <a:cs typeface="Calibri"/>
              </a:rPr>
              <a:t>as </a:t>
            </a:r>
            <a:r>
              <a:rPr sz="2800" spc="-10" dirty="0">
                <a:solidFill>
                  <a:srgbClr val="5F5F5F"/>
                </a:solidFill>
                <a:cs typeface="Calibri"/>
              </a:rPr>
              <a:t>addition (+), Subtraction </a:t>
            </a:r>
            <a:r>
              <a:rPr sz="2800" dirty="0">
                <a:solidFill>
                  <a:srgbClr val="5F5F5F"/>
                </a:solidFill>
                <a:cs typeface="Calibri"/>
              </a:rPr>
              <a:t>( </a:t>
            </a:r>
            <a:r>
              <a:rPr sz="2800" spc="-10" dirty="0">
                <a:solidFill>
                  <a:srgbClr val="5F5F5F"/>
                </a:solidFill>
                <a:cs typeface="Calibri"/>
              </a:rPr>
              <a:t>-), </a:t>
            </a:r>
            <a:r>
              <a:rPr sz="2800" dirty="0">
                <a:solidFill>
                  <a:srgbClr val="5F5F5F"/>
                </a:solidFill>
                <a:cs typeface="Calibri"/>
              </a:rPr>
              <a:t>Multiplication </a:t>
            </a:r>
            <a:r>
              <a:rPr sz="2800" spc="-10" dirty="0">
                <a:solidFill>
                  <a:srgbClr val="5F5F5F"/>
                </a:solidFill>
                <a:cs typeface="Calibri"/>
              </a:rPr>
              <a:t>(*), </a:t>
            </a:r>
            <a:r>
              <a:rPr sz="2800" dirty="0">
                <a:solidFill>
                  <a:srgbClr val="5F5F5F"/>
                </a:solidFill>
                <a:cs typeface="Calibri"/>
              </a:rPr>
              <a:t>Division </a:t>
            </a:r>
            <a:r>
              <a:rPr sz="2800" spc="-10" dirty="0">
                <a:solidFill>
                  <a:srgbClr val="5F5F5F"/>
                </a:solidFill>
                <a:cs typeface="Calibri"/>
              </a:rPr>
              <a:t>(/), Modulus (%), have the</a:t>
            </a:r>
            <a:r>
              <a:rPr sz="2800" spc="430" dirty="0">
                <a:solidFill>
                  <a:srgbClr val="5F5F5F"/>
                </a:solidFill>
                <a:cs typeface="Calibri"/>
              </a:rPr>
              <a:t> </a:t>
            </a:r>
            <a:r>
              <a:rPr sz="2800" spc="-10" dirty="0">
                <a:solidFill>
                  <a:srgbClr val="5F5F5F"/>
                </a:solidFill>
                <a:cs typeface="Calibri"/>
              </a:rPr>
              <a:t>same</a:t>
            </a:r>
            <a:endParaRPr sz="2800">
              <a:solidFill>
                <a:prstClr val="black"/>
              </a:solidFill>
              <a:cs typeface="Calibri"/>
            </a:endParaRPr>
          </a:p>
          <a:p>
            <a:pPr marL="598170">
              <a:spcBef>
                <a:spcPts val="1680"/>
              </a:spcBef>
            </a:pPr>
            <a:r>
              <a:rPr sz="2800" spc="-10" dirty="0">
                <a:solidFill>
                  <a:srgbClr val="5F5F5F"/>
                </a:solidFill>
                <a:cs typeface="Calibri"/>
              </a:rPr>
              <a:t>effect </a:t>
            </a:r>
            <a:r>
              <a:rPr sz="2800" dirty="0">
                <a:solidFill>
                  <a:srgbClr val="5F5F5F"/>
                </a:solidFill>
                <a:cs typeface="Calibri"/>
              </a:rPr>
              <a:t>in Solidity like </a:t>
            </a:r>
            <a:r>
              <a:rPr sz="2800" spc="-10" dirty="0">
                <a:solidFill>
                  <a:srgbClr val="5F5F5F"/>
                </a:solidFill>
                <a:cs typeface="Calibri"/>
              </a:rPr>
              <a:t>any other </a:t>
            </a:r>
            <a:r>
              <a:rPr sz="2800" dirty="0">
                <a:solidFill>
                  <a:srgbClr val="5F5F5F"/>
                </a:solidFill>
                <a:cs typeface="Calibri"/>
              </a:rPr>
              <a:t>programming</a:t>
            </a:r>
            <a:r>
              <a:rPr sz="2800" spc="-50" dirty="0">
                <a:solidFill>
                  <a:srgbClr val="5F5F5F"/>
                </a:solidFill>
                <a:cs typeface="Calibri"/>
              </a:rPr>
              <a:t> </a:t>
            </a:r>
            <a:r>
              <a:rPr sz="2800" dirty="0">
                <a:solidFill>
                  <a:srgbClr val="5F5F5F"/>
                </a:solidFill>
                <a:cs typeface="Calibri"/>
              </a:rPr>
              <a:t>language</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25400"/>
            <a:r>
              <a:rPr sz="2800" b="1" spc="-10" dirty="0">
                <a:solidFill>
                  <a:srgbClr val="5F5F5F"/>
                </a:solidFill>
                <a:cs typeface="Calibri"/>
              </a:rPr>
              <a:t>Incremental</a:t>
            </a:r>
            <a:r>
              <a:rPr sz="2800" b="1" spc="-90" dirty="0">
                <a:solidFill>
                  <a:srgbClr val="5F5F5F"/>
                </a:solidFill>
                <a:cs typeface="Calibri"/>
              </a:rPr>
              <a:t> </a:t>
            </a:r>
            <a:r>
              <a:rPr sz="2800" b="1" dirty="0">
                <a:solidFill>
                  <a:srgbClr val="5F5F5F"/>
                </a:solidFill>
                <a:cs typeface="Calibri"/>
              </a:rPr>
              <a:t>Operators:</a:t>
            </a:r>
            <a:endParaRPr sz="2800">
              <a:solidFill>
                <a:prstClr val="black"/>
              </a:solidFill>
              <a:cs typeface="Calibri"/>
            </a:endParaRPr>
          </a:p>
          <a:p>
            <a:pPr marL="598170" indent="-572770">
              <a:spcBef>
                <a:spcPts val="1920"/>
              </a:spcBef>
              <a:buClr>
                <a:srgbClr val="095A82"/>
              </a:buClr>
              <a:buFont typeface="Wingdings"/>
              <a:buChar char=""/>
              <a:tabLst>
                <a:tab pos="598170" algn="l"/>
                <a:tab pos="599440" algn="l"/>
              </a:tabLst>
            </a:pPr>
            <a:r>
              <a:rPr sz="2800" spc="-10" dirty="0">
                <a:solidFill>
                  <a:srgbClr val="5F5F5F"/>
                </a:solidFill>
                <a:cs typeface="Calibri"/>
              </a:rPr>
              <a:t>Incremental operators </a:t>
            </a:r>
            <a:r>
              <a:rPr sz="2800" dirty="0">
                <a:solidFill>
                  <a:srgbClr val="5F5F5F"/>
                </a:solidFill>
                <a:cs typeface="Calibri"/>
              </a:rPr>
              <a:t>in solidity: </a:t>
            </a:r>
            <a:r>
              <a:rPr sz="2800" spc="-10" dirty="0">
                <a:solidFill>
                  <a:srgbClr val="5F5F5F"/>
                </a:solidFill>
                <a:cs typeface="Calibri"/>
              </a:rPr>
              <a:t>a++, </a:t>
            </a:r>
            <a:r>
              <a:rPr sz="2800" dirty="0">
                <a:solidFill>
                  <a:srgbClr val="5F5F5F"/>
                </a:solidFill>
                <a:cs typeface="Calibri"/>
              </a:rPr>
              <a:t>a--, </a:t>
            </a:r>
            <a:r>
              <a:rPr sz="2800" spc="-10" dirty="0">
                <a:solidFill>
                  <a:srgbClr val="5F5F5F"/>
                </a:solidFill>
                <a:cs typeface="Calibri"/>
              </a:rPr>
              <a:t>++a, </a:t>
            </a:r>
            <a:r>
              <a:rPr sz="2800" dirty="0">
                <a:solidFill>
                  <a:srgbClr val="5F5F5F"/>
                </a:solidFill>
                <a:cs typeface="Calibri"/>
              </a:rPr>
              <a:t>--a, </a:t>
            </a:r>
            <a:r>
              <a:rPr sz="2800" spc="-10" dirty="0">
                <a:solidFill>
                  <a:srgbClr val="5F5F5F"/>
                </a:solidFill>
                <a:cs typeface="Calibri"/>
              </a:rPr>
              <a:t>a+=1,</a:t>
            </a:r>
            <a:r>
              <a:rPr sz="2800" dirty="0">
                <a:solidFill>
                  <a:srgbClr val="5F5F5F"/>
                </a:solidFill>
                <a:cs typeface="Calibri"/>
              </a:rPr>
              <a:t> </a:t>
            </a:r>
            <a:r>
              <a:rPr sz="2800" spc="-10" dirty="0">
                <a:solidFill>
                  <a:srgbClr val="5F5F5F"/>
                </a:solidFill>
                <a:cs typeface="Calibri"/>
              </a:rPr>
              <a:t>a=a+1</a:t>
            </a:r>
            <a:endParaRPr sz="2800">
              <a:solidFill>
                <a:prstClr val="black"/>
              </a:solidFill>
              <a:cs typeface="Calibri"/>
            </a:endParaRPr>
          </a:p>
          <a:p>
            <a:pPr marL="598170" indent="-572770">
              <a:spcBef>
                <a:spcPts val="1420"/>
              </a:spcBef>
              <a:buClr>
                <a:srgbClr val="095A82"/>
              </a:buClr>
              <a:buFont typeface="Wingdings"/>
              <a:buChar char=""/>
              <a:tabLst>
                <a:tab pos="598170" algn="l"/>
                <a:tab pos="599440" algn="l"/>
              </a:tabLst>
            </a:pPr>
            <a:r>
              <a:rPr sz="2800" spc="-10" dirty="0">
                <a:solidFill>
                  <a:srgbClr val="5F5F5F"/>
                </a:solidFill>
                <a:cs typeface="Calibri"/>
              </a:rPr>
              <a:t>Rules applicable </a:t>
            </a:r>
            <a:r>
              <a:rPr sz="2800" dirty="0">
                <a:solidFill>
                  <a:srgbClr val="5F5F5F"/>
                </a:solidFill>
                <a:cs typeface="Calibri"/>
              </a:rPr>
              <a:t>to </a:t>
            </a:r>
            <a:r>
              <a:rPr sz="2800" spc="-10" dirty="0">
                <a:solidFill>
                  <a:srgbClr val="5F5F5F"/>
                </a:solidFill>
                <a:cs typeface="Calibri"/>
              </a:rPr>
              <a:t>other programming languages </a:t>
            </a:r>
            <a:r>
              <a:rPr sz="2800" dirty="0">
                <a:solidFill>
                  <a:srgbClr val="5F5F5F"/>
                </a:solidFill>
                <a:cs typeface="Calibri"/>
              </a:rPr>
              <a:t>are </a:t>
            </a:r>
            <a:r>
              <a:rPr sz="2800" spc="-10" dirty="0">
                <a:solidFill>
                  <a:srgbClr val="5F5F5F"/>
                </a:solidFill>
                <a:cs typeface="Calibri"/>
              </a:rPr>
              <a:t>similar </a:t>
            </a:r>
            <a:r>
              <a:rPr sz="2800" dirty="0">
                <a:solidFill>
                  <a:srgbClr val="5F5F5F"/>
                </a:solidFill>
                <a:cs typeface="Calibri"/>
              </a:rPr>
              <a:t>in solidity</a:t>
            </a:r>
            <a:r>
              <a:rPr sz="2800" spc="120" dirty="0">
                <a:solidFill>
                  <a:srgbClr val="5F5F5F"/>
                </a:solidFill>
                <a:cs typeface="Calibri"/>
              </a:rPr>
              <a:t> </a:t>
            </a:r>
            <a:r>
              <a:rPr sz="2800" dirty="0">
                <a:solidFill>
                  <a:srgbClr val="5F5F5F"/>
                </a:solidFill>
                <a:cs typeface="Calibri"/>
              </a:rPr>
              <a:t>also</a:t>
            </a:r>
            <a:endParaRPr sz="2800">
              <a:solidFill>
                <a:prstClr val="black"/>
              </a:solidFill>
              <a:cs typeface="Calibri"/>
            </a:endParaRPr>
          </a:p>
          <a:p>
            <a:pPr marL="25400">
              <a:spcBef>
                <a:spcPts val="2550"/>
              </a:spcBef>
            </a:pPr>
            <a:r>
              <a:rPr sz="2800" b="1" dirty="0">
                <a:solidFill>
                  <a:srgbClr val="5F5F5F"/>
                </a:solidFill>
                <a:cs typeface="Calibri"/>
              </a:rPr>
              <a:t>Bitwise</a:t>
            </a:r>
            <a:r>
              <a:rPr sz="2800" b="1" spc="-70" dirty="0">
                <a:solidFill>
                  <a:srgbClr val="5F5F5F"/>
                </a:solidFill>
                <a:cs typeface="Calibri"/>
              </a:rPr>
              <a:t> </a:t>
            </a:r>
            <a:r>
              <a:rPr sz="2800" b="1" dirty="0">
                <a:solidFill>
                  <a:srgbClr val="5F5F5F"/>
                </a:solidFill>
                <a:cs typeface="Calibri"/>
              </a:rPr>
              <a:t>Operators:</a:t>
            </a:r>
            <a:endParaRPr sz="2800">
              <a:solidFill>
                <a:prstClr val="black"/>
              </a:solidFill>
              <a:cs typeface="Calibri"/>
            </a:endParaRPr>
          </a:p>
          <a:p>
            <a:pPr marL="598170" marR="10160" indent="-572770">
              <a:spcBef>
                <a:spcPts val="1920"/>
              </a:spcBef>
              <a:buClr>
                <a:srgbClr val="095A82"/>
              </a:buClr>
              <a:buFont typeface="Wingdings"/>
              <a:buChar char=""/>
              <a:tabLst>
                <a:tab pos="598170" algn="l"/>
                <a:tab pos="599440" algn="l"/>
              </a:tabLst>
            </a:pPr>
            <a:r>
              <a:rPr sz="2800" dirty="0">
                <a:solidFill>
                  <a:srgbClr val="5F5F5F"/>
                </a:solidFill>
                <a:cs typeface="Calibri"/>
              </a:rPr>
              <a:t>Following are </a:t>
            </a:r>
            <a:r>
              <a:rPr sz="2800" spc="-10" dirty="0">
                <a:solidFill>
                  <a:srgbClr val="5F5F5F"/>
                </a:solidFill>
                <a:cs typeface="Calibri"/>
              </a:rPr>
              <a:t>the </a:t>
            </a:r>
            <a:r>
              <a:rPr sz="2800" dirty="0">
                <a:solidFill>
                  <a:srgbClr val="5F5F5F"/>
                </a:solidFill>
                <a:cs typeface="Calibri"/>
              </a:rPr>
              <a:t>operators: (Bitwise </a:t>
            </a:r>
            <a:r>
              <a:rPr sz="2800" spc="-10" dirty="0">
                <a:solidFill>
                  <a:srgbClr val="5F5F5F"/>
                </a:solidFill>
                <a:cs typeface="Calibri"/>
              </a:rPr>
              <a:t>OR) </a:t>
            </a:r>
            <a:r>
              <a:rPr sz="2800" dirty="0">
                <a:solidFill>
                  <a:srgbClr val="5F5F5F"/>
                </a:solidFill>
                <a:cs typeface="Calibri"/>
              </a:rPr>
              <a:t>‘|’, (Bitwise </a:t>
            </a:r>
            <a:r>
              <a:rPr sz="2800" spc="-10" dirty="0">
                <a:solidFill>
                  <a:srgbClr val="5F5F5F"/>
                </a:solidFill>
                <a:cs typeface="Calibri"/>
              </a:rPr>
              <a:t>XOR), </a:t>
            </a:r>
            <a:r>
              <a:rPr sz="2800" dirty="0">
                <a:solidFill>
                  <a:srgbClr val="5F5F5F"/>
                </a:solidFill>
                <a:cs typeface="Calibri"/>
              </a:rPr>
              <a:t>(Bitwise negation) </a:t>
            </a:r>
            <a:r>
              <a:rPr sz="2800" spc="-10" dirty="0">
                <a:solidFill>
                  <a:srgbClr val="5F5F5F"/>
                </a:solidFill>
                <a:cs typeface="Calibri"/>
              </a:rPr>
              <a:t>‘~’ </a:t>
            </a:r>
            <a:r>
              <a:rPr sz="2800" dirty="0">
                <a:solidFill>
                  <a:srgbClr val="5F5F5F"/>
                </a:solidFill>
                <a:cs typeface="Calibri"/>
              </a:rPr>
              <a:t>, (Bitwise right </a:t>
            </a:r>
            <a:r>
              <a:rPr sz="2800" spc="-10" dirty="0">
                <a:solidFill>
                  <a:srgbClr val="5F5F5F"/>
                </a:solidFill>
                <a:cs typeface="Calibri"/>
              </a:rPr>
              <a:t>shift) ‘&gt;&gt;’,  </a:t>
            </a:r>
            <a:r>
              <a:rPr sz="2800" dirty="0">
                <a:solidFill>
                  <a:srgbClr val="5F5F5F"/>
                </a:solidFill>
                <a:cs typeface="Calibri"/>
              </a:rPr>
              <a:t>(Bitwise left </a:t>
            </a:r>
            <a:r>
              <a:rPr sz="2800" spc="-10" dirty="0">
                <a:solidFill>
                  <a:srgbClr val="5F5F5F"/>
                </a:solidFill>
                <a:cs typeface="Calibri"/>
              </a:rPr>
              <a:t>shift)</a:t>
            </a:r>
            <a:r>
              <a:rPr sz="2800" spc="-20" dirty="0">
                <a:solidFill>
                  <a:srgbClr val="5F5F5F"/>
                </a:solidFill>
                <a:cs typeface="Calibri"/>
              </a:rPr>
              <a:t> </a:t>
            </a:r>
            <a:r>
              <a:rPr sz="2800" spc="-10" dirty="0">
                <a:solidFill>
                  <a:srgbClr val="5F5F5F"/>
                </a:solidFill>
                <a:cs typeface="Calibri"/>
              </a:rPr>
              <a:t>‘&lt;&lt;‘</a:t>
            </a:r>
            <a:endParaRPr sz="2800">
              <a:solidFill>
                <a:prstClr val="black"/>
              </a:solidFill>
              <a:cs typeface="Calibri"/>
            </a:endParaRPr>
          </a:p>
          <a:p>
            <a:pPr>
              <a:spcBef>
                <a:spcPts val="40"/>
              </a:spcBef>
            </a:pPr>
            <a:endParaRPr sz="2200">
              <a:solidFill>
                <a:prstClr val="black"/>
              </a:solidFill>
              <a:latin typeface="Times New Roman"/>
              <a:cs typeface="Times New Roman"/>
            </a:endParaRPr>
          </a:p>
          <a:p>
            <a:pPr marL="25400"/>
            <a:r>
              <a:rPr sz="2800" b="1" spc="-10" dirty="0">
                <a:solidFill>
                  <a:srgbClr val="5F5F5F"/>
                </a:solidFill>
                <a:cs typeface="Calibri"/>
              </a:rPr>
              <a:t>Logical</a:t>
            </a:r>
            <a:r>
              <a:rPr sz="2800" b="1" spc="-40" dirty="0">
                <a:solidFill>
                  <a:srgbClr val="5F5F5F"/>
                </a:solidFill>
                <a:cs typeface="Calibri"/>
              </a:rPr>
              <a:t> </a:t>
            </a:r>
            <a:r>
              <a:rPr sz="2800" b="1" dirty="0">
                <a:solidFill>
                  <a:srgbClr val="5F5F5F"/>
                </a:solidFill>
                <a:cs typeface="Calibri"/>
              </a:rPr>
              <a:t>Operators:</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25400"/>
            <a:r>
              <a:rPr sz="2800" spc="-10" dirty="0">
                <a:solidFill>
                  <a:srgbClr val="5F5F5F"/>
                </a:solidFill>
                <a:cs typeface="Calibri"/>
              </a:rPr>
              <a:t>Logical operators </a:t>
            </a:r>
            <a:r>
              <a:rPr sz="2800" dirty="0">
                <a:solidFill>
                  <a:srgbClr val="5F5F5F"/>
                </a:solidFill>
                <a:cs typeface="Calibri"/>
              </a:rPr>
              <a:t>in Solidity: ! </a:t>
            </a:r>
            <a:r>
              <a:rPr sz="2800" spc="-10" dirty="0">
                <a:solidFill>
                  <a:srgbClr val="5F5F5F"/>
                </a:solidFill>
                <a:cs typeface="Calibri"/>
              </a:rPr>
              <a:t>(logical negation), </a:t>
            </a:r>
            <a:r>
              <a:rPr sz="2800" dirty="0">
                <a:solidFill>
                  <a:srgbClr val="5F5F5F"/>
                </a:solidFill>
                <a:cs typeface="Calibri"/>
              </a:rPr>
              <a:t>&amp;&amp; </a:t>
            </a:r>
            <a:r>
              <a:rPr sz="2800" spc="-10" dirty="0">
                <a:solidFill>
                  <a:srgbClr val="5F5F5F"/>
                </a:solidFill>
                <a:cs typeface="Calibri"/>
              </a:rPr>
              <a:t>(logical and), || (logical or), ==(equality), </a:t>
            </a:r>
            <a:r>
              <a:rPr sz="2800" dirty="0">
                <a:solidFill>
                  <a:srgbClr val="5F5F5F"/>
                </a:solidFill>
                <a:cs typeface="Calibri"/>
              </a:rPr>
              <a:t>!= </a:t>
            </a:r>
            <a:r>
              <a:rPr sz="2800" spc="-10" dirty="0">
                <a:solidFill>
                  <a:srgbClr val="5F5F5F"/>
                </a:solidFill>
                <a:cs typeface="Calibri"/>
              </a:rPr>
              <a:t>(not</a:t>
            </a:r>
            <a:r>
              <a:rPr sz="2800" spc="450" dirty="0">
                <a:solidFill>
                  <a:srgbClr val="5F5F5F"/>
                </a:solidFill>
                <a:cs typeface="Calibri"/>
              </a:rPr>
              <a:t> </a:t>
            </a:r>
            <a:r>
              <a:rPr sz="2800" spc="-10" dirty="0">
                <a:solidFill>
                  <a:srgbClr val="5F5F5F"/>
                </a:solidFill>
                <a:cs typeface="Calibri"/>
              </a:rPr>
              <a:t>equal)</a:t>
            </a:r>
            <a:endParaRPr sz="2800">
              <a:solidFill>
                <a:prstClr val="black"/>
              </a:solidFill>
              <a:cs typeface="Calibri"/>
            </a:endParaRPr>
          </a:p>
        </p:txBody>
      </p:sp>
    </p:spTree>
    <p:extLst>
      <p:ext uri="{BB962C8B-B14F-4D97-AF65-F5344CB8AC3E}">
        <p14:creationId xmlns:p14="http://schemas.microsoft.com/office/powerpoint/2010/main" val="1030944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852424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Various Operators </a:t>
            </a:r>
            <a:r>
              <a:rPr sz="5600" spc="-10" dirty="0">
                <a:solidFill>
                  <a:srgbClr val="095A82"/>
                </a:solidFill>
              </a:rPr>
              <a:t>in</a:t>
            </a:r>
            <a:r>
              <a:rPr sz="5600" spc="40" dirty="0">
                <a:solidFill>
                  <a:srgbClr val="095A82"/>
                </a:solidFill>
              </a:rPr>
              <a:t> </a:t>
            </a:r>
            <a:r>
              <a:rPr sz="5600" spc="-10" dirty="0">
                <a:solidFill>
                  <a:srgbClr val="095A82"/>
                </a:solidFill>
              </a:rPr>
              <a:t>Solidity</a:t>
            </a:r>
            <a:endParaRPr sz="5600"/>
          </a:p>
        </p:txBody>
      </p:sp>
      <p:sp>
        <p:nvSpPr>
          <p:cNvPr id="16" name="object 3"/>
          <p:cNvSpPr/>
          <p:nvPr/>
        </p:nvSpPr>
        <p:spPr>
          <a:xfrm>
            <a:off x="932688" y="1764792"/>
            <a:ext cx="16423640" cy="7382508"/>
          </a:xfrm>
          <a:custGeom>
            <a:avLst/>
            <a:gdLst/>
            <a:ahLst/>
            <a:cxnLst/>
            <a:rect l="l" t="t" r="r" b="b"/>
            <a:pathLst>
              <a:path w="8211820" h="3691254">
                <a:moveTo>
                  <a:pt x="0" y="3691128"/>
                </a:moveTo>
                <a:lnTo>
                  <a:pt x="8211311" y="3691128"/>
                </a:lnTo>
                <a:lnTo>
                  <a:pt x="8211311" y="0"/>
                </a:lnTo>
                <a:lnTo>
                  <a:pt x="0" y="0"/>
                </a:lnTo>
                <a:lnTo>
                  <a:pt x="0" y="3691128"/>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1764792"/>
            <a:ext cx="16423640" cy="7382508"/>
          </a:xfrm>
          <a:custGeom>
            <a:avLst/>
            <a:gdLst/>
            <a:ahLst/>
            <a:cxnLst/>
            <a:rect l="l" t="t" r="r" b="b"/>
            <a:pathLst>
              <a:path w="8211820" h="3691254">
                <a:moveTo>
                  <a:pt x="0" y="3691128"/>
                </a:moveTo>
                <a:lnTo>
                  <a:pt x="8211311" y="3691128"/>
                </a:lnTo>
                <a:lnTo>
                  <a:pt x="8211311" y="0"/>
                </a:lnTo>
                <a:lnTo>
                  <a:pt x="0" y="0"/>
                </a:lnTo>
                <a:lnTo>
                  <a:pt x="0" y="3691128"/>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1091386" y="1797302"/>
            <a:ext cx="14762480" cy="7344318"/>
          </a:xfrm>
          <a:prstGeom prst="rect">
            <a:avLst/>
          </a:prstGeom>
        </p:spPr>
        <p:txBody>
          <a:bodyPr vert="horz" wrap="square" lIns="0" tIns="26670" rIns="0" bIns="0" rtlCol="0">
            <a:spAutoFit/>
          </a:bodyPr>
          <a:lstStyle/>
          <a:p>
            <a:pPr marL="1304290" marR="9184640" indent="-1066800">
              <a:spcBef>
                <a:spcPts val="210"/>
              </a:spcBef>
            </a:pPr>
            <a:r>
              <a:rPr sz="2800" spc="-10" dirty="0">
                <a:solidFill>
                  <a:srgbClr val="095A82"/>
                </a:solidFill>
                <a:latin typeface="Courier New"/>
                <a:cs typeface="Courier New"/>
              </a:rPr>
              <a:t>pragma </a:t>
            </a:r>
            <a:r>
              <a:rPr sz="2800" spc="-10" dirty="0">
                <a:solidFill>
                  <a:srgbClr val="252525"/>
                </a:solidFill>
                <a:latin typeface="Courier New"/>
                <a:cs typeface="Courier New"/>
              </a:rPr>
              <a:t>solidity </a:t>
            </a:r>
            <a:r>
              <a:rPr sz="2800" spc="-10" dirty="0">
                <a:solidFill>
                  <a:srgbClr val="095A82"/>
                </a:solidFill>
                <a:latin typeface="Courier New"/>
                <a:cs typeface="Courier New"/>
              </a:rPr>
              <a:t>^0.4.0</a:t>
            </a:r>
            <a:r>
              <a:rPr sz="2800" b="1" spc="-10" dirty="0">
                <a:solidFill>
                  <a:srgbClr val="5F5F5F"/>
                </a:solidFill>
                <a:latin typeface="Arial"/>
                <a:cs typeface="Arial"/>
              </a:rPr>
              <a:t>;  </a:t>
            </a:r>
            <a:r>
              <a:rPr sz="2800" spc="-10" dirty="0">
                <a:solidFill>
                  <a:srgbClr val="252525"/>
                </a:solidFill>
                <a:latin typeface="Courier New"/>
                <a:cs typeface="Courier New"/>
              </a:rPr>
              <a:t>contract operators</a:t>
            </a:r>
            <a:r>
              <a:rPr sz="2800" spc="-20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2155190">
              <a:lnSpc>
                <a:spcPts val="3290"/>
              </a:lnSpc>
            </a:pPr>
            <a:r>
              <a:rPr sz="2800" spc="-20" dirty="0">
                <a:solidFill>
                  <a:srgbClr val="A6A6A6"/>
                </a:solidFill>
                <a:latin typeface="Courier New"/>
                <a:cs typeface="Courier New"/>
              </a:rPr>
              <a:t>// Arithmetic</a:t>
            </a:r>
            <a:r>
              <a:rPr sz="2800" spc="-10" dirty="0">
                <a:solidFill>
                  <a:srgbClr val="A6A6A6"/>
                </a:solidFill>
                <a:latin typeface="Courier New"/>
                <a:cs typeface="Courier New"/>
              </a:rPr>
              <a:t> </a:t>
            </a:r>
            <a:r>
              <a:rPr sz="2800" spc="-20" dirty="0">
                <a:solidFill>
                  <a:srgbClr val="A6A6A6"/>
                </a:solidFill>
                <a:latin typeface="Courier New"/>
                <a:cs typeface="Courier New"/>
              </a:rPr>
              <a:t>Operators</a:t>
            </a:r>
            <a:endParaRPr sz="2800">
              <a:solidFill>
                <a:prstClr val="black"/>
              </a:solidFill>
              <a:latin typeface="Courier New"/>
              <a:cs typeface="Courier New"/>
            </a:endParaRPr>
          </a:p>
          <a:p>
            <a:pPr marL="1941830"/>
            <a:r>
              <a:rPr sz="2800" spc="-10" dirty="0">
                <a:solidFill>
                  <a:srgbClr val="A6A6A6"/>
                </a:solidFill>
                <a:latin typeface="Courier New"/>
                <a:cs typeface="Courier New"/>
              </a:rPr>
              <a:t>// +,-,*,/, %,</a:t>
            </a:r>
            <a:r>
              <a:rPr sz="2800" spc="-60" dirty="0">
                <a:solidFill>
                  <a:srgbClr val="A6A6A6"/>
                </a:solidFill>
                <a:latin typeface="Courier New"/>
                <a:cs typeface="Courier New"/>
              </a:rPr>
              <a:t> </a:t>
            </a:r>
            <a:r>
              <a:rPr sz="2800" spc="-20" dirty="0">
                <a:solidFill>
                  <a:srgbClr val="A6A6A6"/>
                </a:solidFill>
                <a:latin typeface="Courier New"/>
                <a:cs typeface="Courier New"/>
              </a:rPr>
              <a:t>**</a:t>
            </a:r>
            <a:endParaRPr sz="2800">
              <a:solidFill>
                <a:prstClr val="black"/>
              </a:solidFill>
              <a:latin typeface="Courier New"/>
              <a:cs typeface="Courier New"/>
            </a:endParaRPr>
          </a:p>
          <a:p>
            <a:pPr marL="1515110"/>
            <a:r>
              <a:rPr sz="2800" spc="-10" dirty="0">
                <a:solidFill>
                  <a:srgbClr val="A6A6A6"/>
                </a:solidFill>
                <a:latin typeface="Courier New"/>
                <a:cs typeface="Courier New"/>
              </a:rPr>
              <a:t>// Incremental</a:t>
            </a:r>
            <a:r>
              <a:rPr sz="2800" spc="-40" dirty="0">
                <a:solidFill>
                  <a:srgbClr val="A6A6A6"/>
                </a:solidFill>
                <a:latin typeface="Courier New"/>
                <a:cs typeface="Courier New"/>
              </a:rPr>
              <a:t> </a:t>
            </a:r>
            <a:r>
              <a:rPr sz="2800" spc="-10" dirty="0">
                <a:solidFill>
                  <a:srgbClr val="A6A6A6"/>
                </a:solidFill>
                <a:latin typeface="Courier New"/>
                <a:cs typeface="Courier New"/>
              </a:rPr>
              <a:t>Operators</a:t>
            </a:r>
            <a:endParaRPr sz="2800">
              <a:solidFill>
                <a:prstClr val="black"/>
              </a:solidFill>
              <a:latin typeface="Courier New"/>
              <a:cs typeface="Courier New"/>
            </a:endParaRPr>
          </a:p>
          <a:p>
            <a:pPr marL="1728470" marR="6211570" indent="-213360"/>
            <a:r>
              <a:rPr sz="2800" spc="-10" dirty="0">
                <a:solidFill>
                  <a:srgbClr val="A6A6A6"/>
                </a:solidFill>
                <a:latin typeface="Courier New"/>
                <a:cs typeface="Courier New"/>
              </a:rPr>
              <a:t>// </a:t>
            </a:r>
            <a:r>
              <a:rPr sz="2800" spc="-20" dirty="0">
                <a:solidFill>
                  <a:srgbClr val="A6A6A6"/>
                </a:solidFill>
                <a:latin typeface="Courier New"/>
                <a:cs typeface="Courier New"/>
              </a:rPr>
              <a:t>a++, </a:t>
            </a:r>
            <a:r>
              <a:rPr sz="2800" spc="-10" dirty="0">
                <a:solidFill>
                  <a:srgbClr val="A6A6A6"/>
                </a:solidFill>
                <a:latin typeface="Courier New"/>
                <a:cs typeface="Courier New"/>
              </a:rPr>
              <a:t>a--, a+=1, </a:t>
            </a:r>
            <a:r>
              <a:rPr sz="2800" spc="-20" dirty="0">
                <a:solidFill>
                  <a:srgbClr val="A6A6A6"/>
                </a:solidFill>
                <a:latin typeface="Courier New"/>
                <a:cs typeface="Courier New"/>
              </a:rPr>
              <a:t>a=a+1,++a,--a;  </a:t>
            </a:r>
            <a:r>
              <a:rPr sz="2800" spc="-10" dirty="0">
                <a:solidFill>
                  <a:srgbClr val="252525"/>
                </a:solidFill>
                <a:latin typeface="Courier New"/>
                <a:cs typeface="Courier New"/>
              </a:rPr>
              <a:t>a=10;</a:t>
            </a:r>
            <a:endParaRPr sz="2800">
              <a:solidFill>
                <a:prstClr val="black"/>
              </a:solidFill>
              <a:latin typeface="Courier New"/>
              <a:cs typeface="Courier New"/>
            </a:endParaRPr>
          </a:p>
          <a:p>
            <a:pPr marL="1728470"/>
            <a:r>
              <a:rPr sz="2800" dirty="0">
                <a:solidFill>
                  <a:srgbClr val="252525"/>
                </a:solidFill>
                <a:latin typeface="Courier New"/>
                <a:cs typeface="Courier New"/>
              </a:rPr>
              <a:t>a= </a:t>
            </a:r>
            <a:r>
              <a:rPr sz="2800" spc="-10" dirty="0">
                <a:solidFill>
                  <a:srgbClr val="252525"/>
                </a:solidFill>
                <a:latin typeface="Courier New"/>
                <a:cs typeface="Courier New"/>
              </a:rPr>
              <a:t>a++; </a:t>
            </a:r>
            <a:r>
              <a:rPr sz="2800" spc="-10" dirty="0">
                <a:solidFill>
                  <a:srgbClr val="A6A6A6"/>
                </a:solidFill>
                <a:latin typeface="Courier New"/>
                <a:cs typeface="Courier New"/>
              </a:rPr>
              <a:t>//here, output </a:t>
            </a:r>
            <a:r>
              <a:rPr sz="2800" dirty="0">
                <a:solidFill>
                  <a:srgbClr val="A6A6A6"/>
                </a:solidFill>
                <a:latin typeface="Courier New"/>
                <a:cs typeface="Courier New"/>
              </a:rPr>
              <a:t>will be 10, </a:t>
            </a:r>
            <a:r>
              <a:rPr sz="2800" spc="-10" dirty="0">
                <a:solidFill>
                  <a:srgbClr val="A6A6A6"/>
                </a:solidFill>
                <a:latin typeface="Courier New"/>
                <a:cs typeface="Courier New"/>
              </a:rPr>
              <a:t>because the value </a:t>
            </a:r>
            <a:r>
              <a:rPr sz="2800" dirty="0">
                <a:solidFill>
                  <a:srgbClr val="A6A6A6"/>
                </a:solidFill>
                <a:latin typeface="Courier New"/>
                <a:cs typeface="Courier New"/>
              </a:rPr>
              <a:t>is</a:t>
            </a:r>
            <a:r>
              <a:rPr sz="2800" spc="-190" dirty="0">
                <a:solidFill>
                  <a:srgbClr val="A6A6A6"/>
                </a:solidFill>
                <a:latin typeface="Courier New"/>
                <a:cs typeface="Courier New"/>
              </a:rPr>
              <a:t> </a:t>
            </a:r>
            <a:r>
              <a:rPr sz="2800" spc="-10" dirty="0">
                <a:solidFill>
                  <a:srgbClr val="A6A6A6"/>
                </a:solidFill>
                <a:latin typeface="Courier New"/>
                <a:cs typeface="Courier New"/>
              </a:rPr>
              <a:t>first</a:t>
            </a:r>
            <a:endParaRPr sz="2800">
              <a:solidFill>
                <a:prstClr val="black"/>
              </a:solidFill>
              <a:latin typeface="Courier New"/>
              <a:cs typeface="Courier New"/>
            </a:endParaRPr>
          </a:p>
          <a:p>
            <a:pPr marL="1941830" marR="6206490" indent="-1917700"/>
            <a:r>
              <a:rPr sz="2800" spc="-10" dirty="0">
                <a:solidFill>
                  <a:srgbClr val="A6A6A6"/>
                </a:solidFill>
                <a:latin typeface="Courier New"/>
                <a:cs typeface="Courier New"/>
              </a:rPr>
              <a:t>returned </a:t>
            </a:r>
            <a:r>
              <a:rPr sz="2800" spc="-20" dirty="0">
                <a:solidFill>
                  <a:srgbClr val="A6A6A6"/>
                </a:solidFill>
                <a:latin typeface="Courier New"/>
                <a:cs typeface="Courier New"/>
              </a:rPr>
              <a:t>and </a:t>
            </a:r>
            <a:r>
              <a:rPr sz="2800" spc="-10" dirty="0">
                <a:solidFill>
                  <a:srgbClr val="A6A6A6"/>
                </a:solidFill>
                <a:latin typeface="Courier New"/>
                <a:cs typeface="Courier New"/>
              </a:rPr>
              <a:t>then then increment is </a:t>
            </a:r>
            <a:r>
              <a:rPr sz="2800" spc="-20" dirty="0">
                <a:solidFill>
                  <a:srgbClr val="A6A6A6"/>
                </a:solidFill>
                <a:latin typeface="Courier New"/>
                <a:cs typeface="Courier New"/>
              </a:rPr>
              <a:t>done  </a:t>
            </a:r>
            <a:r>
              <a:rPr sz="2800" spc="-20" dirty="0">
                <a:solidFill>
                  <a:srgbClr val="252525"/>
                </a:solidFill>
                <a:latin typeface="Courier New"/>
                <a:cs typeface="Courier New"/>
              </a:rPr>
              <a:t>a=++a;</a:t>
            </a:r>
            <a:endParaRPr sz="2800">
              <a:solidFill>
                <a:prstClr val="black"/>
              </a:solidFill>
              <a:latin typeface="Courier New"/>
              <a:cs typeface="Courier New"/>
            </a:endParaRPr>
          </a:p>
          <a:p>
            <a:pPr marL="1304290"/>
            <a:r>
              <a:rPr sz="2800" spc="-20" dirty="0">
                <a:solidFill>
                  <a:srgbClr val="A6A6A6"/>
                </a:solidFill>
                <a:latin typeface="Courier New"/>
                <a:cs typeface="Courier New"/>
              </a:rPr>
              <a:t>//Logical </a:t>
            </a:r>
            <a:r>
              <a:rPr sz="2800" spc="-10" dirty="0">
                <a:solidFill>
                  <a:srgbClr val="A6A6A6"/>
                </a:solidFill>
                <a:latin typeface="Courier New"/>
                <a:cs typeface="Courier New"/>
              </a:rPr>
              <a:t>Operators</a:t>
            </a:r>
            <a:endParaRPr sz="2800">
              <a:solidFill>
                <a:prstClr val="black"/>
              </a:solidFill>
              <a:latin typeface="Courier New"/>
              <a:cs typeface="Courier New"/>
            </a:endParaRPr>
          </a:p>
          <a:p>
            <a:pPr marL="237490"/>
            <a:r>
              <a:rPr sz="2800" spc="-10" dirty="0">
                <a:solidFill>
                  <a:srgbClr val="A6A6A6"/>
                </a:solidFill>
                <a:latin typeface="Courier New"/>
                <a:cs typeface="Courier New"/>
              </a:rPr>
              <a:t>!, &amp;&amp;, ||, ==,</a:t>
            </a:r>
            <a:r>
              <a:rPr sz="2800" spc="-60" dirty="0">
                <a:solidFill>
                  <a:srgbClr val="A6A6A6"/>
                </a:solidFill>
                <a:latin typeface="Courier New"/>
                <a:cs typeface="Courier New"/>
              </a:rPr>
              <a:t> </a:t>
            </a:r>
            <a:r>
              <a:rPr sz="2800" spc="-10" dirty="0">
                <a:solidFill>
                  <a:srgbClr val="A6A6A6"/>
                </a:solidFill>
                <a:latin typeface="Courier New"/>
                <a:cs typeface="Courier New"/>
              </a:rPr>
              <a:t>!=</a:t>
            </a:r>
            <a:endParaRPr sz="2800">
              <a:solidFill>
                <a:prstClr val="black"/>
              </a:solidFill>
              <a:latin typeface="Courier New"/>
              <a:cs typeface="Courier New"/>
            </a:endParaRPr>
          </a:p>
          <a:p>
            <a:pPr marL="1515110"/>
            <a:r>
              <a:rPr sz="2800" spc="-10" dirty="0">
                <a:solidFill>
                  <a:srgbClr val="252525"/>
                </a:solidFill>
                <a:latin typeface="Courier New"/>
                <a:cs typeface="Courier New"/>
              </a:rPr>
              <a:t>isOwner </a:t>
            </a:r>
            <a:r>
              <a:rPr sz="2800" dirty="0">
                <a:solidFill>
                  <a:srgbClr val="252525"/>
                </a:solidFill>
                <a:latin typeface="Courier New"/>
                <a:cs typeface="Courier New"/>
              </a:rPr>
              <a:t>= </a:t>
            </a:r>
            <a:r>
              <a:rPr sz="2800" spc="-10" dirty="0">
                <a:solidFill>
                  <a:srgbClr val="252525"/>
                </a:solidFill>
                <a:latin typeface="Courier New"/>
                <a:cs typeface="Courier New"/>
              </a:rPr>
              <a:t>true &amp;&amp;</a:t>
            </a:r>
            <a:r>
              <a:rPr sz="2800" spc="-130" dirty="0">
                <a:solidFill>
                  <a:srgbClr val="252525"/>
                </a:solidFill>
                <a:latin typeface="Courier New"/>
                <a:cs typeface="Courier New"/>
              </a:rPr>
              <a:t> </a:t>
            </a:r>
            <a:r>
              <a:rPr sz="2800" spc="-10" dirty="0">
                <a:solidFill>
                  <a:srgbClr val="252525"/>
                </a:solidFill>
                <a:latin typeface="Courier New"/>
                <a:cs typeface="Courier New"/>
              </a:rPr>
              <a:t>false;</a:t>
            </a:r>
            <a:endParaRPr sz="2800">
              <a:solidFill>
                <a:prstClr val="black"/>
              </a:solidFill>
              <a:latin typeface="Courier New"/>
              <a:cs typeface="Courier New"/>
            </a:endParaRPr>
          </a:p>
          <a:p>
            <a:pPr marL="1728470">
              <a:spcBef>
                <a:spcPts val="10"/>
              </a:spcBef>
            </a:pPr>
            <a:r>
              <a:rPr sz="2800" spc="-10" dirty="0">
                <a:solidFill>
                  <a:srgbClr val="252525"/>
                </a:solidFill>
                <a:latin typeface="Courier New"/>
                <a:cs typeface="Courier New"/>
              </a:rPr>
              <a:t>var orValue= 0x02 </a:t>
            </a:r>
            <a:r>
              <a:rPr sz="2800" dirty="0">
                <a:solidFill>
                  <a:srgbClr val="252525"/>
                </a:solidFill>
                <a:latin typeface="Courier New"/>
                <a:cs typeface="Courier New"/>
              </a:rPr>
              <a:t>| </a:t>
            </a:r>
            <a:r>
              <a:rPr sz="2800" spc="-10" dirty="0">
                <a:solidFill>
                  <a:srgbClr val="252525"/>
                </a:solidFill>
                <a:latin typeface="Courier New"/>
                <a:cs typeface="Courier New"/>
              </a:rPr>
              <a:t>0x01; </a:t>
            </a:r>
            <a:r>
              <a:rPr sz="2800" spc="-20" dirty="0">
                <a:solidFill>
                  <a:srgbClr val="A6A6A6"/>
                </a:solidFill>
                <a:latin typeface="Courier New"/>
                <a:cs typeface="Courier New"/>
              </a:rPr>
              <a:t>// output </a:t>
            </a:r>
            <a:r>
              <a:rPr sz="2800" spc="-10" dirty="0">
                <a:solidFill>
                  <a:srgbClr val="A6A6A6"/>
                </a:solidFill>
                <a:latin typeface="Courier New"/>
                <a:cs typeface="Courier New"/>
              </a:rPr>
              <a:t>would be</a:t>
            </a:r>
            <a:r>
              <a:rPr sz="2800" spc="-100" dirty="0">
                <a:solidFill>
                  <a:srgbClr val="A6A6A6"/>
                </a:solidFill>
                <a:latin typeface="Courier New"/>
                <a:cs typeface="Courier New"/>
              </a:rPr>
              <a:t> </a:t>
            </a:r>
            <a:r>
              <a:rPr sz="2800" spc="-10" dirty="0">
                <a:solidFill>
                  <a:srgbClr val="A6A6A6"/>
                </a:solidFill>
                <a:latin typeface="Courier New"/>
                <a:cs typeface="Courier New"/>
              </a:rPr>
              <a:t>0x03</a:t>
            </a:r>
            <a:endParaRPr sz="2800">
              <a:solidFill>
                <a:prstClr val="black"/>
              </a:solidFill>
              <a:latin typeface="Courier New"/>
              <a:cs typeface="Courier New"/>
            </a:endParaRPr>
          </a:p>
          <a:p>
            <a:pPr marL="1304290" marR="7694930" indent="-213360"/>
            <a:r>
              <a:rPr sz="2800" spc="-20" dirty="0">
                <a:solidFill>
                  <a:srgbClr val="A6A6A6"/>
                </a:solidFill>
                <a:latin typeface="Courier New"/>
                <a:cs typeface="Courier New"/>
              </a:rPr>
              <a:t>//Bitwise </a:t>
            </a:r>
            <a:r>
              <a:rPr sz="2800" spc="-10" dirty="0">
                <a:solidFill>
                  <a:srgbClr val="A6A6A6"/>
                </a:solidFill>
                <a:latin typeface="Courier New"/>
                <a:cs typeface="Courier New"/>
              </a:rPr>
              <a:t>Operators~,&gt;&gt;, &lt;&lt;;  </a:t>
            </a:r>
            <a:r>
              <a:rPr sz="2800" spc="-20" dirty="0">
                <a:solidFill>
                  <a:srgbClr val="252525"/>
                </a:solidFill>
                <a:latin typeface="Courier New"/>
                <a:cs typeface="Courier New"/>
              </a:rPr>
              <a:t>function </a:t>
            </a:r>
            <a:r>
              <a:rPr sz="2800" spc="-10" dirty="0">
                <a:solidFill>
                  <a:srgbClr val="252525"/>
                </a:solidFill>
                <a:latin typeface="Courier New"/>
                <a:cs typeface="Courier New"/>
              </a:rPr>
              <a:t>Operators()</a:t>
            </a:r>
            <a:r>
              <a:rPr sz="2800" spc="-5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25400"/>
            <a:r>
              <a:rPr sz="2800" spc="-10" dirty="0">
                <a:solidFill>
                  <a:srgbClr val="A6A6A6"/>
                </a:solidFill>
                <a:latin typeface="Courier New"/>
                <a:cs typeface="Courier New"/>
              </a:rPr>
              <a:t>// Initialize state </a:t>
            </a:r>
            <a:r>
              <a:rPr sz="2800" spc="-20" dirty="0">
                <a:solidFill>
                  <a:srgbClr val="A6A6A6"/>
                </a:solidFill>
                <a:latin typeface="Courier New"/>
                <a:cs typeface="Courier New"/>
              </a:rPr>
              <a:t>variables</a:t>
            </a:r>
            <a:r>
              <a:rPr sz="2800" spc="-50" dirty="0">
                <a:solidFill>
                  <a:srgbClr val="A6A6A6"/>
                </a:solidFill>
                <a:latin typeface="Courier New"/>
                <a:cs typeface="Courier New"/>
              </a:rPr>
              <a:t> </a:t>
            </a:r>
            <a:r>
              <a:rPr sz="2800" spc="-20" dirty="0">
                <a:solidFill>
                  <a:srgbClr val="A6A6A6"/>
                </a:solidFill>
                <a:latin typeface="Courier New"/>
                <a:cs typeface="Courier New"/>
              </a:rPr>
              <a:t>here</a:t>
            </a:r>
            <a:r>
              <a:rPr sz="2800" spc="-2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694436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544830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Control</a:t>
            </a:r>
            <a:r>
              <a:rPr sz="5600" spc="-50" dirty="0">
                <a:solidFill>
                  <a:srgbClr val="095A82"/>
                </a:solidFill>
              </a:rPr>
              <a:t> </a:t>
            </a:r>
            <a:r>
              <a:rPr sz="5600" spc="-10" dirty="0">
                <a:solidFill>
                  <a:srgbClr val="095A82"/>
                </a:solidFill>
              </a:rPr>
              <a:t>Structures</a:t>
            </a:r>
            <a:endParaRPr sz="5600"/>
          </a:p>
        </p:txBody>
      </p:sp>
      <p:sp>
        <p:nvSpPr>
          <p:cNvPr id="16" name="object 3"/>
          <p:cNvSpPr txBox="1"/>
          <p:nvPr/>
        </p:nvSpPr>
        <p:spPr>
          <a:xfrm>
            <a:off x="942034" y="1896111"/>
            <a:ext cx="15989300" cy="4266553"/>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dirty="0">
                <a:solidFill>
                  <a:srgbClr val="5F5F5F"/>
                </a:solidFill>
                <a:cs typeface="Calibri"/>
              </a:rPr>
              <a:t>Most </a:t>
            </a:r>
            <a:r>
              <a:rPr sz="2800" spc="-10" dirty="0">
                <a:solidFill>
                  <a:srgbClr val="5F5F5F"/>
                </a:solidFill>
                <a:cs typeface="Calibri"/>
              </a:rPr>
              <a:t>of the </a:t>
            </a:r>
            <a:r>
              <a:rPr sz="2800" dirty="0">
                <a:solidFill>
                  <a:srgbClr val="5F5F5F"/>
                </a:solidFill>
                <a:cs typeface="Calibri"/>
              </a:rPr>
              <a:t>control </a:t>
            </a:r>
            <a:r>
              <a:rPr sz="2800" spc="-10" dirty="0">
                <a:solidFill>
                  <a:srgbClr val="5F5F5F"/>
                </a:solidFill>
                <a:cs typeface="Calibri"/>
              </a:rPr>
              <a:t>structures from </a:t>
            </a:r>
            <a:r>
              <a:rPr sz="2800" dirty="0">
                <a:solidFill>
                  <a:srgbClr val="5F5F5F"/>
                </a:solidFill>
                <a:cs typeface="Calibri"/>
              </a:rPr>
              <a:t>JavaScript are available in Solidity </a:t>
            </a:r>
            <a:r>
              <a:rPr sz="2800" spc="-10" dirty="0">
                <a:solidFill>
                  <a:srgbClr val="5F5F5F"/>
                </a:solidFill>
                <a:cs typeface="Calibri"/>
              </a:rPr>
              <a:t>except </a:t>
            </a:r>
            <a:r>
              <a:rPr sz="2800" dirty="0">
                <a:solidFill>
                  <a:srgbClr val="5F5F5F"/>
                </a:solidFill>
                <a:cs typeface="Calibri"/>
              </a:rPr>
              <a:t>for switch </a:t>
            </a:r>
            <a:r>
              <a:rPr sz="2800" spc="-10" dirty="0">
                <a:solidFill>
                  <a:srgbClr val="5F5F5F"/>
                </a:solidFill>
                <a:cs typeface="Calibri"/>
              </a:rPr>
              <a:t>and</a:t>
            </a:r>
            <a:r>
              <a:rPr sz="2800" spc="-20" dirty="0">
                <a:solidFill>
                  <a:srgbClr val="5F5F5F"/>
                </a:solidFill>
                <a:cs typeface="Calibri"/>
              </a:rPr>
              <a:t> </a:t>
            </a:r>
            <a:r>
              <a:rPr sz="2800" dirty="0">
                <a:solidFill>
                  <a:srgbClr val="5F5F5F"/>
                </a:solidFill>
                <a:cs typeface="Calibri"/>
              </a:rPr>
              <a:t>goto.</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So there </a:t>
            </a:r>
            <a:r>
              <a:rPr sz="2800" dirty="0">
                <a:solidFill>
                  <a:srgbClr val="5F5F5F"/>
                </a:solidFill>
                <a:cs typeface="Calibri"/>
              </a:rPr>
              <a:t>is</a:t>
            </a:r>
            <a:r>
              <a:rPr sz="2800" b="1" dirty="0">
                <a:solidFill>
                  <a:srgbClr val="5F5F5F"/>
                </a:solidFill>
                <a:cs typeface="Calibri"/>
              </a:rPr>
              <a:t>: if, else, </a:t>
            </a:r>
            <a:r>
              <a:rPr sz="2800" b="1" spc="-10" dirty="0">
                <a:solidFill>
                  <a:srgbClr val="5F5F5F"/>
                </a:solidFill>
                <a:cs typeface="Calibri"/>
              </a:rPr>
              <a:t>while, </a:t>
            </a:r>
            <a:r>
              <a:rPr sz="2800" b="1" dirty="0">
                <a:solidFill>
                  <a:srgbClr val="5F5F5F"/>
                </a:solidFill>
                <a:cs typeface="Calibri"/>
              </a:rPr>
              <a:t>do, for, break, continue, return, ? </a:t>
            </a:r>
            <a:r>
              <a:rPr sz="2800" b="1" spc="10" dirty="0">
                <a:solidFill>
                  <a:srgbClr val="5F5F5F"/>
                </a:solidFill>
                <a:cs typeface="Calibri"/>
              </a:rPr>
              <a:t>:</a:t>
            </a:r>
            <a:r>
              <a:rPr sz="2800" spc="10" dirty="0">
                <a:solidFill>
                  <a:srgbClr val="5F5F5F"/>
                </a:solidFill>
                <a:cs typeface="Calibri"/>
              </a:rPr>
              <a:t>, </a:t>
            </a:r>
            <a:r>
              <a:rPr sz="2800" dirty="0">
                <a:solidFill>
                  <a:srgbClr val="5F5F5F"/>
                </a:solidFill>
                <a:cs typeface="Calibri"/>
              </a:rPr>
              <a:t>with </a:t>
            </a:r>
            <a:r>
              <a:rPr sz="2800" spc="-10" dirty="0">
                <a:solidFill>
                  <a:srgbClr val="5F5F5F"/>
                </a:solidFill>
                <a:cs typeface="Calibri"/>
              </a:rPr>
              <a:t>the usual semantics </a:t>
            </a:r>
            <a:r>
              <a:rPr sz="2800" dirty="0">
                <a:solidFill>
                  <a:srgbClr val="5F5F5F"/>
                </a:solidFill>
                <a:cs typeface="Calibri"/>
              </a:rPr>
              <a:t>known </a:t>
            </a:r>
            <a:r>
              <a:rPr sz="2800" spc="-10" dirty="0">
                <a:solidFill>
                  <a:srgbClr val="5F5F5F"/>
                </a:solidFill>
                <a:cs typeface="Calibri"/>
              </a:rPr>
              <a:t>from </a:t>
            </a:r>
            <a:r>
              <a:rPr sz="2800" dirty="0">
                <a:solidFill>
                  <a:srgbClr val="5F5F5F"/>
                </a:solidFill>
                <a:cs typeface="Calibri"/>
              </a:rPr>
              <a:t>C</a:t>
            </a:r>
            <a:r>
              <a:rPr sz="2800" spc="-330" dirty="0">
                <a:solidFill>
                  <a:srgbClr val="5F5F5F"/>
                </a:solidFill>
                <a:cs typeface="Calibri"/>
              </a:rPr>
              <a:t> </a:t>
            </a:r>
            <a:r>
              <a:rPr sz="2800" spc="-10" dirty="0">
                <a:solidFill>
                  <a:srgbClr val="5F5F5F"/>
                </a:solidFill>
                <a:cs typeface="Calibri"/>
              </a:rPr>
              <a:t>or</a:t>
            </a:r>
            <a:endParaRPr sz="2800">
              <a:solidFill>
                <a:prstClr val="black"/>
              </a:solidFill>
              <a:cs typeface="Calibri"/>
            </a:endParaRPr>
          </a:p>
          <a:p>
            <a:pPr marL="598170">
              <a:spcBef>
                <a:spcPts val="1680"/>
              </a:spcBef>
            </a:pPr>
            <a:r>
              <a:rPr sz="2800" dirty="0">
                <a:solidFill>
                  <a:srgbClr val="5F5F5F"/>
                </a:solidFill>
                <a:cs typeface="Calibri"/>
              </a:rPr>
              <a:t>JavaScript</a:t>
            </a:r>
            <a:endParaRPr sz="2800">
              <a:solidFill>
                <a:prstClr val="black"/>
              </a:solidFill>
              <a:cs typeface="Calibri"/>
            </a:endParaRPr>
          </a:p>
          <a:p>
            <a:pPr marL="598170" marR="10160" indent="-572770">
              <a:lnSpc>
                <a:spcPct val="150000"/>
              </a:lnSpc>
              <a:spcBef>
                <a:spcPts val="1390"/>
              </a:spcBef>
              <a:buClr>
                <a:srgbClr val="095A82"/>
              </a:buClr>
              <a:buFont typeface="Wingdings"/>
              <a:buChar char=""/>
              <a:tabLst>
                <a:tab pos="598170" algn="l"/>
                <a:tab pos="599440" algn="l"/>
              </a:tabLst>
            </a:pPr>
            <a:r>
              <a:rPr sz="2800" spc="-10" dirty="0">
                <a:solidFill>
                  <a:srgbClr val="5F5F5F"/>
                </a:solidFill>
                <a:cs typeface="Calibri"/>
              </a:rPr>
              <a:t>Parentheses can not be omitted </a:t>
            </a:r>
            <a:r>
              <a:rPr sz="2800" dirty="0">
                <a:solidFill>
                  <a:srgbClr val="5F5F5F"/>
                </a:solidFill>
                <a:cs typeface="Calibri"/>
              </a:rPr>
              <a:t>for </a:t>
            </a:r>
            <a:r>
              <a:rPr sz="2800" spc="-10" dirty="0">
                <a:solidFill>
                  <a:srgbClr val="5F5F5F"/>
                </a:solidFill>
                <a:cs typeface="Calibri"/>
              </a:rPr>
              <a:t>conditionals, but curly braces can be omitted around single-statement  bodies</a:t>
            </a:r>
            <a:endParaRPr sz="2800">
              <a:solidFill>
                <a:prstClr val="black"/>
              </a:solidFill>
              <a:cs typeface="Calibri"/>
            </a:endParaRPr>
          </a:p>
          <a:p>
            <a:pPr>
              <a:spcBef>
                <a:spcPts val="11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There </a:t>
            </a:r>
            <a:r>
              <a:rPr sz="2800" dirty="0">
                <a:solidFill>
                  <a:srgbClr val="5F5F5F"/>
                </a:solidFill>
                <a:cs typeface="Calibri"/>
              </a:rPr>
              <a:t>is </a:t>
            </a:r>
            <a:r>
              <a:rPr sz="2800" spc="-10" dirty="0">
                <a:solidFill>
                  <a:srgbClr val="5F5F5F"/>
                </a:solidFill>
                <a:cs typeface="Calibri"/>
              </a:rPr>
              <a:t>no type conversion </a:t>
            </a:r>
            <a:r>
              <a:rPr sz="2800" dirty="0">
                <a:solidFill>
                  <a:srgbClr val="5F5F5F"/>
                </a:solidFill>
                <a:cs typeface="Calibri"/>
              </a:rPr>
              <a:t>from </a:t>
            </a:r>
            <a:r>
              <a:rPr sz="2800" spc="-10" dirty="0">
                <a:solidFill>
                  <a:srgbClr val="5F5F5F"/>
                </a:solidFill>
                <a:cs typeface="Calibri"/>
              </a:rPr>
              <a:t>non-boolean </a:t>
            </a:r>
            <a:r>
              <a:rPr sz="2800" dirty="0">
                <a:solidFill>
                  <a:srgbClr val="5F5F5F"/>
                </a:solidFill>
                <a:cs typeface="Calibri"/>
              </a:rPr>
              <a:t>to boolean types as there is in C and</a:t>
            </a:r>
            <a:r>
              <a:rPr sz="2800" spc="30" dirty="0">
                <a:solidFill>
                  <a:srgbClr val="5F5F5F"/>
                </a:solidFill>
                <a:cs typeface="Calibri"/>
              </a:rPr>
              <a:t> </a:t>
            </a:r>
            <a:r>
              <a:rPr sz="2800" dirty="0">
                <a:solidFill>
                  <a:srgbClr val="5F5F5F"/>
                </a:solidFill>
                <a:cs typeface="Calibri"/>
              </a:rPr>
              <a:t>JavaScript</a:t>
            </a:r>
            <a:endParaRPr sz="2800">
              <a:solidFill>
                <a:prstClr val="black"/>
              </a:solidFill>
              <a:cs typeface="Calibri"/>
            </a:endParaRPr>
          </a:p>
        </p:txBody>
      </p:sp>
    </p:spTree>
    <p:extLst>
      <p:ext uri="{BB962C8B-B14F-4D97-AF65-F5344CB8AC3E}">
        <p14:creationId xmlns:p14="http://schemas.microsoft.com/office/powerpoint/2010/main" val="511988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6861808"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Scoping &amp;</a:t>
            </a:r>
            <a:r>
              <a:rPr sz="5600" spc="-20" dirty="0">
                <a:solidFill>
                  <a:srgbClr val="095A82"/>
                </a:solidFill>
              </a:rPr>
              <a:t> Declarations</a:t>
            </a:r>
            <a:endParaRPr sz="5600" dirty="0"/>
          </a:p>
        </p:txBody>
      </p:sp>
      <p:sp>
        <p:nvSpPr>
          <p:cNvPr id="16" name="object 3"/>
          <p:cNvSpPr txBox="1"/>
          <p:nvPr/>
        </p:nvSpPr>
        <p:spPr>
          <a:xfrm>
            <a:off x="942034" y="1896110"/>
            <a:ext cx="16222980" cy="6113212"/>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dirty="0">
                <a:solidFill>
                  <a:srgbClr val="5F5F5F"/>
                </a:solidFill>
                <a:cs typeface="Calibri"/>
              </a:rPr>
              <a:t>A variable </a:t>
            </a:r>
            <a:r>
              <a:rPr sz="2800" spc="-10" dirty="0">
                <a:solidFill>
                  <a:srgbClr val="5F5F5F"/>
                </a:solidFill>
                <a:cs typeface="Calibri"/>
              </a:rPr>
              <a:t>which </a:t>
            </a:r>
            <a:r>
              <a:rPr sz="2800" dirty="0">
                <a:solidFill>
                  <a:srgbClr val="5F5F5F"/>
                </a:solidFill>
                <a:cs typeface="Calibri"/>
              </a:rPr>
              <a:t>is </a:t>
            </a:r>
            <a:r>
              <a:rPr sz="2800" spc="-10" dirty="0">
                <a:solidFill>
                  <a:srgbClr val="5F5F5F"/>
                </a:solidFill>
                <a:cs typeface="Calibri"/>
              </a:rPr>
              <a:t>declared </a:t>
            </a:r>
            <a:r>
              <a:rPr sz="2800" dirty="0">
                <a:solidFill>
                  <a:srgbClr val="5F5F5F"/>
                </a:solidFill>
                <a:cs typeface="Calibri"/>
              </a:rPr>
              <a:t>will </a:t>
            </a:r>
            <a:r>
              <a:rPr sz="2800" spc="-10" dirty="0">
                <a:solidFill>
                  <a:srgbClr val="5F5F5F"/>
                </a:solidFill>
                <a:cs typeface="Calibri"/>
              </a:rPr>
              <a:t>have </a:t>
            </a:r>
            <a:r>
              <a:rPr sz="2800" dirty="0">
                <a:solidFill>
                  <a:srgbClr val="5F5F5F"/>
                </a:solidFill>
                <a:cs typeface="Calibri"/>
              </a:rPr>
              <a:t>an initial </a:t>
            </a:r>
            <a:r>
              <a:rPr sz="2800" spc="-10" dirty="0">
                <a:solidFill>
                  <a:srgbClr val="5F5F5F"/>
                </a:solidFill>
                <a:cs typeface="Calibri"/>
              </a:rPr>
              <a:t>default </a:t>
            </a:r>
            <a:r>
              <a:rPr sz="2800" dirty="0">
                <a:solidFill>
                  <a:srgbClr val="5F5F5F"/>
                </a:solidFill>
                <a:cs typeface="Calibri"/>
              </a:rPr>
              <a:t>value whose </a:t>
            </a:r>
            <a:r>
              <a:rPr sz="2800" spc="-10" dirty="0">
                <a:solidFill>
                  <a:srgbClr val="5F5F5F"/>
                </a:solidFill>
                <a:cs typeface="Calibri"/>
              </a:rPr>
              <a:t>byte-representation </a:t>
            </a:r>
            <a:r>
              <a:rPr sz="2800" dirty="0">
                <a:solidFill>
                  <a:srgbClr val="5F5F5F"/>
                </a:solidFill>
                <a:cs typeface="Calibri"/>
              </a:rPr>
              <a:t>is all</a:t>
            </a:r>
            <a:r>
              <a:rPr sz="2800" spc="250" dirty="0">
                <a:solidFill>
                  <a:srgbClr val="5F5F5F"/>
                </a:solidFill>
                <a:cs typeface="Calibri"/>
              </a:rPr>
              <a:t> </a:t>
            </a:r>
            <a:r>
              <a:rPr sz="2800" spc="-10" dirty="0">
                <a:solidFill>
                  <a:srgbClr val="5F5F5F"/>
                </a:solidFill>
                <a:cs typeface="Calibri"/>
              </a:rPr>
              <a:t>zeros</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25400"/>
            <a:r>
              <a:rPr sz="2800" b="1" spc="-10" dirty="0">
                <a:solidFill>
                  <a:srgbClr val="5F5F5F"/>
                </a:solidFill>
                <a:cs typeface="Calibri"/>
              </a:rPr>
              <a:t>Example:</a:t>
            </a:r>
            <a:endParaRPr sz="2800" dirty="0">
              <a:solidFill>
                <a:prstClr val="black"/>
              </a:solidFill>
              <a:cs typeface="Calibri"/>
            </a:endParaRPr>
          </a:p>
          <a:p>
            <a:pPr marL="1945638" lvl="1" indent="-570230">
              <a:spcBef>
                <a:spcPts val="1130"/>
              </a:spcBef>
              <a:buClr>
                <a:srgbClr val="095A82"/>
              </a:buClr>
              <a:buFont typeface="Arial"/>
              <a:buChar char="•"/>
              <a:tabLst>
                <a:tab pos="1945638" algn="l"/>
                <a:tab pos="1946910" algn="l"/>
              </a:tabLst>
            </a:pPr>
            <a:r>
              <a:rPr sz="2800" spc="-10" dirty="0">
                <a:solidFill>
                  <a:srgbClr val="5F5F5F"/>
                </a:solidFill>
                <a:cs typeface="Calibri"/>
              </a:rPr>
              <a:t>Default </a:t>
            </a:r>
            <a:r>
              <a:rPr sz="2800" dirty="0">
                <a:solidFill>
                  <a:srgbClr val="5F5F5F"/>
                </a:solidFill>
                <a:cs typeface="Calibri"/>
              </a:rPr>
              <a:t>value for a </a:t>
            </a:r>
            <a:r>
              <a:rPr sz="2800" b="1" dirty="0">
                <a:solidFill>
                  <a:srgbClr val="095A82"/>
                </a:solidFill>
                <a:cs typeface="Calibri"/>
              </a:rPr>
              <a:t>bool </a:t>
            </a:r>
            <a:r>
              <a:rPr sz="2800" dirty="0">
                <a:solidFill>
                  <a:srgbClr val="5F5F5F"/>
                </a:solidFill>
                <a:cs typeface="Calibri"/>
              </a:rPr>
              <a:t>is</a:t>
            </a:r>
            <a:r>
              <a:rPr sz="2800" spc="-70" dirty="0">
                <a:solidFill>
                  <a:srgbClr val="5F5F5F"/>
                </a:solidFill>
                <a:cs typeface="Calibri"/>
              </a:rPr>
              <a:t> </a:t>
            </a:r>
            <a:r>
              <a:rPr sz="2800" b="1" spc="-10" dirty="0">
                <a:solidFill>
                  <a:srgbClr val="095A82"/>
                </a:solidFill>
                <a:cs typeface="Calibri"/>
              </a:rPr>
              <a:t>false</a:t>
            </a:r>
            <a:endParaRPr sz="2800" dirty="0">
              <a:solidFill>
                <a:prstClr val="black"/>
              </a:solidFill>
              <a:cs typeface="Calibri"/>
            </a:endParaRPr>
          </a:p>
          <a:p>
            <a:pPr marL="1945638" lvl="1" indent="-570230">
              <a:spcBef>
                <a:spcPts val="600"/>
              </a:spcBef>
              <a:buClr>
                <a:srgbClr val="095A82"/>
              </a:buClr>
              <a:buFont typeface="Arial"/>
              <a:buChar char="•"/>
              <a:tabLst>
                <a:tab pos="1945638" algn="l"/>
                <a:tab pos="1946910" algn="l"/>
              </a:tabLst>
            </a:pPr>
            <a:r>
              <a:rPr sz="2800" spc="-10" dirty="0">
                <a:solidFill>
                  <a:srgbClr val="5F5F5F"/>
                </a:solidFill>
                <a:cs typeface="Calibri"/>
              </a:rPr>
              <a:t>Default </a:t>
            </a:r>
            <a:r>
              <a:rPr sz="2800" dirty="0">
                <a:solidFill>
                  <a:srgbClr val="5F5F5F"/>
                </a:solidFill>
                <a:cs typeface="Calibri"/>
              </a:rPr>
              <a:t>value for </a:t>
            </a:r>
            <a:r>
              <a:rPr sz="2800" spc="-10" dirty="0">
                <a:solidFill>
                  <a:srgbClr val="5F5F5F"/>
                </a:solidFill>
                <a:cs typeface="Calibri"/>
              </a:rPr>
              <a:t>the </a:t>
            </a:r>
            <a:r>
              <a:rPr sz="2800" b="1" dirty="0">
                <a:solidFill>
                  <a:srgbClr val="095A82"/>
                </a:solidFill>
                <a:cs typeface="Calibri"/>
              </a:rPr>
              <a:t>uint </a:t>
            </a:r>
            <a:r>
              <a:rPr sz="2800" spc="-10" dirty="0">
                <a:solidFill>
                  <a:srgbClr val="5F5F5F"/>
                </a:solidFill>
                <a:cs typeface="Calibri"/>
              </a:rPr>
              <a:t>or </a:t>
            </a:r>
            <a:r>
              <a:rPr sz="2800" b="1" dirty="0">
                <a:solidFill>
                  <a:srgbClr val="095A82"/>
                </a:solidFill>
                <a:cs typeface="Calibri"/>
              </a:rPr>
              <a:t>int </a:t>
            </a:r>
            <a:r>
              <a:rPr sz="2800" spc="-10" dirty="0">
                <a:solidFill>
                  <a:srgbClr val="5F5F5F"/>
                </a:solidFill>
                <a:cs typeface="Calibri"/>
              </a:rPr>
              <a:t>type </a:t>
            </a:r>
            <a:r>
              <a:rPr sz="2800" dirty="0">
                <a:solidFill>
                  <a:srgbClr val="5F5F5F"/>
                </a:solidFill>
                <a:cs typeface="Calibri"/>
              </a:rPr>
              <a:t>is</a:t>
            </a:r>
            <a:r>
              <a:rPr sz="2800" spc="-50" dirty="0">
                <a:solidFill>
                  <a:srgbClr val="5F5F5F"/>
                </a:solidFill>
                <a:cs typeface="Calibri"/>
              </a:rPr>
              <a:t> </a:t>
            </a:r>
            <a:r>
              <a:rPr sz="2800" b="1" dirty="0">
                <a:solidFill>
                  <a:srgbClr val="095A82"/>
                </a:solidFill>
                <a:cs typeface="Calibri"/>
              </a:rPr>
              <a:t>0</a:t>
            </a:r>
            <a:endParaRPr sz="2800" dirty="0">
              <a:solidFill>
                <a:prstClr val="black"/>
              </a:solidFill>
              <a:cs typeface="Calibri"/>
            </a:endParaRPr>
          </a:p>
          <a:p>
            <a:pPr marL="1945638" marR="195580" lvl="1" indent="-570230">
              <a:spcBef>
                <a:spcPts val="600"/>
              </a:spcBef>
              <a:buClr>
                <a:srgbClr val="095A82"/>
              </a:buClr>
              <a:buFont typeface="Arial"/>
              <a:buChar char="•"/>
              <a:tabLst>
                <a:tab pos="1945638" algn="l"/>
                <a:tab pos="1946910" algn="l"/>
              </a:tabLst>
            </a:pPr>
            <a:r>
              <a:rPr sz="2800" dirty="0">
                <a:solidFill>
                  <a:srgbClr val="5F5F5F"/>
                </a:solidFill>
                <a:cs typeface="Calibri"/>
              </a:rPr>
              <a:t>For </a:t>
            </a:r>
            <a:r>
              <a:rPr sz="2800" spc="-10" dirty="0">
                <a:solidFill>
                  <a:srgbClr val="5F5F5F"/>
                </a:solidFill>
                <a:cs typeface="Calibri"/>
              </a:rPr>
              <a:t>statically-sized </a:t>
            </a:r>
            <a:r>
              <a:rPr sz="2800" dirty="0">
                <a:solidFill>
                  <a:srgbClr val="5F5F5F"/>
                </a:solidFill>
                <a:cs typeface="Calibri"/>
              </a:rPr>
              <a:t>arrays </a:t>
            </a:r>
            <a:r>
              <a:rPr sz="2800" spc="-10" dirty="0">
                <a:solidFill>
                  <a:srgbClr val="5F5F5F"/>
                </a:solidFill>
                <a:cs typeface="Calibri"/>
              </a:rPr>
              <a:t>and </a:t>
            </a:r>
            <a:r>
              <a:rPr sz="2800" b="1" dirty="0">
                <a:solidFill>
                  <a:srgbClr val="095A82"/>
                </a:solidFill>
                <a:cs typeface="Calibri"/>
              </a:rPr>
              <a:t>bytes1 </a:t>
            </a:r>
            <a:r>
              <a:rPr sz="2800" dirty="0">
                <a:solidFill>
                  <a:srgbClr val="5F5F5F"/>
                </a:solidFill>
                <a:cs typeface="Calibri"/>
              </a:rPr>
              <a:t>to </a:t>
            </a:r>
            <a:r>
              <a:rPr sz="2800" b="1" dirty="0">
                <a:solidFill>
                  <a:srgbClr val="095A82"/>
                </a:solidFill>
                <a:cs typeface="Calibri"/>
              </a:rPr>
              <a:t>bytes32</a:t>
            </a:r>
            <a:r>
              <a:rPr sz="2800" dirty="0">
                <a:solidFill>
                  <a:srgbClr val="5F5F5F"/>
                </a:solidFill>
                <a:cs typeface="Calibri"/>
              </a:rPr>
              <a:t>, each individual element will </a:t>
            </a:r>
            <a:r>
              <a:rPr sz="2800" spc="-10" dirty="0">
                <a:solidFill>
                  <a:srgbClr val="5F5F5F"/>
                </a:solidFill>
                <a:cs typeface="Calibri"/>
              </a:rPr>
              <a:t>be </a:t>
            </a:r>
            <a:r>
              <a:rPr sz="2800" dirty="0">
                <a:solidFill>
                  <a:srgbClr val="5F5F5F"/>
                </a:solidFill>
                <a:cs typeface="Calibri"/>
              </a:rPr>
              <a:t>initialized to the  </a:t>
            </a:r>
            <a:r>
              <a:rPr sz="2800" spc="-10" dirty="0">
                <a:solidFill>
                  <a:srgbClr val="5F5F5F"/>
                </a:solidFill>
                <a:cs typeface="Calibri"/>
              </a:rPr>
              <a:t>default </a:t>
            </a:r>
            <a:r>
              <a:rPr sz="2800" dirty="0">
                <a:solidFill>
                  <a:srgbClr val="5F5F5F"/>
                </a:solidFill>
                <a:cs typeface="Calibri"/>
              </a:rPr>
              <a:t>value </a:t>
            </a:r>
            <a:r>
              <a:rPr sz="2800" spc="-10" dirty="0">
                <a:solidFill>
                  <a:srgbClr val="5F5F5F"/>
                </a:solidFill>
                <a:cs typeface="Calibri"/>
              </a:rPr>
              <a:t>corresponding </a:t>
            </a:r>
            <a:r>
              <a:rPr sz="2800" dirty="0">
                <a:solidFill>
                  <a:srgbClr val="5F5F5F"/>
                </a:solidFill>
                <a:cs typeface="Calibri"/>
              </a:rPr>
              <a:t>to </a:t>
            </a:r>
            <a:r>
              <a:rPr sz="2800" spc="-10" dirty="0">
                <a:solidFill>
                  <a:srgbClr val="5F5F5F"/>
                </a:solidFill>
                <a:cs typeface="Calibri"/>
              </a:rPr>
              <a:t>its</a:t>
            </a:r>
            <a:r>
              <a:rPr sz="2800" spc="30" dirty="0">
                <a:solidFill>
                  <a:srgbClr val="5F5F5F"/>
                </a:solidFill>
                <a:cs typeface="Calibri"/>
              </a:rPr>
              <a:t> </a:t>
            </a:r>
            <a:r>
              <a:rPr sz="2800" spc="-10" dirty="0">
                <a:solidFill>
                  <a:srgbClr val="5F5F5F"/>
                </a:solidFill>
                <a:cs typeface="Calibri"/>
              </a:rPr>
              <a:t>type</a:t>
            </a:r>
            <a:endParaRPr sz="2800" dirty="0">
              <a:solidFill>
                <a:prstClr val="black"/>
              </a:solidFill>
              <a:cs typeface="Calibri"/>
            </a:endParaRPr>
          </a:p>
          <a:p>
            <a:pPr marL="1945638" lvl="1" indent="-570230">
              <a:spcBef>
                <a:spcPts val="600"/>
              </a:spcBef>
              <a:buClr>
                <a:srgbClr val="095A82"/>
              </a:buClr>
              <a:buFont typeface="Arial"/>
              <a:buChar char="•"/>
              <a:tabLst>
                <a:tab pos="1945638" algn="l"/>
                <a:tab pos="1946910" algn="l"/>
              </a:tabLst>
            </a:pPr>
            <a:r>
              <a:rPr sz="2800" dirty="0">
                <a:solidFill>
                  <a:srgbClr val="5F5F5F"/>
                </a:solidFill>
                <a:cs typeface="Calibri"/>
              </a:rPr>
              <a:t>For </a:t>
            </a:r>
            <a:r>
              <a:rPr sz="2800" spc="-10" dirty="0">
                <a:solidFill>
                  <a:srgbClr val="5F5F5F"/>
                </a:solidFill>
                <a:cs typeface="Calibri"/>
              </a:rPr>
              <a:t>dynamically-sized </a:t>
            </a:r>
            <a:r>
              <a:rPr sz="2800" dirty="0">
                <a:solidFill>
                  <a:srgbClr val="5F5F5F"/>
                </a:solidFill>
                <a:cs typeface="Calibri"/>
              </a:rPr>
              <a:t>arrays, </a:t>
            </a:r>
            <a:r>
              <a:rPr sz="2800" b="1" dirty="0">
                <a:solidFill>
                  <a:srgbClr val="095A82"/>
                </a:solidFill>
                <a:cs typeface="Calibri"/>
              </a:rPr>
              <a:t>bytes </a:t>
            </a:r>
            <a:r>
              <a:rPr sz="2800" spc="-10" dirty="0">
                <a:solidFill>
                  <a:srgbClr val="5F5F5F"/>
                </a:solidFill>
                <a:cs typeface="Calibri"/>
              </a:rPr>
              <a:t>and </a:t>
            </a:r>
            <a:r>
              <a:rPr sz="2800" b="1" dirty="0">
                <a:solidFill>
                  <a:srgbClr val="095A82"/>
                </a:solidFill>
                <a:cs typeface="Calibri"/>
              </a:rPr>
              <a:t>string, </a:t>
            </a:r>
            <a:r>
              <a:rPr sz="2800" spc="-10" dirty="0">
                <a:solidFill>
                  <a:srgbClr val="5F5F5F"/>
                </a:solidFill>
                <a:cs typeface="Calibri"/>
              </a:rPr>
              <a:t>the default </a:t>
            </a:r>
            <a:r>
              <a:rPr sz="2800" dirty="0">
                <a:solidFill>
                  <a:srgbClr val="5F5F5F"/>
                </a:solidFill>
                <a:cs typeface="Calibri"/>
              </a:rPr>
              <a:t>value is an </a:t>
            </a:r>
            <a:r>
              <a:rPr sz="2800" spc="-10" dirty="0">
                <a:solidFill>
                  <a:srgbClr val="5F5F5F"/>
                </a:solidFill>
                <a:cs typeface="Calibri"/>
              </a:rPr>
              <a:t>empty </a:t>
            </a:r>
            <a:r>
              <a:rPr sz="2800" dirty="0">
                <a:solidFill>
                  <a:srgbClr val="5F5F5F"/>
                </a:solidFill>
                <a:cs typeface="Calibri"/>
              </a:rPr>
              <a:t>array </a:t>
            </a:r>
            <a:r>
              <a:rPr sz="2800" spc="-10" dirty="0">
                <a:solidFill>
                  <a:srgbClr val="5F5F5F"/>
                </a:solidFill>
                <a:cs typeface="Calibri"/>
              </a:rPr>
              <a:t>or</a:t>
            </a:r>
            <a:r>
              <a:rPr sz="2800" spc="40" dirty="0">
                <a:solidFill>
                  <a:srgbClr val="5F5F5F"/>
                </a:solidFill>
                <a:cs typeface="Calibri"/>
              </a:rPr>
              <a:t> </a:t>
            </a:r>
            <a:r>
              <a:rPr sz="2800" spc="-10" dirty="0">
                <a:solidFill>
                  <a:srgbClr val="5F5F5F"/>
                </a:solidFill>
                <a:cs typeface="Calibri"/>
              </a:rPr>
              <a:t>string</a:t>
            </a:r>
            <a:endParaRPr sz="2800" dirty="0">
              <a:solidFill>
                <a:prstClr val="black"/>
              </a:solidFill>
              <a:cs typeface="Calibri"/>
            </a:endParaRPr>
          </a:p>
          <a:p>
            <a:endParaRPr sz="3200" dirty="0">
              <a:solidFill>
                <a:prstClr val="black"/>
              </a:solidFill>
              <a:latin typeface="Times New Roman"/>
              <a:cs typeface="Times New Roman"/>
            </a:endParaRPr>
          </a:p>
          <a:p>
            <a:pPr marL="140970">
              <a:spcBef>
                <a:spcPts val="2470"/>
              </a:spcBef>
            </a:pPr>
            <a:r>
              <a:rPr sz="2800" b="1" dirty="0">
                <a:solidFill>
                  <a:srgbClr val="5F5F5F"/>
                </a:solidFill>
                <a:cs typeface="Calibri"/>
              </a:rPr>
              <a:t>Declaration:</a:t>
            </a:r>
            <a:endParaRPr sz="2800" dirty="0">
              <a:solidFill>
                <a:prstClr val="black"/>
              </a:solidFill>
              <a:cs typeface="Calibri"/>
            </a:endParaRPr>
          </a:p>
          <a:p>
            <a:pPr marL="140970" marR="10160">
              <a:spcBef>
                <a:spcPts val="1420"/>
              </a:spcBef>
            </a:pPr>
            <a:r>
              <a:rPr sz="2800" dirty="0">
                <a:solidFill>
                  <a:srgbClr val="5F5F5F"/>
                </a:solidFill>
                <a:cs typeface="Calibri"/>
              </a:rPr>
              <a:t>A variable </a:t>
            </a:r>
            <a:r>
              <a:rPr sz="2800" spc="-10" dirty="0">
                <a:solidFill>
                  <a:srgbClr val="5F5F5F"/>
                </a:solidFill>
                <a:cs typeface="Calibri"/>
              </a:rPr>
              <a:t>declared </a:t>
            </a:r>
            <a:r>
              <a:rPr sz="2800" dirty="0">
                <a:solidFill>
                  <a:srgbClr val="5F5F5F"/>
                </a:solidFill>
                <a:cs typeface="Calibri"/>
              </a:rPr>
              <a:t>anywhere within a </a:t>
            </a:r>
            <a:r>
              <a:rPr sz="2800" spc="-10" dirty="0">
                <a:solidFill>
                  <a:srgbClr val="5F5F5F"/>
                </a:solidFill>
                <a:cs typeface="Calibri"/>
              </a:rPr>
              <a:t>function </a:t>
            </a:r>
            <a:r>
              <a:rPr sz="2800" dirty="0">
                <a:solidFill>
                  <a:srgbClr val="5F5F5F"/>
                </a:solidFill>
                <a:cs typeface="Calibri"/>
              </a:rPr>
              <a:t>will </a:t>
            </a:r>
            <a:r>
              <a:rPr sz="2800" spc="-10" dirty="0">
                <a:solidFill>
                  <a:srgbClr val="5F5F5F"/>
                </a:solidFill>
                <a:cs typeface="Calibri"/>
              </a:rPr>
              <a:t>be </a:t>
            </a:r>
            <a:r>
              <a:rPr sz="2800" dirty="0">
                <a:solidFill>
                  <a:srgbClr val="5F5F5F"/>
                </a:solidFill>
                <a:cs typeface="Calibri"/>
              </a:rPr>
              <a:t>in </a:t>
            </a:r>
            <a:r>
              <a:rPr sz="2800" spc="-10" dirty="0">
                <a:solidFill>
                  <a:srgbClr val="5F5F5F"/>
                </a:solidFill>
                <a:cs typeface="Calibri"/>
              </a:rPr>
              <a:t>scope </a:t>
            </a:r>
            <a:r>
              <a:rPr sz="2800" dirty="0">
                <a:solidFill>
                  <a:srgbClr val="5F5F5F"/>
                </a:solidFill>
                <a:cs typeface="Calibri"/>
              </a:rPr>
              <a:t>for </a:t>
            </a:r>
            <a:r>
              <a:rPr sz="2800" spc="-10" dirty="0">
                <a:solidFill>
                  <a:srgbClr val="5F5F5F"/>
                </a:solidFill>
                <a:cs typeface="Calibri"/>
              </a:rPr>
              <a:t>the </a:t>
            </a:r>
            <a:r>
              <a:rPr sz="2800" dirty="0">
                <a:solidFill>
                  <a:srgbClr val="5F5F5F"/>
                </a:solidFill>
                <a:cs typeface="Calibri"/>
              </a:rPr>
              <a:t>entire </a:t>
            </a:r>
            <a:r>
              <a:rPr sz="2800" spc="-10" dirty="0">
                <a:solidFill>
                  <a:srgbClr val="5F5F5F"/>
                </a:solidFill>
                <a:cs typeface="Calibri"/>
              </a:rPr>
              <a:t>function, </a:t>
            </a:r>
            <a:r>
              <a:rPr sz="2800" dirty="0">
                <a:solidFill>
                  <a:srgbClr val="5F5F5F"/>
                </a:solidFill>
                <a:cs typeface="Calibri"/>
              </a:rPr>
              <a:t>regardless </a:t>
            </a:r>
            <a:r>
              <a:rPr sz="2800" spc="-10" dirty="0">
                <a:solidFill>
                  <a:srgbClr val="5F5F5F"/>
                </a:solidFill>
                <a:cs typeface="Calibri"/>
              </a:rPr>
              <a:t>of </a:t>
            </a:r>
            <a:r>
              <a:rPr sz="2800" dirty="0">
                <a:solidFill>
                  <a:srgbClr val="5F5F5F"/>
                </a:solidFill>
                <a:cs typeface="Calibri"/>
              </a:rPr>
              <a:t>where it is  </a:t>
            </a:r>
            <a:r>
              <a:rPr sz="2800" spc="-10" dirty="0">
                <a:solidFill>
                  <a:srgbClr val="5F5F5F"/>
                </a:solidFill>
                <a:cs typeface="Calibri"/>
              </a:rPr>
              <a:t>declared</a:t>
            </a:r>
            <a:endParaRPr sz="2800" dirty="0">
              <a:solidFill>
                <a:prstClr val="black"/>
              </a:solidFill>
              <a:cs typeface="Calibri"/>
            </a:endParaRPr>
          </a:p>
        </p:txBody>
      </p:sp>
    </p:spTree>
    <p:extLst>
      <p:ext uri="{BB962C8B-B14F-4D97-AF65-F5344CB8AC3E}">
        <p14:creationId xmlns:p14="http://schemas.microsoft.com/office/powerpoint/2010/main" val="130523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1422654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Components </a:t>
            </a:r>
            <a:r>
              <a:rPr sz="5600" spc="-10" dirty="0">
                <a:solidFill>
                  <a:srgbClr val="095A82"/>
                </a:solidFill>
              </a:rPr>
              <a:t>of Blockchain Ecosystem</a:t>
            </a:r>
            <a:r>
              <a:rPr sz="5600" spc="160" dirty="0">
                <a:solidFill>
                  <a:srgbClr val="095A82"/>
                </a:solidFill>
              </a:rPr>
              <a:t> </a:t>
            </a:r>
            <a:r>
              <a:rPr sz="5600" spc="-10" dirty="0">
                <a:solidFill>
                  <a:srgbClr val="095A82"/>
                </a:solidFill>
              </a:rPr>
              <a:t>Explained</a:t>
            </a:r>
            <a:endParaRPr sz="5600" dirty="0"/>
          </a:p>
        </p:txBody>
      </p:sp>
      <p:sp>
        <p:nvSpPr>
          <p:cNvPr id="6" name="object 6"/>
          <p:cNvSpPr/>
          <p:nvPr/>
        </p:nvSpPr>
        <p:spPr>
          <a:xfrm>
            <a:off x="6961631" y="6516622"/>
            <a:ext cx="2009138" cy="2225040"/>
          </a:xfrm>
          <a:custGeom>
            <a:avLst/>
            <a:gdLst/>
            <a:ahLst/>
            <a:cxnLst/>
            <a:rect l="l" t="t" r="r" b="b"/>
            <a:pathLst>
              <a:path w="1004570" h="1112520">
                <a:moveTo>
                  <a:pt x="0" y="0"/>
                </a:moveTo>
                <a:lnTo>
                  <a:pt x="1004316" y="1112520"/>
                </a:lnTo>
                <a:lnTo>
                  <a:pt x="1004316" y="799871"/>
                </a:lnTo>
                <a:lnTo>
                  <a:pt x="0" y="0"/>
                </a:lnTo>
                <a:close/>
              </a:path>
            </a:pathLst>
          </a:custGeom>
          <a:solidFill>
            <a:srgbClr val="095A82"/>
          </a:solidFill>
        </p:spPr>
        <p:txBody>
          <a:bodyPr wrap="square" lIns="0" tIns="0" rIns="0" bIns="0" rtlCol="0"/>
          <a:lstStyle/>
          <a:p>
            <a:endParaRPr sz="3600">
              <a:solidFill>
                <a:prstClr val="black"/>
              </a:solidFill>
            </a:endParaRPr>
          </a:p>
        </p:txBody>
      </p:sp>
      <p:sp>
        <p:nvSpPr>
          <p:cNvPr id="7" name="object 7"/>
          <p:cNvSpPr/>
          <p:nvPr/>
        </p:nvSpPr>
        <p:spPr>
          <a:xfrm>
            <a:off x="8970265" y="6534910"/>
            <a:ext cx="1987550" cy="2207260"/>
          </a:xfrm>
          <a:custGeom>
            <a:avLst/>
            <a:gdLst/>
            <a:ahLst/>
            <a:cxnLst/>
            <a:rect l="l" t="t" r="r" b="b"/>
            <a:pathLst>
              <a:path w="993775" h="1103629">
                <a:moveTo>
                  <a:pt x="993647" y="0"/>
                </a:moveTo>
                <a:lnTo>
                  <a:pt x="0" y="790625"/>
                </a:lnTo>
                <a:lnTo>
                  <a:pt x="0" y="1103376"/>
                </a:lnTo>
                <a:lnTo>
                  <a:pt x="993647" y="0"/>
                </a:lnTo>
                <a:close/>
              </a:path>
            </a:pathLst>
          </a:custGeom>
          <a:solidFill>
            <a:srgbClr val="074361"/>
          </a:solidFill>
        </p:spPr>
        <p:txBody>
          <a:bodyPr wrap="square" lIns="0" tIns="0" rIns="0" bIns="0" rtlCol="0"/>
          <a:lstStyle/>
          <a:p>
            <a:endParaRPr sz="3600">
              <a:solidFill>
                <a:prstClr val="black"/>
              </a:solidFill>
            </a:endParaRPr>
          </a:p>
        </p:txBody>
      </p:sp>
      <p:sp>
        <p:nvSpPr>
          <p:cNvPr id="8" name="object 8"/>
          <p:cNvSpPr/>
          <p:nvPr/>
        </p:nvSpPr>
        <p:spPr>
          <a:xfrm>
            <a:off x="6495288" y="4959096"/>
            <a:ext cx="4940808" cy="315772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9" name="object 9"/>
          <p:cNvSpPr/>
          <p:nvPr/>
        </p:nvSpPr>
        <p:spPr>
          <a:xfrm>
            <a:off x="6601968" y="4992622"/>
            <a:ext cx="4737100" cy="2270760"/>
          </a:xfrm>
          <a:custGeom>
            <a:avLst/>
            <a:gdLst/>
            <a:ahLst/>
            <a:cxnLst/>
            <a:rect l="l" t="t" r="r" b="b"/>
            <a:pathLst>
              <a:path w="2368550" h="1135379">
                <a:moveTo>
                  <a:pt x="1182496" y="0"/>
                </a:moveTo>
                <a:lnTo>
                  <a:pt x="0" y="341375"/>
                </a:lnTo>
                <a:lnTo>
                  <a:pt x="1184148" y="1135380"/>
                </a:lnTo>
                <a:lnTo>
                  <a:pt x="2368295" y="339851"/>
                </a:lnTo>
                <a:lnTo>
                  <a:pt x="1182496" y="0"/>
                </a:lnTo>
                <a:close/>
              </a:path>
            </a:pathLst>
          </a:custGeom>
          <a:solidFill>
            <a:srgbClr val="50BCF3"/>
          </a:solidFill>
        </p:spPr>
        <p:txBody>
          <a:bodyPr wrap="square" lIns="0" tIns="0" rIns="0" bIns="0" rtlCol="0"/>
          <a:lstStyle/>
          <a:p>
            <a:endParaRPr sz="3600">
              <a:solidFill>
                <a:prstClr val="black"/>
              </a:solidFill>
            </a:endParaRPr>
          </a:p>
        </p:txBody>
      </p:sp>
      <p:sp>
        <p:nvSpPr>
          <p:cNvPr id="10" name="object 10"/>
          <p:cNvSpPr/>
          <p:nvPr/>
        </p:nvSpPr>
        <p:spPr>
          <a:xfrm>
            <a:off x="6601968" y="5675376"/>
            <a:ext cx="2390140" cy="2268220"/>
          </a:xfrm>
          <a:custGeom>
            <a:avLst/>
            <a:gdLst/>
            <a:ahLst/>
            <a:cxnLst/>
            <a:rect l="l" t="t" r="r" b="b"/>
            <a:pathLst>
              <a:path w="1195070" h="1134110">
                <a:moveTo>
                  <a:pt x="0" y="0"/>
                </a:moveTo>
                <a:lnTo>
                  <a:pt x="160274" y="319150"/>
                </a:lnTo>
                <a:lnTo>
                  <a:pt x="1183766" y="1133856"/>
                </a:lnTo>
                <a:lnTo>
                  <a:pt x="1194815" y="716153"/>
                </a:lnTo>
                <a:lnTo>
                  <a:pt x="0" y="0"/>
                </a:lnTo>
                <a:close/>
              </a:path>
            </a:pathLst>
          </a:custGeom>
          <a:solidFill>
            <a:srgbClr val="0D80B8"/>
          </a:solidFill>
        </p:spPr>
        <p:txBody>
          <a:bodyPr wrap="square" lIns="0" tIns="0" rIns="0" bIns="0" rtlCol="0"/>
          <a:lstStyle/>
          <a:p>
            <a:endParaRPr sz="3600">
              <a:solidFill>
                <a:prstClr val="black"/>
              </a:solidFill>
            </a:endParaRPr>
          </a:p>
        </p:txBody>
      </p:sp>
      <p:sp>
        <p:nvSpPr>
          <p:cNvPr id="11" name="object 11"/>
          <p:cNvSpPr/>
          <p:nvPr/>
        </p:nvSpPr>
        <p:spPr>
          <a:xfrm>
            <a:off x="8970265" y="5675376"/>
            <a:ext cx="2368550" cy="2268220"/>
          </a:xfrm>
          <a:custGeom>
            <a:avLst/>
            <a:gdLst/>
            <a:ahLst/>
            <a:cxnLst/>
            <a:rect l="l" t="t" r="r" b="b"/>
            <a:pathLst>
              <a:path w="1184275" h="1134110">
                <a:moveTo>
                  <a:pt x="1184147" y="0"/>
                </a:moveTo>
                <a:lnTo>
                  <a:pt x="11048" y="716153"/>
                </a:lnTo>
                <a:lnTo>
                  <a:pt x="0" y="1133856"/>
                </a:lnTo>
                <a:lnTo>
                  <a:pt x="1022222" y="309625"/>
                </a:lnTo>
                <a:lnTo>
                  <a:pt x="1184147" y="0"/>
                </a:lnTo>
                <a:close/>
              </a:path>
            </a:pathLst>
          </a:custGeom>
          <a:solidFill>
            <a:srgbClr val="095F8A"/>
          </a:solidFill>
        </p:spPr>
        <p:txBody>
          <a:bodyPr wrap="square" lIns="0" tIns="0" rIns="0" bIns="0" rtlCol="0"/>
          <a:lstStyle/>
          <a:p>
            <a:endParaRPr sz="3600">
              <a:solidFill>
                <a:prstClr val="black"/>
              </a:solidFill>
            </a:endParaRPr>
          </a:p>
        </p:txBody>
      </p:sp>
      <p:sp>
        <p:nvSpPr>
          <p:cNvPr id="12" name="object 12"/>
          <p:cNvSpPr/>
          <p:nvPr/>
        </p:nvSpPr>
        <p:spPr>
          <a:xfrm>
            <a:off x="6516622" y="3800854"/>
            <a:ext cx="4919472" cy="317296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6623305" y="4666489"/>
            <a:ext cx="2368550" cy="2109470"/>
          </a:xfrm>
          <a:custGeom>
            <a:avLst/>
            <a:gdLst/>
            <a:ahLst/>
            <a:cxnLst/>
            <a:rect l="l" t="t" r="r" b="b"/>
            <a:pathLst>
              <a:path w="1184275" h="1054735">
                <a:moveTo>
                  <a:pt x="301625" y="0"/>
                </a:moveTo>
                <a:lnTo>
                  <a:pt x="0" y="422529"/>
                </a:lnTo>
                <a:lnTo>
                  <a:pt x="1179449" y="1054608"/>
                </a:lnTo>
                <a:lnTo>
                  <a:pt x="1184148" y="422529"/>
                </a:lnTo>
                <a:lnTo>
                  <a:pt x="301625" y="0"/>
                </a:lnTo>
                <a:close/>
              </a:path>
            </a:pathLst>
          </a:custGeom>
          <a:solidFill>
            <a:srgbClr val="F19C13"/>
          </a:solidFill>
        </p:spPr>
        <p:txBody>
          <a:bodyPr wrap="square" lIns="0" tIns="0" rIns="0" bIns="0" rtlCol="0"/>
          <a:lstStyle/>
          <a:p>
            <a:endParaRPr sz="3600">
              <a:solidFill>
                <a:prstClr val="black"/>
              </a:solidFill>
            </a:endParaRPr>
          </a:p>
        </p:txBody>
      </p:sp>
      <p:sp>
        <p:nvSpPr>
          <p:cNvPr id="14" name="object 14"/>
          <p:cNvSpPr/>
          <p:nvPr/>
        </p:nvSpPr>
        <p:spPr>
          <a:xfrm>
            <a:off x="8970265" y="4690871"/>
            <a:ext cx="2368550" cy="2109470"/>
          </a:xfrm>
          <a:custGeom>
            <a:avLst/>
            <a:gdLst/>
            <a:ahLst/>
            <a:cxnLst/>
            <a:rect l="l" t="t" r="r" b="b"/>
            <a:pathLst>
              <a:path w="1184275" h="1054735">
                <a:moveTo>
                  <a:pt x="880998" y="0"/>
                </a:moveTo>
                <a:lnTo>
                  <a:pt x="4698" y="422528"/>
                </a:lnTo>
                <a:lnTo>
                  <a:pt x="0" y="1054608"/>
                </a:lnTo>
                <a:lnTo>
                  <a:pt x="1184147" y="422528"/>
                </a:lnTo>
                <a:lnTo>
                  <a:pt x="880998" y="0"/>
                </a:lnTo>
                <a:close/>
              </a:path>
            </a:pathLst>
          </a:custGeom>
          <a:solidFill>
            <a:srgbClr val="B97609"/>
          </a:solidFill>
        </p:spPr>
        <p:txBody>
          <a:bodyPr wrap="square" lIns="0" tIns="0" rIns="0" bIns="0" rtlCol="0"/>
          <a:lstStyle/>
          <a:p>
            <a:endParaRPr sz="3600">
              <a:solidFill>
                <a:prstClr val="black"/>
              </a:solidFill>
            </a:endParaRPr>
          </a:p>
        </p:txBody>
      </p:sp>
      <p:sp>
        <p:nvSpPr>
          <p:cNvPr id="15" name="object 15"/>
          <p:cNvSpPr/>
          <p:nvPr/>
        </p:nvSpPr>
        <p:spPr>
          <a:xfrm>
            <a:off x="7205470" y="3831335"/>
            <a:ext cx="3533140" cy="1704338"/>
          </a:xfrm>
          <a:custGeom>
            <a:avLst/>
            <a:gdLst/>
            <a:ahLst/>
            <a:cxnLst/>
            <a:rect l="l" t="t" r="r" b="b"/>
            <a:pathLst>
              <a:path w="1766570" h="852169">
                <a:moveTo>
                  <a:pt x="882396" y="0"/>
                </a:moveTo>
                <a:lnTo>
                  <a:pt x="0" y="425195"/>
                </a:lnTo>
                <a:lnTo>
                  <a:pt x="882396" y="851915"/>
                </a:lnTo>
                <a:lnTo>
                  <a:pt x="1766315" y="425195"/>
                </a:lnTo>
                <a:lnTo>
                  <a:pt x="882396" y="0"/>
                </a:lnTo>
                <a:close/>
              </a:path>
            </a:pathLst>
          </a:custGeom>
          <a:solidFill>
            <a:srgbClr val="F7C471"/>
          </a:solidFill>
        </p:spPr>
        <p:txBody>
          <a:bodyPr wrap="square" lIns="0" tIns="0" rIns="0" bIns="0" rtlCol="0"/>
          <a:lstStyle/>
          <a:p>
            <a:endParaRPr sz="3600">
              <a:solidFill>
                <a:prstClr val="black"/>
              </a:solidFill>
            </a:endParaRPr>
          </a:p>
        </p:txBody>
      </p:sp>
      <p:sp>
        <p:nvSpPr>
          <p:cNvPr id="16" name="object 16"/>
          <p:cNvSpPr/>
          <p:nvPr/>
        </p:nvSpPr>
        <p:spPr>
          <a:xfrm>
            <a:off x="7257289" y="2435350"/>
            <a:ext cx="3416806" cy="2910840"/>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7" name="object 17"/>
          <p:cNvSpPr/>
          <p:nvPr/>
        </p:nvSpPr>
        <p:spPr>
          <a:xfrm>
            <a:off x="7363968" y="2465832"/>
            <a:ext cx="1645920" cy="2707640"/>
          </a:xfrm>
          <a:custGeom>
            <a:avLst/>
            <a:gdLst/>
            <a:ahLst/>
            <a:cxnLst/>
            <a:rect l="l" t="t" r="r" b="b"/>
            <a:pathLst>
              <a:path w="822960" h="1353820">
                <a:moveTo>
                  <a:pt x="818261" y="0"/>
                </a:moveTo>
                <a:lnTo>
                  <a:pt x="0" y="985266"/>
                </a:lnTo>
                <a:lnTo>
                  <a:pt x="822960" y="1353312"/>
                </a:lnTo>
                <a:lnTo>
                  <a:pt x="818261" y="0"/>
                </a:lnTo>
                <a:close/>
              </a:path>
            </a:pathLst>
          </a:custGeom>
          <a:solidFill>
            <a:srgbClr val="9CB955"/>
          </a:solidFill>
        </p:spPr>
        <p:txBody>
          <a:bodyPr wrap="square" lIns="0" tIns="0" rIns="0" bIns="0" rtlCol="0"/>
          <a:lstStyle/>
          <a:p>
            <a:endParaRPr sz="3600">
              <a:solidFill>
                <a:prstClr val="black"/>
              </a:solidFill>
            </a:endParaRPr>
          </a:p>
        </p:txBody>
      </p:sp>
      <p:sp>
        <p:nvSpPr>
          <p:cNvPr id="18" name="object 18"/>
          <p:cNvSpPr/>
          <p:nvPr/>
        </p:nvSpPr>
        <p:spPr>
          <a:xfrm>
            <a:off x="8991600" y="2465832"/>
            <a:ext cx="1584960" cy="2707640"/>
          </a:xfrm>
          <a:custGeom>
            <a:avLst/>
            <a:gdLst/>
            <a:ahLst/>
            <a:cxnLst/>
            <a:rect l="l" t="t" r="r" b="b"/>
            <a:pathLst>
              <a:path w="792479" h="1353820">
                <a:moveTo>
                  <a:pt x="0" y="0"/>
                </a:moveTo>
                <a:lnTo>
                  <a:pt x="1650" y="1353312"/>
                </a:lnTo>
                <a:lnTo>
                  <a:pt x="792479" y="1002665"/>
                </a:lnTo>
                <a:lnTo>
                  <a:pt x="0" y="0"/>
                </a:lnTo>
                <a:close/>
              </a:path>
            </a:pathLst>
          </a:custGeom>
          <a:solidFill>
            <a:srgbClr val="77913A"/>
          </a:solidFill>
        </p:spPr>
        <p:txBody>
          <a:bodyPr wrap="square" lIns="0" tIns="0" rIns="0" bIns="0" rtlCol="0"/>
          <a:lstStyle/>
          <a:p>
            <a:endParaRPr sz="3600">
              <a:solidFill>
                <a:prstClr val="black"/>
              </a:solidFill>
            </a:endParaRPr>
          </a:p>
        </p:txBody>
      </p:sp>
      <p:sp>
        <p:nvSpPr>
          <p:cNvPr id="19" name="object 19"/>
          <p:cNvSpPr/>
          <p:nvPr/>
        </p:nvSpPr>
        <p:spPr>
          <a:xfrm>
            <a:off x="9889234" y="2874516"/>
            <a:ext cx="594360" cy="520700"/>
          </a:xfrm>
          <a:custGeom>
            <a:avLst/>
            <a:gdLst/>
            <a:ahLst/>
            <a:cxnLst/>
            <a:rect l="l" t="t" r="r" b="b"/>
            <a:pathLst>
              <a:path w="297179" h="260350">
                <a:moveTo>
                  <a:pt x="81661" y="63753"/>
                </a:moveTo>
                <a:lnTo>
                  <a:pt x="0" y="260350"/>
                </a:lnTo>
                <a:lnTo>
                  <a:pt x="206375" y="207771"/>
                </a:lnTo>
                <a:lnTo>
                  <a:pt x="167223" y="162560"/>
                </a:lnTo>
                <a:lnTo>
                  <a:pt x="142112" y="162560"/>
                </a:lnTo>
                <a:lnTo>
                  <a:pt x="117094" y="133730"/>
                </a:lnTo>
                <a:lnTo>
                  <a:pt x="131479" y="121283"/>
                </a:lnTo>
                <a:lnTo>
                  <a:pt x="81661" y="63753"/>
                </a:lnTo>
                <a:close/>
              </a:path>
              <a:path w="297179" h="260350">
                <a:moveTo>
                  <a:pt x="131479" y="121283"/>
                </a:moveTo>
                <a:lnTo>
                  <a:pt x="117094" y="133730"/>
                </a:lnTo>
                <a:lnTo>
                  <a:pt x="142112" y="162560"/>
                </a:lnTo>
                <a:lnTo>
                  <a:pt x="156461" y="150132"/>
                </a:lnTo>
                <a:lnTo>
                  <a:pt x="131479" y="121283"/>
                </a:lnTo>
                <a:close/>
              </a:path>
              <a:path w="297179" h="260350">
                <a:moveTo>
                  <a:pt x="156461" y="150132"/>
                </a:moveTo>
                <a:lnTo>
                  <a:pt x="142112" y="162560"/>
                </a:lnTo>
                <a:lnTo>
                  <a:pt x="167223" y="162560"/>
                </a:lnTo>
                <a:lnTo>
                  <a:pt x="156461" y="150132"/>
                </a:lnTo>
                <a:close/>
              </a:path>
              <a:path w="297179" h="260350">
                <a:moveTo>
                  <a:pt x="271653" y="0"/>
                </a:moveTo>
                <a:lnTo>
                  <a:pt x="131479" y="121283"/>
                </a:lnTo>
                <a:lnTo>
                  <a:pt x="156461" y="150132"/>
                </a:lnTo>
                <a:lnTo>
                  <a:pt x="296672" y="28701"/>
                </a:lnTo>
                <a:lnTo>
                  <a:pt x="271653" y="0"/>
                </a:lnTo>
                <a:close/>
              </a:path>
            </a:pathLst>
          </a:custGeom>
          <a:solidFill>
            <a:srgbClr val="9CB955"/>
          </a:solidFill>
        </p:spPr>
        <p:txBody>
          <a:bodyPr wrap="square" lIns="0" tIns="0" rIns="0" bIns="0" rtlCol="0"/>
          <a:lstStyle/>
          <a:p>
            <a:endParaRPr sz="3600">
              <a:solidFill>
                <a:prstClr val="black"/>
              </a:solidFill>
            </a:endParaRPr>
          </a:p>
        </p:txBody>
      </p:sp>
      <p:sp>
        <p:nvSpPr>
          <p:cNvPr id="20" name="object 20"/>
          <p:cNvSpPr/>
          <p:nvPr/>
        </p:nvSpPr>
        <p:spPr>
          <a:xfrm>
            <a:off x="6231129" y="4526534"/>
            <a:ext cx="593090" cy="520700"/>
          </a:xfrm>
          <a:custGeom>
            <a:avLst/>
            <a:gdLst/>
            <a:ahLst/>
            <a:cxnLst/>
            <a:rect l="l" t="t" r="r" b="b"/>
            <a:pathLst>
              <a:path w="296545" h="260350">
                <a:moveTo>
                  <a:pt x="140181" y="150107"/>
                </a:moveTo>
                <a:lnTo>
                  <a:pt x="90297" y="207771"/>
                </a:lnTo>
                <a:lnTo>
                  <a:pt x="296545" y="260350"/>
                </a:lnTo>
                <a:lnTo>
                  <a:pt x="255925" y="162559"/>
                </a:lnTo>
                <a:lnTo>
                  <a:pt x="154559" y="162559"/>
                </a:lnTo>
                <a:lnTo>
                  <a:pt x="140181" y="150107"/>
                </a:lnTo>
                <a:close/>
              </a:path>
              <a:path w="296545" h="260350">
                <a:moveTo>
                  <a:pt x="165094" y="121309"/>
                </a:moveTo>
                <a:lnTo>
                  <a:pt x="140181" y="150107"/>
                </a:lnTo>
                <a:lnTo>
                  <a:pt x="154559" y="162559"/>
                </a:lnTo>
                <a:lnTo>
                  <a:pt x="179450" y="133731"/>
                </a:lnTo>
                <a:lnTo>
                  <a:pt x="165094" y="121309"/>
                </a:lnTo>
                <a:close/>
              </a:path>
              <a:path w="296545" h="260350">
                <a:moveTo>
                  <a:pt x="214884" y="63753"/>
                </a:moveTo>
                <a:lnTo>
                  <a:pt x="165094" y="121309"/>
                </a:lnTo>
                <a:lnTo>
                  <a:pt x="179450" y="133731"/>
                </a:lnTo>
                <a:lnTo>
                  <a:pt x="154559" y="162559"/>
                </a:lnTo>
                <a:lnTo>
                  <a:pt x="255925" y="162559"/>
                </a:lnTo>
                <a:lnTo>
                  <a:pt x="214884" y="63753"/>
                </a:lnTo>
                <a:close/>
              </a:path>
              <a:path w="296545" h="260350">
                <a:moveTo>
                  <a:pt x="24892" y="0"/>
                </a:moveTo>
                <a:lnTo>
                  <a:pt x="0" y="28701"/>
                </a:lnTo>
                <a:lnTo>
                  <a:pt x="140181" y="150107"/>
                </a:lnTo>
                <a:lnTo>
                  <a:pt x="165094" y="121309"/>
                </a:lnTo>
                <a:lnTo>
                  <a:pt x="24892" y="0"/>
                </a:lnTo>
                <a:close/>
              </a:path>
            </a:pathLst>
          </a:custGeom>
          <a:solidFill>
            <a:srgbClr val="F19C13"/>
          </a:solidFill>
        </p:spPr>
        <p:txBody>
          <a:bodyPr wrap="square" lIns="0" tIns="0" rIns="0" bIns="0" rtlCol="0"/>
          <a:lstStyle/>
          <a:p>
            <a:endParaRPr sz="3600">
              <a:solidFill>
                <a:prstClr val="black"/>
              </a:solidFill>
            </a:endParaRPr>
          </a:p>
        </p:txBody>
      </p:sp>
      <p:sp>
        <p:nvSpPr>
          <p:cNvPr id="21" name="object 21"/>
          <p:cNvSpPr/>
          <p:nvPr/>
        </p:nvSpPr>
        <p:spPr>
          <a:xfrm>
            <a:off x="11260834" y="6103621"/>
            <a:ext cx="594360" cy="521970"/>
          </a:xfrm>
          <a:custGeom>
            <a:avLst/>
            <a:gdLst/>
            <a:ahLst/>
            <a:cxnLst/>
            <a:rect l="l" t="t" r="r" b="b"/>
            <a:pathLst>
              <a:path w="297179" h="260985">
                <a:moveTo>
                  <a:pt x="156524" y="110271"/>
                </a:moveTo>
                <a:lnTo>
                  <a:pt x="131536" y="139127"/>
                </a:lnTo>
                <a:lnTo>
                  <a:pt x="271653" y="260476"/>
                </a:lnTo>
                <a:lnTo>
                  <a:pt x="296672" y="231647"/>
                </a:lnTo>
                <a:lnTo>
                  <a:pt x="156524" y="110271"/>
                </a:lnTo>
                <a:close/>
              </a:path>
              <a:path w="297179" h="260985">
                <a:moveTo>
                  <a:pt x="0" y="0"/>
                </a:moveTo>
                <a:lnTo>
                  <a:pt x="81661" y="196722"/>
                </a:lnTo>
                <a:lnTo>
                  <a:pt x="131536" y="139127"/>
                </a:lnTo>
                <a:lnTo>
                  <a:pt x="117094" y="126618"/>
                </a:lnTo>
                <a:lnTo>
                  <a:pt x="142112" y="97789"/>
                </a:lnTo>
                <a:lnTo>
                  <a:pt x="167333" y="97789"/>
                </a:lnTo>
                <a:lnTo>
                  <a:pt x="206375" y="52704"/>
                </a:lnTo>
                <a:lnTo>
                  <a:pt x="0" y="0"/>
                </a:lnTo>
                <a:close/>
              </a:path>
              <a:path w="297179" h="260985">
                <a:moveTo>
                  <a:pt x="142112" y="97789"/>
                </a:moveTo>
                <a:lnTo>
                  <a:pt x="117094" y="126618"/>
                </a:lnTo>
                <a:lnTo>
                  <a:pt x="131536" y="139127"/>
                </a:lnTo>
                <a:lnTo>
                  <a:pt x="156524" y="110271"/>
                </a:lnTo>
                <a:lnTo>
                  <a:pt x="142112" y="97789"/>
                </a:lnTo>
                <a:close/>
              </a:path>
              <a:path w="297179" h="260985">
                <a:moveTo>
                  <a:pt x="167333" y="97789"/>
                </a:moveTo>
                <a:lnTo>
                  <a:pt x="142112" y="97789"/>
                </a:lnTo>
                <a:lnTo>
                  <a:pt x="156524" y="110271"/>
                </a:lnTo>
                <a:lnTo>
                  <a:pt x="167333" y="97789"/>
                </a:lnTo>
                <a:close/>
              </a:path>
            </a:pathLst>
          </a:custGeom>
          <a:solidFill>
            <a:srgbClr val="0D80B8"/>
          </a:solidFill>
        </p:spPr>
        <p:txBody>
          <a:bodyPr wrap="square" lIns="0" tIns="0" rIns="0" bIns="0" rtlCol="0"/>
          <a:lstStyle/>
          <a:p>
            <a:endParaRPr sz="3600">
              <a:solidFill>
                <a:prstClr val="black"/>
              </a:solidFill>
            </a:endParaRPr>
          </a:p>
        </p:txBody>
      </p:sp>
      <p:sp>
        <p:nvSpPr>
          <p:cNvPr id="22" name="object 22"/>
          <p:cNvSpPr/>
          <p:nvPr/>
        </p:nvSpPr>
        <p:spPr>
          <a:xfrm>
            <a:off x="7197343" y="7539229"/>
            <a:ext cx="593090" cy="521970"/>
          </a:xfrm>
          <a:custGeom>
            <a:avLst/>
            <a:gdLst/>
            <a:ahLst/>
            <a:cxnLst/>
            <a:rect l="l" t="t" r="r" b="b"/>
            <a:pathLst>
              <a:path w="296545" h="260985">
                <a:moveTo>
                  <a:pt x="140121" y="110295"/>
                </a:moveTo>
                <a:lnTo>
                  <a:pt x="0" y="231660"/>
                </a:lnTo>
                <a:lnTo>
                  <a:pt x="24891" y="260464"/>
                </a:lnTo>
                <a:lnTo>
                  <a:pt x="165046" y="139104"/>
                </a:lnTo>
                <a:lnTo>
                  <a:pt x="140121" y="110295"/>
                </a:lnTo>
                <a:close/>
              </a:path>
              <a:path w="296545" h="260985">
                <a:moveTo>
                  <a:pt x="255949" y="97790"/>
                </a:moveTo>
                <a:lnTo>
                  <a:pt x="154558" y="97790"/>
                </a:lnTo>
                <a:lnTo>
                  <a:pt x="179450" y="126631"/>
                </a:lnTo>
                <a:lnTo>
                  <a:pt x="165046" y="139104"/>
                </a:lnTo>
                <a:lnTo>
                  <a:pt x="214883" y="196710"/>
                </a:lnTo>
                <a:lnTo>
                  <a:pt x="255949" y="97790"/>
                </a:lnTo>
                <a:close/>
              </a:path>
              <a:path w="296545" h="260985">
                <a:moveTo>
                  <a:pt x="154558" y="97790"/>
                </a:moveTo>
                <a:lnTo>
                  <a:pt x="140121" y="110295"/>
                </a:lnTo>
                <a:lnTo>
                  <a:pt x="165046" y="139104"/>
                </a:lnTo>
                <a:lnTo>
                  <a:pt x="179450" y="126631"/>
                </a:lnTo>
                <a:lnTo>
                  <a:pt x="154558" y="97790"/>
                </a:lnTo>
                <a:close/>
              </a:path>
              <a:path w="296545" h="260985">
                <a:moveTo>
                  <a:pt x="296544" y="0"/>
                </a:moveTo>
                <a:lnTo>
                  <a:pt x="90297" y="52705"/>
                </a:lnTo>
                <a:lnTo>
                  <a:pt x="140121" y="110295"/>
                </a:lnTo>
                <a:lnTo>
                  <a:pt x="154558" y="97790"/>
                </a:lnTo>
                <a:lnTo>
                  <a:pt x="255949" y="97790"/>
                </a:lnTo>
                <a:lnTo>
                  <a:pt x="296544" y="0"/>
                </a:lnTo>
                <a:close/>
              </a:path>
            </a:pathLst>
          </a:custGeom>
          <a:solidFill>
            <a:srgbClr val="095A82"/>
          </a:solidFill>
        </p:spPr>
        <p:txBody>
          <a:bodyPr wrap="square" lIns="0" tIns="0" rIns="0" bIns="0" rtlCol="0"/>
          <a:lstStyle/>
          <a:p>
            <a:endParaRPr sz="3600">
              <a:solidFill>
                <a:prstClr val="black"/>
              </a:solidFill>
            </a:endParaRPr>
          </a:p>
        </p:txBody>
      </p:sp>
      <p:sp>
        <p:nvSpPr>
          <p:cNvPr id="23" name="object 23"/>
          <p:cNvSpPr txBox="1"/>
          <p:nvPr/>
        </p:nvSpPr>
        <p:spPr>
          <a:xfrm>
            <a:off x="915823" y="3488945"/>
            <a:ext cx="5226050" cy="2612254"/>
          </a:xfrm>
          <a:prstGeom prst="rect">
            <a:avLst/>
          </a:prstGeom>
        </p:spPr>
        <p:txBody>
          <a:bodyPr vert="horz" wrap="square" lIns="0" tIns="26670" rIns="0" bIns="0" rtlCol="0">
            <a:spAutoFit/>
          </a:bodyPr>
          <a:lstStyle/>
          <a:p>
            <a:pPr marL="2755900">
              <a:spcBef>
                <a:spcPts val="210"/>
              </a:spcBef>
            </a:pPr>
            <a:r>
              <a:rPr sz="2800" b="1" dirty="0">
                <a:solidFill>
                  <a:srgbClr val="F19C13"/>
                </a:solidFill>
                <a:cs typeface="Calibri"/>
              </a:rPr>
              <a:t>SHARED</a:t>
            </a:r>
            <a:r>
              <a:rPr sz="2800" b="1" spc="-160" dirty="0">
                <a:solidFill>
                  <a:srgbClr val="F19C13"/>
                </a:solidFill>
                <a:cs typeface="Calibri"/>
              </a:rPr>
              <a:t> </a:t>
            </a:r>
            <a:r>
              <a:rPr sz="2800" b="1" dirty="0">
                <a:solidFill>
                  <a:srgbClr val="F19C13"/>
                </a:solidFill>
                <a:cs typeface="Calibri"/>
              </a:rPr>
              <a:t>LEDGER</a:t>
            </a:r>
            <a:endParaRPr sz="2800">
              <a:solidFill>
                <a:prstClr val="black"/>
              </a:solidFill>
              <a:cs typeface="Calibri"/>
            </a:endParaRPr>
          </a:p>
          <a:p>
            <a:pPr marL="25400" marR="10160" indent="1264920" algn="r"/>
            <a:r>
              <a:rPr sz="2800" dirty="0">
                <a:solidFill>
                  <a:srgbClr val="303C3E"/>
                </a:solidFill>
                <a:cs typeface="Calibri"/>
              </a:rPr>
              <a:t>A </a:t>
            </a:r>
            <a:r>
              <a:rPr sz="2800" spc="-20" dirty="0">
                <a:solidFill>
                  <a:srgbClr val="303C3E"/>
                </a:solidFill>
                <a:cs typeface="Calibri"/>
              </a:rPr>
              <a:t>data</a:t>
            </a:r>
            <a:r>
              <a:rPr sz="2800" spc="-80" dirty="0">
                <a:solidFill>
                  <a:srgbClr val="303C3E"/>
                </a:solidFill>
                <a:cs typeface="Calibri"/>
              </a:rPr>
              <a:t> </a:t>
            </a:r>
            <a:r>
              <a:rPr sz="2800" spc="-10" dirty="0">
                <a:solidFill>
                  <a:srgbClr val="303C3E"/>
                </a:solidFill>
                <a:cs typeface="Calibri"/>
              </a:rPr>
              <a:t>structure(Ledger)</a:t>
            </a:r>
            <a:r>
              <a:rPr sz="2800" spc="580" dirty="0">
                <a:solidFill>
                  <a:srgbClr val="303C3E"/>
                </a:solidFill>
                <a:cs typeface="Calibri"/>
              </a:rPr>
              <a:t> </a:t>
            </a:r>
            <a:r>
              <a:rPr sz="2800" dirty="0">
                <a:solidFill>
                  <a:srgbClr val="303C3E"/>
                </a:solidFill>
                <a:cs typeface="Calibri"/>
              </a:rPr>
              <a:t>is  </a:t>
            </a:r>
            <a:r>
              <a:rPr sz="2800" spc="-10" dirty="0">
                <a:solidFill>
                  <a:srgbClr val="303C3E"/>
                </a:solidFill>
                <a:cs typeface="Calibri"/>
              </a:rPr>
              <a:t>managed inside</a:t>
            </a:r>
            <a:r>
              <a:rPr sz="2800" spc="-40" dirty="0">
                <a:solidFill>
                  <a:srgbClr val="303C3E"/>
                </a:solidFill>
                <a:cs typeface="Calibri"/>
              </a:rPr>
              <a:t> </a:t>
            </a:r>
            <a:r>
              <a:rPr sz="2800" spc="-10" dirty="0">
                <a:solidFill>
                  <a:srgbClr val="303C3E"/>
                </a:solidFill>
                <a:cs typeface="Calibri"/>
              </a:rPr>
              <a:t>the</a:t>
            </a:r>
            <a:r>
              <a:rPr sz="2800" spc="-20" dirty="0">
                <a:solidFill>
                  <a:srgbClr val="303C3E"/>
                </a:solidFill>
                <a:cs typeface="Calibri"/>
              </a:rPr>
              <a:t> </a:t>
            </a:r>
            <a:r>
              <a:rPr sz="2800" spc="-10" dirty="0">
                <a:solidFill>
                  <a:srgbClr val="303C3E"/>
                </a:solidFill>
                <a:cs typeface="Calibri"/>
              </a:rPr>
              <a:t>node  application. </a:t>
            </a:r>
            <a:r>
              <a:rPr sz="2800" spc="-20" dirty="0">
                <a:solidFill>
                  <a:srgbClr val="303C3E"/>
                </a:solidFill>
                <a:cs typeface="Calibri"/>
              </a:rPr>
              <a:t>Contents</a:t>
            </a:r>
            <a:r>
              <a:rPr sz="2800" spc="30" dirty="0">
                <a:solidFill>
                  <a:srgbClr val="303C3E"/>
                </a:solidFill>
                <a:cs typeface="Calibri"/>
              </a:rPr>
              <a:t> </a:t>
            </a:r>
            <a:r>
              <a:rPr sz="2800" spc="-20" dirty="0">
                <a:solidFill>
                  <a:srgbClr val="303C3E"/>
                </a:solidFill>
                <a:cs typeface="Calibri"/>
              </a:rPr>
              <a:t>for</a:t>
            </a:r>
            <a:r>
              <a:rPr sz="2800" spc="-60" dirty="0">
                <a:solidFill>
                  <a:srgbClr val="303C3E"/>
                </a:solidFill>
                <a:cs typeface="Calibri"/>
              </a:rPr>
              <a:t> </a:t>
            </a:r>
            <a:r>
              <a:rPr sz="2800" spc="-10" dirty="0">
                <a:solidFill>
                  <a:srgbClr val="303C3E"/>
                </a:solidFill>
                <a:cs typeface="Calibri"/>
              </a:rPr>
              <a:t>the </a:t>
            </a:r>
            <a:r>
              <a:rPr sz="2800" dirty="0">
                <a:solidFill>
                  <a:srgbClr val="303C3E"/>
                </a:solidFill>
                <a:cs typeface="Calibri"/>
              </a:rPr>
              <a:t> </a:t>
            </a:r>
            <a:r>
              <a:rPr sz="2800" spc="-20" dirty="0">
                <a:solidFill>
                  <a:srgbClr val="303C3E"/>
                </a:solidFill>
                <a:cs typeface="Calibri"/>
              </a:rPr>
              <a:t>ecosystem </a:t>
            </a:r>
            <a:r>
              <a:rPr sz="2800" spc="-10" dirty="0">
                <a:solidFill>
                  <a:srgbClr val="303C3E"/>
                </a:solidFill>
                <a:cs typeface="Calibri"/>
              </a:rPr>
              <a:t>can be viewed,</a:t>
            </a:r>
            <a:r>
              <a:rPr sz="2800" spc="-90" dirty="0">
                <a:solidFill>
                  <a:srgbClr val="303C3E"/>
                </a:solidFill>
                <a:cs typeface="Calibri"/>
              </a:rPr>
              <a:t> </a:t>
            </a:r>
            <a:r>
              <a:rPr sz="2800" spc="-10" dirty="0">
                <a:solidFill>
                  <a:srgbClr val="303C3E"/>
                </a:solidFill>
                <a:cs typeface="Calibri"/>
              </a:rPr>
              <a:t>once</a:t>
            </a:r>
            <a:r>
              <a:rPr sz="2800" spc="-20" dirty="0">
                <a:solidFill>
                  <a:srgbClr val="303C3E"/>
                </a:solidFill>
                <a:cs typeface="Calibri"/>
              </a:rPr>
              <a:t> </a:t>
            </a:r>
            <a:r>
              <a:rPr sz="2800" dirty="0">
                <a:solidFill>
                  <a:srgbClr val="303C3E"/>
                </a:solidFill>
                <a:cs typeface="Calibri"/>
              </a:rPr>
              <a:t>the  </a:t>
            </a:r>
            <a:r>
              <a:rPr sz="2800" spc="-10" dirty="0">
                <a:solidFill>
                  <a:srgbClr val="303C3E"/>
                </a:solidFill>
                <a:cs typeface="Calibri"/>
              </a:rPr>
              <a:t>node application </a:t>
            </a:r>
            <a:r>
              <a:rPr sz="2800" dirty="0">
                <a:solidFill>
                  <a:srgbClr val="303C3E"/>
                </a:solidFill>
                <a:cs typeface="Calibri"/>
              </a:rPr>
              <a:t>is in </a:t>
            </a:r>
            <a:r>
              <a:rPr sz="2800" spc="-10" dirty="0">
                <a:solidFill>
                  <a:srgbClr val="303C3E"/>
                </a:solidFill>
                <a:cs typeface="Calibri"/>
              </a:rPr>
              <a:t>running </a:t>
            </a:r>
            <a:r>
              <a:rPr sz="2800" spc="-20" dirty="0">
                <a:solidFill>
                  <a:srgbClr val="303C3E"/>
                </a:solidFill>
                <a:cs typeface="Calibri"/>
              </a:rPr>
              <a:t>state</a:t>
            </a:r>
            <a:endParaRPr sz="2800">
              <a:solidFill>
                <a:prstClr val="black"/>
              </a:solidFill>
              <a:cs typeface="Calibri"/>
            </a:endParaRPr>
          </a:p>
        </p:txBody>
      </p:sp>
      <p:sp>
        <p:nvSpPr>
          <p:cNvPr id="24" name="object 24"/>
          <p:cNvSpPr txBox="1"/>
          <p:nvPr/>
        </p:nvSpPr>
        <p:spPr>
          <a:xfrm>
            <a:off x="11986259" y="5969509"/>
            <a:ext cx="4954270" cy="2180084"/>
          </a:xfrm>
          <a:prstGeom prst="rect">
            <a:avLst/>
          </a:prstGeom>
        </p:spPr>
        <p:txBody>
          <a:bodyPr vert="horz" wrap="square" lIns="0" tIns="25400" rIns="0" bIns="0" rtlCol="0">
            <a:spAutoFit/>
          </a:bodyPr>
          <a:lstStyle/>
          <a:p>
            <a:pPr marL="25400">
              <a:spcBef>
                <a:spcPts val="200"/>
              </a:spcBef>
            </a:pPr>
            <a:r>
              <a:rPr sz="2800" b="1" spc="-10" dirty="0">
                <a:solidFill>
                  <a:srgbClr val="0D80B8"/>
                </a:solidFill>
                <a:cs typeface="Calibri"/>
              </a:rPr>
              <a:t>CONSENSUS ALGORITHM</a:t>
            </a:r>
            <a:endParaRPr sz="2800">
              <a:solidFill>
                <a:prstClr val="black"/>
              </a:solidFill>
              <a:cs typeface="Calibri"/>
            </a:endParaRPr>
          </a:p>
          <a:p>
            <a:pPr marL="25400" marR="10160">
              <a:spcBef>
                <a:spcPts val="10"/>
              </a:spcBef>
            </a:pPr>
            <a:r>
              <a:rPr sz="2800" spc="-10" dirty="0">
                <a:solidFill>
                  <a:srgbClr val="464646"/>
                </a:solidFill>
                <a:cs typeface="Calibri"/>
              </a:rPr>
              <a:t>Implemented </a:t>
            </a:r>
            <a:r>
              <a:rPr sz="2800" dirty="0">
                <a:solidFill>
                  <a:srgbClr val="464646"/>
                </a:solidFill>
                <a:cs typeface="Calibri"/>
              </a:rPr>
              <a:t>as </a:t>
            </a:r>
            <a:r>
              <a:rPr sz="2800" spc="-10" dirty="0">
                <a:solidFill>
                  <a:srgbClr val="464646"/>
                </a:solidFill>
                <a:cs typeface="Calibri"/>
              </a:rPr>
              <a:t>part of the node  application. </a:t>
            </a:r>
            <a:r>
              <a:rPr sz="2800" spc="-20" dirty="0">
                <a:solidFill>
                  <a:srgbClr val="464646"/>
                </a:solidFill>
                <a:cs typeface="Calibri"/>
              </a:rPr>
              <a:t>Provides </a:t>
            </a:r>
            <a:r>
              <a:rPr sz="2800" spc="-10" dirty="0">
                <a:solidFill>
                  <a:srgbClr val="464646"/>
                </a:solidFill>
                <a:cs typeface="Calibri"/>
              </a:rPr>
              <a:t>the </a:t>
            </a:r>
            <a:r>
              <a:rPr sz="2800" dirty="0">
                <a:solidFill>
                  <a:srgbClr val="464646"/>
                </a:solidFill>
                <a:cs typeface="Calibri"/>
              </a:rPr>
              <a:t>rule </a:t>
            </a:r>
            <a:r>
              <a:rPr sz="2800" spc="-20" dirty="0">
                <a:solidFill>
                  <a:srgbClr val="464646"/>
                </a:solidFill>
                <a:cs typeface="Calibri"/>
              </a:rPr>
              <a:t>for  </a:t>
            </a:r>
            <a:r>
              <a:rPr sz="2800" spc="-10" dirty="0">
                <a:solidFill>
                  <a:srgbClr val="464646"/>
                </a:solidFill>
                <a:cs typeface="Calibri"/>
              </a:rPr>
              <a:t>how the </a:t>
            </a:r>
            <a:r>
              <a:rPr sz="2800" spc="-20" dirty="0">
                <a:solidFill>
                  <a:srgbClr val="464646"/>
                </a:solidFill>
                <a:cs typeface="Calibri"/>
              </a:rPr>
              <a:t>ecosystem </a:t>
            </a:r>
            <a:r>
              <a:rPr sz="2800" dirty="0">
                <a:solidFill>
                  <a:srgbClr val="464646"/>
                </a:solidFill>
                <a:cs typeface="Calibri"/>
              </a:rPr>
              <a:t>will </a:t>
            </a:r>
            <a:r>
              <a:rPr sz="2800" spc="-10" dirty="0">
                <a:solidFill>
                  <a:srgbClr val="464646"/>
                </a:solidFill>
                <a:cs typeface="Calibri"/>
              </a:rPr>
              <a:t>arrive </a:t>
            </a:r>
            <a:r>
              <a:rPr sz="2800" spc="-20" dirty="0">
                <a:solidFill>
                  <a:srgbClr val="464646"/>
                </a:solidFill>
                <a:cs typeface="Calibri"/>
              </a:rPr>
              <a:t>at </a:t>
            </a:r>
            <a:r>
              <a:rPr sz="2800" dirty="0">
                <a:solidFill>
                  <a:srgbClr val="464646"/>
                </a:solidFill>
                <a:cs typeface="Calibri"/>
              </a:rPr>
              <a:t>a  </a:t>
            </a:r>
            <a:r>
              <a:rPr sz="2800" spc="-10" dirty="0">
                <a:solidFill>
                  <a:srgbClr val="464646"/>
                </a:solidFill>
                <a:cs typeface="Calibri"/>
              </a:rPr>
              <a:t>single view of the</a:t>
            </a:r>
            <a:r>
              <a:rPr sz="2800" spc="10" dirty="0">
                <a:solidFill>
                  <a:srgbClr val="464646"/>
                </a:solidFill>
                <a:cs typeface="Calibri"/>
              </a:rPr>
              <a:t> </a:t>
            </a:r>
            <a:r>
              <a:rPr sz="2800" spc="-10" dirty="0">
                <a:solidFill>
                  <a:srgbClr val="464646"/>
                </a:solidFill>
                <a:cs typeface="Calibri"/>
              </a:rPr>
              <a:t>ledger</a:t>
            </a:r>
            <a:endParaRPr sz="2800">
              <a:solidFill>
                <a:prstClr val="black"/>
              </a:solidFill>
              <a:cs typeface="Calibri"/>
            </a:endParaRPr>
          </a:p>
        </p:txBody>
      </p:sp>
      <p:sp>
        <p:nvSpPr>
          <p:cNvPr id="25" name="object 25"/>
          <p:cNvSpPr txBox="1"/>
          <p:nvPr/>
        </p:nvSpPr>
        <p:spPr>
          <a:xfrm>
            <a:off x="10703559" y="1806019"/>
            <a:ext cx="6617970" cy="2955679"/>
          </a:xfrm>
          <a:prstGeom prst="rect">
            <a:avLst/>
          </a:prstGeom>
        </p:spPr>
        <p:txBody>
          <a:bodyPr vert="horz" wrap="square" lIns="0" tIns="111758" rIns="0" bIns="0" rtlCol="0">
            <a:spAutoFit/>
          </a:bodyPr>
          <a:lstStyle/>
          <a:p>
            <a:pPr marL="25400">
              <a:spcBef>
                <a:spcPts val="878"/>
              </a:spcBef>
            </a:pPr>
            <a:r>
              <a:rPr sz="2800" b="1" dirty="0">
                <a:solidFill>
                  <a:srgbClr val="9CB955"/>
                </a:solidFill>
                <a:cs typeface="Calibri"/>
              </a:rPr>
              <a:t>NODE</a:t>
            </a:r>
            <a:r>
              <a:rPr sz="2800" b="1" spc="-10" dirty="0">
                <a:solidFill>
                  <a:srgbClr val="9CB955"/>
                </a:solidFill>
                <a:cs typeface="Calibri"/>
              </a:rPr>
              <a:t> </a:t>
            </a:r>
            <a:r>
              <a:rPr sz="2800" b="1" spc="-30" dirty="0">
                <a:solidFill>
                  <a:srgbClr val="9CB955"/>
                </a:solidFill>
                <a:cs typeface="Calibri"/>
              </a:rPr>
              <a:t>APPLICATION</a:t>
            </a:r>
            <a:endParaRPr sz="2800">
              <a:solidFill>
                <a:prstClr val="black"/>
              </a:solidFill>
              <a:cs typeface="Calibri"/>
            </a:endParaRPr>
          </a:p>
          <a:p>
            <a:pPr marL="25400" marR="10160">
              <a:lnSpc>
                <a:spcPct val="110000"/>
              </a:lnSpc>
              <a:spcBef>
                <a:spcPts val="340"/>
              </a:spcBef>
            </a:pPr>
            <a:r>
              <a:rPr sz="2800" spc="-20" dirty="0">
                <a:solidFill>
                  <a:srgbClr val="464646"/>
                </a:solidFill>
                <a:cs typeface="Calibri"/>
              </a:rPr>
              <a:t>Each </a:t>
            </a:r>
            <a:r>
              <a:rPr sz="2800" spc="-10" dirty="0">
                <a:solidFill>
                  <a:srgbClr val="464646"/>
                </a:solidFill>
                <a:cs typeface="Calibri"/>
              </a:rPr>
              <a:t>Node </a:t>
            </a:r>
            <a:r>
              <a:rPr sz="2800" spc="-30" dirty="0">
                <a:solidFill>
                  <a:srgbClr val="464646"/>
                </a:solidFill>
                <a:cs typeface="Calibri"/>
              </a:rPr>
              <a:t>have </a:t>
            </a:r>
            <a:r>
              <a:rPr sz="2800" spc="-20" dirty="0">
                <a:solidFill>
                  <a:srgbClr val="464646"/>
                </a:solidFill>
                <a:cs typeface="Calibri"/>
              </a:rPr>
              <a:t>to </a:t>
            </a:r>
            <a:r>
              <a:rPr sz="2800" spc="-10" dirty="0">
                <a:solidFill>
                  <a:srgbClr val="464646"/>
                </a:solidFill>
                <a:cs typeface="Calibri"/>
              </a:rPr>
              <a:t>install and </a:t>
            </a:r>
            <a:r>
              <a:rPr sz="2800" dirty="0">
                <a:solidFill>
                  <a:srgbClr val="464646"/>
                </a:solidFill>
                <a:cs typeface="Calibri"/>
              </a:rPr>
              <a:t>run a </a:t>
            </a:r>
            <a:r>
              <a:rPr sz="2800" spc="-20" dirty="0">
                <a:solidFill>
                  <a:srgbClr val="464646"/>
                </a:solidFill>
                <a:cs typeface="Calibri"/>
              </a:rPr>
              <a:t>computer  </a:t>
            </a:r>
            <a:r>
              <a:rPr sz="2800" spc="-10" dirty="0">
                <a:solidFill>
                  <a:srgbClr val="464646"/>
                </a:solidFill>
                <a:cs typeface="Calibri"/>
              </a:rPr>
              <a:t>application definitive </a:t>
            </a:r>
            <a:r>
              <a:rPr sz="2800" spc="-20" dirty="0">
                <a:solidFill>
                  <a:srgbClr val="464646"/>
                </a:solidFill>
                <a:cs typeface="Calibri"/>
              </a:rPr>
              <a:t>to </a:t>
            </a:r>
            <a:r>
              <a:rPr sz="2800" spc="-10" dirty="0">
                <a:solidFill>
                  <a:srgbClr val="464646"/>
                </a:solidFill>
                <a:cs typeface="Calibri"/>
              </a:rPr>
              <a:t>the </a:t>
            </a:r>
            <a:r>
              <a:rPr sz="2800" spc="-20" dirty="0">
                <a:solidFill>
                  <a:srgbClr val="464646"/>
                </a:solidFill>
                <a:cs typeface="Calibri"/>
              </a:rPr>
              <a:t>ecosystem </a:t>
            </a:r>
            <a:r>
              <a:rPr sz="2800" spc="-10" dirty="0">
                <a:solidFill>
                  <a:srgbClr val="464646"/>
                </a:solidFill>
                <a:cs typeface="Calibri"/>
              </a:rPr>
              <a:t>they  </a:t>
            </a:r>
            <a:r>
              <a:rPr sz="2800" dirty="0">
                <a:solidFill>
                  <a:srgbClr val="464646"/>
                </a:solidFill>
                <a:cs typeface="Calibri"/>
              </a:rPr>
              <a:t>wish </a:t>
            </a:r>
            <a:r>
              <a:rPr sz="2800" spc="-20" dirty="0">
                <a:solidFill>
                  <a:srgbClr val="464646"/>
                </a:solidFill>
                <a:cs typeface="Calibri"/>
              </a:rPr>
              <a:t>to </a:t>
            </a:r>
            <a:r>
              <a:rPr sz="2800" spc="-10" dirty="0">
                <a:solidFill>
                  <a:srgbClr val="464646"/>
                </a:solidFill>
                <a:cs typeface="Calibri"/>
              </a:rPr>
              <a:t>participate</a:t>
            </a:r>
            <a:r>
              <a:rPr sz="2800" spc="10" dirty="0">
                <a:solidFill>
                  <a:srgbClr val="464646"/>
                </a:solidFill>
                <a:cs typeface="Calibri"/>
              </a:rPr>
              <a:t> </a:t>
            </a:r>
            <a:r>
              <a:rPr sz="2800" dirty="0">
                <a:solidFill>
                  <a:srgbClr val="464646"/>
                </a:solidFill>
                <a:cs typeface="Calibri"/>
              </a:rPr>
              <a:t>in.</a:t>
            </a:r>
            <a:endParaRPr sz="2800">
              <a:solidFill>
                <a:prstClr val="black"/>
              </a:solidFill>
              <a:cs typeface="Calibri"/>
            </a:endParaRPr>
          </a:p>
          <a:p>
            <a:pPr marL="25400">
              <a:spcBef>
                <a:spcPts val="670"/>
              </a:spcBef>
            </a:pPr>
            <a:r>
              <a:rPr sz="2800" b="1" spc="-10" dirty="0">
                <a:solidFill>
                  <a:srgbClr val="2F2F2F"/>
                </a:solidFill>
                <a:cs typeface="Calibri"/>
              </a:rPr>
              <a:t>Example</a:t>
            </a:r>
            <a:r>
              <a:rPr sz="2800" spc="-10" dirty="0">
                <a:solidFill>
                  <a:srgbClr val="464646"/>
                </a:solidFill>
                <a:cs typeface="Calibri"/>
              </a:rPr>
              <a:t>- In </a:t>
            </a:r>
            <a:r>
              <a:rPr sz="2800" spc="-20" dirty="0">
                <a:solidFill>
                  <a:srgbClr val="464646"/>
                </a:solidFill>
                <a:cs typeface="Calibri"/>
              </a:rPr>
              <a:t>bitcoin ecosystem,</a:t>
            </a:r>
            <a:r>
              <a:rPr sz="2800" spc="-90" dirty="0">
                <a:solidFill>
                  <a:srgbClr val="464646"/>
                </a:solidFill>
                <a:cs typeface="Calibri"/>
              </a:rPr>
              <a:t> </a:t>
            </a:r>
            <a:r>
              <a:rPr sz="2800" spc="-10" dirty="0">
                <a:solidFill>
                  <a:srgbClr val="464646"/>
                </a:solidFill>
                <a:cs typeface="Calibri"/>
              </a:rPr>
              <a:t>each</a:t>
            </a:r>
            <a:endParaRPr sz="2800">
              <a:solidFill>
                <a:prstClr val="black"/>
              </a:solidFill>
              <a:cs typeface="Calibri"/>
            </a:endParaRPr>
          </a:p>
          <a:p>
            <a:pPr marL="25400"/>
            <a:r>
              <a:rPr sz="2800" spc="-20" dirty="0">
                <a:solidFill>
                  <a:srgbClr val="464646"/>
                </a:solidFill>
                <a:cs typeface="Calibri"/>
              </a:rPr>
              <a:t>computer must </a:t>
            </a:r>
            <a:r>
              <a:rPr sz="2800" spc="-10" dirty="0">
                <a:solidFill>
                  <a:srgbClr val="464646"/>
                </a:solidFill>
                <a:cs typeface="Calibri"/>
              </a:rPr>
              <a:t>be running the </a:t>
            </a:r>
            <a:r>
              <a:rPr sz="2800" spc="-20" dirty="0">
                <a:solidFill>
                  <a:srgbClr val="464646"/>
                </a:solidFill>
                <a:cs typeface="Calibri"/>
              </a:rPr>
              <a:t>bitcoin</a:t>
            </a:r>
            <a:r>
              <a:rPr sz="2800" spc="130" dirty="0">
                <a:solidFill>
                  <a:srgbClr val="464646"/>
                </a:solidFill>
                <a:cs typeface="Calibri"/>
              </a:rPr>
              <a:t> </a:t>
            </a:r>
            <a:r>
              <a:rPr sz="2800" spc="-10" dirty="0">
                <a:solidFill>
                  <a:srgbClr val="464646"/>
                </a:solidFill>
                <a:cs typeface="Calibri"/>
              </a:rPr>
              <a:t>wallet</a:t>
            </a:r>
            <a:endParaRPr sz="2800">
              <a:solidFill>
                <a:prstClr val="black"/>
              </a:solidFill>
              <a:cs typeface="Calibri"/>
            </a:endParaRPr>
          </a:p>
        </p:txBody>
      </p:sp>
      <p:sp>
        <p:nvSpPr>
          <p:cNvPr id="26" name="object 26"/>
          <p:cNvSpPr txBox="1"/>
          <p:nvPr/>
        </p:nvSpPr>
        <p:spPr>
          <a:xfrm>
            <a:off x="1388262" y="7137907"/>
            <a:ext cx="5651500" cy="2180084"/>
          </a:xfrm>
          <a:prstGeom prst="rect">
            <a:avLst/>
          </a:prstGeom>
        </p:spPr>
        <p:txBody>
          <a:bodyPr vert="horz" wrap="square" lIns="0" tIns="25400" rIns="0" bIns="0" rtlCol="0">
            <a:spAutoFit/>
          </a:bodyPr>
          <a:lstStyle/>
          <a:p>
            <a:pPr marL="2838450">
              <a:spcBef>
                <a:spcPts val="200"/>
              </a:spcBef>
            </a:pPr>
            <a:r>
              <a:rPr sz="2800" b="1" spc="-20" dirty="0">
                <a:solidFill>
                  <a:srgbClr val="095A82"/>
                </a:solidFill>
                <a:cs typeface="Calibri"/>
              </a:rPr>
              <a:t>VIRTUAL</a:t>
            </a:r>
            <a:r>
              <a:rPr sz="2800" b="1" spc="-190" dirty="0">
                <a:solidFill>
                  <a:srgbClr val="095A82"/>
                </a:solidFill>
                <a:cs typeface="Calibri"/>
              </a:rPr>
              <a:t> </a:t>
            </a:r>
            <a:r>
              <a:rPr sz="2800" b="1" spc="-10" dirty="0">
                <a:solidFill>
                  <a:srgbClr val="095A82"/>
                </a:solidFill>
                <a:cs typeface="Calibri"/>
              </a:rPr>
              <a:t>MACHINE</a:t>
            </a:r>
            <a:endParaRPr sz="2800">
              <a:solidFill>
                <a:prstClr val="black"/>
              </a:solidFill>
              <a:cs typeface="Calibri"/>
            </a:endParaRPr>
          </a:p>
          <a:p>
            <a:pPr marL="25400" marR="10160" indent="157480" algn="r">
              <a:spcBef>
                <a:spcPts val="10"/>
              </a:spcBef>
            </a:pPr>
            <a:r>
              <a:rPr sz="2800" dirty="0">
                <a:solidFill>
                  <a:srgbClr val="464646"/>
                </a:solidFill>
                <a:cs typeface="Calibri"/>
              </a:rPr>
              <a:t>An </a:t>
            </a:r>
            <a:r>
              <a:rPr sz="2800" spc="-10" dirty="0">
                <a:solidFill>
                  <a:srgbClr val="464646"/>
                </a:solidFill>
                <a:cs typeface="Calibri"/>
              </a:rPr>
              <a:t>abstraction </a:t>
            </a:r>
            <a:r>
              <a:rPr sz="2800" dirty="0">
                <a:solidFill>
                  <a:srgbClr val="464646"/>
                </a:solidFill>
                <a:cs typeface="Calibri"/>
              </a:rPr>
              <a:t>of a</a:t>
            </a:r>
            <a:r>
              <a:rPr sz="2800" spc="-100" dirty="0">
                <a:solidFill>
                  <a:srgbClr val="464646"/>
                </a:solidFill>
                <a:cs typeface="Calibri"/>
              </a:rPr>
              <a:t> </a:t>
            </a:r>
            <a:r>
              <a:rPr sz="2800" spc="-10" dirty="0">
                <a:solidFill>
                  <a:srgbClr val="464646"/>
                </a:solidFill>
                <a:cs typeface="Calibri"/>
              </a:rPr>
              <a:t>machine </a:t>
            </a:r>
            <a:r>
              <a:rPr sz="2800" spc="-20" dirty="0">
                <a:solidFill>
                  <a:srgbClr val="464646"/>
                </a:solidFill>
                <a:cs typeface="Calibri"/>
              </a:rPr>
              <a:t>operated </a:t>
            </a:r>
            <a:r>
              <a:rPr sz="2800" dirty="0">
                <a:solidFill>
                  <a:srgbClr val="464646"/>
                </a:solidFill>
                <a:cs typeface="Calibri"/>
              </a:rPr>
              <a:t> with </a:t>
            </a:r>
            <a:r>
              <a:rPr sz="2800" spc="-10" dirty="0">
                <a:solidFill>
                  <a:srgbClr val="464646"/>
                </a:solidFill>
                <a:cs typeface="Calibri"/>
              </a:rPr>
              <a:t>instructions and</a:t>
            </a:r>
            <a:r>
              <a:rPr sz="2800" spc="580" dirty="0">
                <a:solidFill>
                  <a:srgbClr val="464646"/>
                </a:solidFill>
                <a:cs typeface="Calibri"/>
              </a:rPr>
              <a:t> </a:t>
            </a:r>
            <a:r>
              <a:rPr sz="2800" spc="-10" dirty="0">
                <a:solidFill>
                  <a:srgbClr val="464646"/>
                </a:solidFill>
                <a:cs typeface="Calibri"/>
              </a:rPr>
              <a:t>Implemented </a:t>
            </a:r>
            <a:r>
              <a:rPr sz="2800" dirty="0">
                <a:solidFill>
                  <a:srgbClr val="464646"/>
                </a:solidFill>
                <a:cs typeface="Calibri"/>
              </a:rPr>
              <a:t>as  </a:t>
            </a:r>
            <a:r>
              <a:rPr sz="2800" spc="-10" dirty="0">
                <a:solidFill>
                  <a:srgbClr val="464646"/>
                </a:solidFill>
                <a:cs typeface="Calibri"/>
              </a:rPr>
              <a:t>part of the node application</a:t>
            </a:r>
            <a:r>
              <a:rPr sz="2800" spc="30" dirty="0">
                <a:solidFill>
                  <a:srgbClr val="464646"/>
                </a:solidFill>
                <a:cs typeface="Calibri"/>
              </a:rPr>
              <a:t> </a:t>
            </a:r>
            <a:r>
              <a:rPr sz="2800" spc="-10" dirty="0">
                <a:solidFill>
                  <a:srgbClr val="464646"/>
                </a:solidFill>
                <a:cs typeface="Calibri"/>
              </a:rPr>
              <a:t>that</a:t>
            </a:r>
            <a:r>
              <a:rPr sz="2800" spc="30" dirty="0">
                <a:solidFill>
                  <a:srgbClr val="464646"/>
                </a:solidFill>
                <a:cs typeface="Calibri"/>
              </a:rPr>
              <a:t> </a:t>
            </a:r>
            <a:r>
              <a:rPr sz="2800" spc="-10" dirty="0">
                <a:solidFill>
                  <a:srgbClr val="464646"/>
                </a:solidFill>
                <a:cs typeface="Calibri"/>
              </a:rPr>
              <a:t>every </a:t>
            </a:r>
            <a:r>
              <a:rPr sz="2800" dirty="0">
                <a:solidFill>
                  <a:srgbClr val="464646"/>
                </a:solidFill>
                <a:cs typeface="Calibri"/>
              </a:rPr>
              <a:t> </a:t>
            </a:r>
            <a:r>
              <a:rPr sz="2800" spc="-10" dirty="0">
                <a:solidFill>
                  <a:srgbClr val="464646"/>
                </a:solidFill>
                <a:cs typeface="Calibri"/>
              </a:rPr>
              <a:t>participant </a:t>
            </a:r>
            <a:r>
              <a:rPr sz="2800" dirty="0">
                <a:solidFill>
                  <a:srgbClr val="464646"/>
                </a:solidFill>
                <a:cs typeface="Calibri"/>
              </a:rPr>
              <a:t>in </a:t>
            </a:r>
            <a:r>
              <a:rPr sz="2800" spc="-10" dirty="0">
                <a:solidFill>
                  <a:srgbClr val="464646"/>
                </a:solidFill>
                <a:cs typeface="Calibri"/>
              </a:rPr>
              <a:t>the </a:t>
            </a:r>
            <a:r>
              <a:rPr sz="2800" spc="-20" dirty="0">
                <a:solidFill>
                  <a:srgbClr val="464646"/>
                </a:solidFill>
                <a:cs typeface="Calibri"/>
              </a:rPr>
              <a:t>ecosystem </a:t>
            </a:r>
            <a:r>
              <a:rPr sz="2800" spc="-10" dirty="0">
                <a:solidFill>
                  <a:srgbClr val="464646"/>
                </a:solidFill>
                <a:cs typeface="Calibri"/>
              </a:rPr>
              <a:t>runs</a:t>
            </a:r>
            <a:endParaRPr sz="2800">
              <a:solidFill>
                <a:prstClr val="black"/>
              </a:solidFill>
              <a:cs typeface="Calibri"/>
            </a:endParaRPr>
          </a:p>
        </p:txBody>
      </p:sp>
    </p:spTree>
    <p:extLst>
      <p:ext uri="{BB962C8B-B14F-4D97-AF65-F5344CB8AC3E}">
        <p14:creationId xmlns:p14="http://schemas.microsoft.com/office/powerpoint/2010/main" val="201507852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1171575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Input </a:t>
            </a:r>
            <a:r>
              <a:rPr sz="5600" spc="-20" dirty="0">
                <a:solidFill>
                  <a:srgbClr val="095A82"/>
                </a:solidFill>
              </a:rPr>
              <a:t>Parameters </a:t>
            </a:r>
            <a:r>
              <a:rPr sz="5600" spc="-10" dirty="0">
                <a:solidFill>
                  <a:srgbClr val="095A82"/>
                </a:solidFill>
              </a:rPr>
              <a:t>&amp; Output</a:t>
            </a:r>
            <a:r>
              <a:rPr sz="5600" spc="110" dirty="0">
                <a:solidFill>
                  <a:srgbClr val="095A82"/>
                </a:solidFill>
              </a:rPr>
              <a:t> </a:t>
            </a:r>
            <a:r>
              <a:rPr sz="5600" spc="-20" dirty="0">
                <a:solidFill>
                  <a:srgbClr val="095A82"/>
                </a:solidFill>
              </a:rPr>
              <a:t>Parameters</a:t>
            </a:r>
            <a:endParaRPr sz="5600"/>
          </a:p>
        </p:txBody>
      </p:sp>
      <p:sp>
        <p:nvSpPr>
          <p:cNvPr id="16" name="object 3"/>
          <p:cNvSpPr txBox="1"/>
          <p:nvPr/>
        </p:nvSpPr>
        <p:spPr>
          <a:xfrm>
            <a:off x="942035" y="1896111"/>
            <a:ext cx="9348470" cy="1301638"/>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In </a:t>
            </a:r>
            <a:r>
              <a:rPr sz="2800" dirty="0">
                <a:solidFill>
                  <a:srgbClr val="5F5F5F"/>
                </a:solidFill>
                <a:cs typeface="Calibri"/>
              </a:rPr>
              <a:t>solidity, </a:t>
            </a:r>
            <a:r>
              <a:rPr sz="2800" spc="-10" dirty="0">
                <a:solidFill>
                  <a:srgbClr val="5F5F5F"/>
                </a:solidFill>
                <a:cs typeface="Calibri"/>
              </a:rPr>
              <a:t>functions may take parameters </a:t>
            </a:r>
            <a:r>
              <a:rPr sz="2800" dirty="0">
                <a:solidFill>
                  <a:srgbClr val="5F5F5F"/>
                </a:solidFill>
                <a:cs typeface="Calibri"/>
              </a:rPr>
              <a:t>as</a:t>
            </a:r>
            <a:r>
              <a:rPr sz="2800" spc="80" dirty="0">
                <a:solidFill>
                  <a:srgbClr val="5F5F5F"/>
                </a:solidFill>
                <a:cs typeface="Calibri"/>
              </a:rPr>
              <a:t> </a:t>
            </a:r>
            <a:r>
              <a:rPr sz="2800" spc="-10" dirty="0">
                <a:solidFill>
                  <a:srgbClr val="5F5F5F"/>
                </a:solidFill>
                <a:cs typeface="Calibri"/>
              </a:rPr>
              <a:t>input</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It may </a:t>
            </a:r>
            <a:r>
              <a:rPr sz="2800" dirty="0">
                <a:solidFill>
                  <a:srgbClr val="5F5F5F"/>
                </a:solidFill>
                <a:cs typeface="Calibri"/>
              </a:rPr>
              <a:t>also return arbitrary </a:t>
            </a:r>
            <a:r>
              <a:rPr sz="2800" spc="-10" dirty="0">
                <a:solidFill>
                  <a:srgbClr val="5F5F5F"/>
                </a:solidFill>
                <a:cs typeface="Calibri"/>
              </a:rPr>
              <a:t>number of parameters </a:t>
            </a:r>
            <a:r>
              <a:rPr sz="2800" dirty="0">
                <a:solidFill>
                  <a:srgbClr val="5F5F5F"/>
                </a:solidFill>
                <a:cs typeface="Calibri"/>
              </a:rPr>
              <a:t>as</a:t>
            </a:r>
            <a:r>
              <a:rPr sz="2800" spc="40" dirty="0">
                <a:solidFill>
                  <a:srgbClr val="5F5F5F"/>
                </a:solidFill>
                <a:cs typeface="Calibri"/>
              </a:rPr>
              <a:t> </a:t>
            </a:r>
            <a:r>
              <a:rPr sz="2800" spc="-10" dirty="0">
                <a:solidFill>
                  <a:srgbClr val="5F5F5F"/>
                </a:solidFill>
                <a:cs typeface="Calibri"/>
              </a:rPr>
              <a:t>output</a:t>
            </a:r>
            <a:endParaRPr sz="2800">
              <a:solidFill>
                <a:prstClr val="black"/>
              </a:solidFill>
              <a:cs typeface="Calibri"/>
            </a:endParaRPr>
          </a:p>
        </p:txBody>
      </p:sp>
      <p:sp>
        <p:nvSpPr>
          <p:cNvPr id="17" name="object 4"/>
          <p:cNvSpPr txBox="1"/>
          <p:nvPr/>
        </p:nvSpPr>
        <p:spPr>
          <a:xfrm>
            <a:off x="942035" y="4350258"/>
            <a:ext cx="9485630" cy="1300356"/>
          </a:xfrm>
          <a:prstGeom prst="rect">
            <a:avLst/>
          </a:prstGeom>
        </p:spPr>
        <p:txBody>
          <a:bodyPr vert="horz" wrap="square" lIns="0" tIns="25400" rIns="0" bIns="0" rtlCol="0">
            <a:spAutoFit/>
          </a:bodyPr>
          <a:lstStyle/>
          <a:p>
            <a:pPr marL="25400">
              <a:spcBef>
                <a:spcPts val="200"/>
              </a:spcBef>
            </a:pPr>
            <a:r>
              <a:rPr sz="2800" b="1" dirty="0">
                <a:solidFill>
                  <a:srgbClr val="5F5F5F"/>
                </a:solidFill>
                <a:cs typeface="Calibri"/>
              </a:rPr>
              <a:t>Input</a:t>
            </a:r>
            <a:r>
              <a:rPr sz="2800" b="1" spc="-60" dirty="0">
                <a:solidFill>
                  <a:srgbClr val="5F5F5F"/>
                </a:solidFill>
                <a:cs typeface="Calibri"/>
              </a:rPr>
              <a:t> </a:t>
            </a:r>
            <a:r>
              <a:rPr sz="2800" b="1" dirty="0">
                <a:solidFill>
                  <a:srgbClr val="5F5F5F"/>
                </a:solidFill>
                <a:cs typeface="Calibri"/>
              </a:rPr>
              <a:t>Parameters</a:t>
            </a:r>
            <a:endParaRPr sz="2800">
              <a:solidFill>
                <a:prstClr val="black"/>
              </a:solidFill>
              <a:cs typeface="Calibri"/>
            </a:endParaRPr>
          </a:p>
          <a:p>
            <a:pPr>
              <a:spcBef>
                <a:spcPts val="90"/>
              </a:spcBef>
            </a:pPr>
            <a:endParaRPr sz="2600">
              <a:solidFill>
                <a:prstClr val="black"/>
              </a:solidFill>
              <a:latin typeface="Times New Roman"/>
              <a:cs typeface="Times New Roman"/>
            </a:endParaRPr>
          </a:p>
          <a:p>
            <a:pPr marL="25400"/>
            <a:r>
              <a:rPr sz="2800" spc="-10" dirty="0">
                <a:solidFill>
                  <a:srgbClr val="5F5F5F"/>
                </a:solidFill>
                <a:cs typeface="Calibri"/>
              </a:rPr>
              <a:t>The input parameters </a:t>
            </a:r>
            <a:r>
              <a:rPr sz="2800" dirty="0">
                <a:solidFill>
                  <a:srgbClr val="5F5F5F"/>
                </a:solidFill>
                <a:cs typeface="Calibri"/>
              </a:rPr>
              <a:t>are </a:t>
            </a:r>
            <a:r>
              <a:rPr sz="2800" spc="-10" dirty="0">
                <a:solidFill>
                  <a:srgbClr val="5F5F5F"/>
                </a:solidFill>
                <a:cs typeface="Calibri"/>
              </a:rPr>
              <a:t>declared the </a:t>
            </a:r>
            <a:r>
              <a:rPr sz="2800" dirty="0">
                <a:solidFill>
                  <a:srgbClr val="5F5F5F"/>
                </a:solidFill>
                <a:cs typeface="Calibri"/>
              </a:rPr>
              <a:t>same way as variables</a:t>
            </a:r>
            <a:r>
              <a:rPr sz="2800" spc="170" dirty="0">
                <a:solidFill>
                  <a:srgbClr val="5F5F5F"/>
                </a:solidFill>
                <a:cs typeface="Calibri"/>
              </a:rPr>
              <a:t> </a:t>
            </a:r>
            <a:r>
              <a:rPr sz="2800" dirty="0">
                <a:solidFill>
                  <a:srgbClr val="5F5F5F"/>
                </a:solidFill>
                <a:cs typeface="Calibri"/>
              </a:rPr>
              <a:t>are</a:t>
            </a:r>
            <a:endParaRPr sz="2800">
              <a:solidFill>
                <a:prstClr val="black"/>
              </a:solidFill>
              <a:cs typeface="Calibri"/>
            </a:endParaRPr>
          </a:p>
        </p:txBody>
      </p:sp>
      <p:sp>
        <p:nvSpPr>
          <p:cNvPr id="18" name="object 5"/>
          <p:cNvSpPr txBox="1"/>
          <p:nvPr/>
        </p:nvSpPr>
        <p:spPr>
          <a:xfrm>
            <a:off x="969262" y="5925311"/>
            <a:ext cx="9753600" cy="2645596"/>
          </a:xfrm>
          <a:prstGeom prst="rect">
            <a:avLst/>
          </a:prstGeom>
          <a:solidFill>
            <a:srgbClr val="DCE2E3"/>
          </a:solidFill>
          <a:ln w="12192">
            <a:solidFill>
              <a:srgbClr val="7E7E7E"/>
            </a:solidFill>
          </a:ln>
        </p:spPr>
        <p:txBody>
          <a:bodyPr vert="horz" wrap="square" lIns="0" tIns="59690" rIns="0" bIns="0" rtlCol="0">
            <a:spAutoFit/>
          </a:bodyPr>
          <a:lstStyle/>
          <a:p>
            <a:pPr marL="396240">
              <a:spcBef>
                <a:spcPts val="470"/>
              </a:spcBef>
            </a:pPr>
            <a:r>
              <a:rPr sz="2800" spc="-10" dirty="0">
                <a:solidFill>
                  <a:srgbClr val="095A82"/>
                </a:solidFill>
                <a:latin typeface="Courier New"/>
                <a:cs typeface="Courier New"/>
              </a:rPr>
              <a:t>pragma </a:t>
            </a:r>
            <a:r>
              <a:rPr sz="2800" spc="-10" dirty="0">
                <a:solidFill>
                  <a:srgbClr val="252525"/>
                </a:solidFill>
                <a:latin typeface="Courier New"/>
                <a:cs typeface="Courier New"/>
              </a:rPr>
              <a:t>solidity</a:t>
            </a:r>
            <a:r>
              <a:rPr sz="2800" spc="-140" dirty="0">
                <a:solidFill>
                  <a:srgbClr val="252525"/>
                </a:solidFill>
                <a:latin typeface="Courier New"/>
                <a:cs typeface="Courier New"/>
              </a:rPr>
              <a:t> </a:t>
            </a:r>
            <a:r>
              <a:rPr sz="2800" spc="-10" dirty="0">
                <a:solidFill>
                  <a:srgbClr val="095A82"/>
                </a:solidFill>
                <a:latin typeface="Courier New"/>
                <a:cs typeface="Courier New"/>
              </a:rPr>
              <a:t>^0.4.0</a:t>
            </a:r>
            <a:r>
              <a:rPr sz="2800" b="1" spc="-10" dirty="0">
                <a:solidFill>
                  <a:srgbClr val="5F5F5F"/>
                </a:solidFill>
                <a:latin typeface="Arial"/>
                <a:cs typeface="Arial"/>
              </a:rPr>
              <a:t>;</a:t>
            </a:r>
            <a:endParaRPr sz="2800">
              <a:solidFill>
                <a:prstClr val="black"/>
              </a:solidFill>
              <a:latin typeface="Arial"/>
              <a:cs typeface="Arial"/>
            </a:endParaRPr>
          </a:p>
          <a:p>
            <a:pPr>
              <a:spcBef>
                <a:spcPts val="20"/>
              </a:spcBef>
            </a:pPr>
            <a:endParaRPr sz="2900">
              <a:solidFill>
                <a:prstClr val="black"/>
              </a:solidFill>
              <a:latin typeface="Times New Roman"/>
              <a:cs typeface="Times New Roman"/>
            </a:endParaRPr>
          </a:p>
          <a:p>
            <a:pPr marL="477520">
              <a:spcBef>
                <a:spcPts val="10"/>
              </a:spcBef>
            </a:pPr>
            <a:r>
              <a:rPr sz="2800" spc="-10" dirty="0">
                <a:solidFill>
                  <a:srgbClr val="095A82"/>
                </a:solidFill>
                <a:latin typeface="Courier New"/>
                <a:cs typeface="Courier New"/>
              </a:rPr>
              <a:t>contract </a:t>
            </a:r>
            <a:r>
              <a:rPr sz="2800" spc="-10" dirty="0">
                <a:solidFill>
                  <a:srgbClr val="252525"/>
                </a:solidFill>
                <a:latin typeface="Courier New"/>
                <a:cs typeface="Courier New"/>
              </a:rPr>
              <a:t>Simple</a:t>
            </a:r>
            <a:r>
              <a:rPr sz="2800" spc="-13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563370">
              <a:lnSpc>
                <a:spcPts val="3320"/>
              </a:lnSpc>
            </a:pPr>
            <a:r>
              <a:rPr sz="2800" spc="-10" dirty="0">
                <a:solidFill>
                  <a:srgbClr val="095A82"/>
                </a:solidFill>
                <a:latin typeface="Courier New"/>
                <a:cs typeface="Courier New"/>
              </a:rPr>
              <a:t>function </a:t>
            </a:r>
            <a:r>
              <a:rPr sz="2800" spc="-10" dirty="0">
                <a:solidFill>
                  <a:srgbClr val="252525"/>
                </a:solidFill>
                <a:latin typeface="Courier New"/>
                <a:cs typeface="Courier New"/>
              </a:rPr>
              <a:t>taker(</a:t>
            </a:r>
            <a:r>
              <a:rPr sz="2800" spc="-10" dirty="0">
                <a:solidFill>
                  <a:srgbClr val="095A82"/>
                </a:solidFill>
                <a:latin typeface="Courier New"/>
                <a:cs typeface="Courier New"/>
              </a:rPr>
              <a:t>uint </a:t>
            </a:r>
            <a:r>
              <a:rPr sz="2800" spc="-10" dirty="0">
                <a:solidFill>
                  <a:srgbClr val="252525"/>
                </a:solidFill>
                <a:latin typeface="Courier New"/>
                <a:cs typeface="Courier New"/>
              </a:rPr>
              <a:t>_a, </a:t>
            </a:r>
            <a:r>
              <a:rPr sz="2800" spc="-10" dirty="0">
                <a:solidFill>
                  <a:srgbClr val="095A82"/>
                </a:solidFill>
                <a:latin typeface="Courier New"/>
                <a:cs typeface="Courier New"/>
              </a:rPr>
              <a:t>uint</a:t>
            </a:r>
            <a:r>
              <a:rPr sz="2800" spc="-180" dirty="0">
                <a:solidFill>
                  <a:srgbClr val="095A82"/>
                </a:solidFill>
                <a:latin typeface="Courier New"/>
                <a:cs typeface="Courier New"/>
              </a:rPr>
              <a:t> </a:t>
            </a:r>
            <a:r>
              <a:rPr sz="2800" spc="-10" dirty="0">
                <a:solidFill>
                  <a:srgbClr val="252525"/>
                </a:solidFill>
                <a:latin typeface="Courier New"/>
                <a:cs typeface="Courier New"/>
              </a:rPr>
              <a:t>_b){</a:t>
            </a:r>
            <a:endParaRPr sz="2800">
              <a:solidFill>
                <a:prstClr val="black"/>
              </a:solidFill>
              <a:latin typeface="Courier New"/>
              <a:cs typeface="Courier New"/>
            </a:endParaRPr>
          </a:p>
          <a:p>
            <a:pPr marL="396240">
              <a:lnSpc>
                <a:spcPts val="3320"/>
              </a:lnSpc>
            </a:pPr>
            <a:r>
              <a:rPr sz="2800" dirty="0">
                <a:solidFill>
                  <a:srgbClr val="252525"/>
                </a:solidFill>
                <a:latin typeface="Courier New"/>
                <a:cs typeface="Courier New"/>
              </a:rPr>
              <a:t>// do </a:t>
            </a:r>
            <a:r>
              <a:rPr sz="2800" spc="-10" dirty="0">
                <a:solidFill>
                  <a:srgbClr val="252525"/>
                </a:solidFill>
                <a:latin typeface="Courier New"/>
                <a:cs typeface="Courier New"/>
              </a:rPr>
              <a:t>something </a:t>
            </a:r>
            <a:r>
              <a:rPr sz="2800" dirty="0">
                <a:solidFill>
                  <a:srgbClr val="252525"/>
                </a:solidFill>
                <a:latin typeface="Courier New"/>
                <a:cs typeface="Courier New"/>
              </a:rPr>
              <a:t>with a </a:t>
            </a:r>
            <a:r>
              <a:rPr sz="2800" spc="-10" dirty="0">
                <a:solidFill>
                  <a:srgbClr val="252525"/>
                </a:solidFill>
                <a:latin typeface="Courier New"/>
                <a:cs typeface="Courier New"/>
              </a:rPr>
              <a:t>and</a:t>
            </a:r>
            <a:r>
              <a:rPr sz="2800" spc="-150" dirty="0">
                <a:solidFill>
                  <a:srgbClr val="252525"/>
                </a:solidFill>
                <a:latin typeface="Courier New"/>
                <a:cs typeface="Courier New"/>
              </a:rPr>
              <a:t> </a:t>
            </a:r>
            <a:r>
              <a:rPr sz="2800" dirty="0">
                <a:solidFill>
                  <a:srgbClr val="252525"/>
                </a:solidFill>
                <a:latin typeface="Courier New"/>
                <a:cs typeface="Courier New"/>
              </a:rPr>
              <a:t>b</a:t>
            </a:r>
            <a:endParaRPr sz="2800">
              <a:solidFill>
                <a:prstClr val="black"/>
              </a:solidFill>
              <a:latin typeface="Courier New"/>
              <a:cs typeface="Courier New"/>
            </a:endParaRPr>
          </a:p>
          <a:p>
            <a:pPr marL="182880"/>
            <a:r>
              <a:rPr sz="2800" dirty="0">
                <a:solidFill>
                  <a:srgbClr val="252525"/>
                </a:solidFill>
                <a:latin typeface="Courier New"/>
                <a:cs typeface="Courier New"/>
              </a:rPr>
              <a:t>}</a:t>
            </a:r>
            <a:r>
              <a:rPr sz="2800" spc="-2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328776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13672818"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Input </a:t>
            </a:r>
            <a:r>
              <a:rPr sz="5600" spc="-20" dirty="0">
                <a:solidFill>
                  <a:srgbClr val="095A82"/>
                </a:solidFill>
              </a:rPr>
              <a:t>Parameters </a:t>
            </a:r>
            <a:r>
              <a:rPr sz="5600" spc="-10" dirty="0">
                <a:solidFill>
                  <a:srgbClr val="095A82"/>
                </a:solidFill>
              </a:rPr>
              <a:t>&amp; Output</a:t>
            </a:r>
            <a:r>
              <a:rPr sz="5600" spc="200" dirty="0">
                <a:solidFill>
                  <a:srgbClr val="095A82"/>
                </a:solidFill>
              </a:rPr>
              <a:t> </a:t>
            </a:r>
            <a:r>
              <a:rPr sz="5600" spc="-10" dirty="0">
                <a:solidFill>
                  <a:srgbClr val="095A82"/>
                </a:solidFill>
              </a:rPr>
              <a:t>Parameters</a:t>
            </a:r>
            <a:r>
              <a:rPr sz="4000" spc="-10" dirty="0">
                <a:solidFill>
                  <a:srgbClr val="095A82"/>
                </a:solidFill>
              </a:rPr>
              <a:t>(Contd…)</a:t>
            </a:r>
            <a:endParaRPr sz="4000"/>
          </a:p>
        </p:txBody>
      </p:sp>
      <p:sp>
        <p:nvSpPr>
          <p:cNvPr id="16" name="object 3"/>
          <p:cNvSpPr/>
          <p:nvPr/>
        </p:nvSpPr>
        <p:spPr>
          <a:xfrm>
            <a:off x="932688" y="4925567"/>
            <a:ext cx="16423640" cy="4157978"/>
          </a:xfrm>
          <a:custGeom>
            <a:avLst/>
            <a:gdLst/>
            <a:ahLst/>
            <a:cxnLst/>
            <a:rect l="l" t="t" r="r" b="b"/>
            <a:pathLst>
              <a:path w="8211820" h="2078989">
                <a:moveTo>
                  <a:pt x="0" y="2078736"/>
                </a:moveTo>
                <a:lnTo>
                  <a:pt x="8211311" y="2078736"/>
                </a:lnTo>
                <a:lnTo>
                  <a:pt x="8211311" y="0"/>
                </a:lnTo>
                <a:lnTo>
                  <a:pt x="0" y="0"/>
                </a:lnTo>
                <a:lnTo>
                  <a:pt x="0" y="2078736"/>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4925567"/>
            <a:ext cx="16423640" cy="4157978"/>
          </a:xfrm>
          <a:custGeom>
            <a:avLst/>
            <a:gdLst/>
            <a:ahLst/>
            <a:cxnLst/>
            <a:rect l="l" t="t" r="r" b="b"/>
            <a:pathLst>
              <a:path w="8211820" h="2078989">
                <a:moveTo>
                  <a:pt x="0" y="2078736"/>
                </a:moveTo>
                <a:lnTo>
                  <a:pt x="8211311" y="2078736"/>
                </a:lnTo>
                <a:lnTo>
                  <a:pt x="8211311" y="0"/>
                </a:lnTo>
                <a:lnTo>
                  <a:pt x="0" y="0"/>
                </a:lnTo>
                <a:lnTo>
                  <a:pt x="0" y="2078736"/>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942035" y="1896110"/>
            <a:ext cx="15934690" cy="7026282"/>
          </a:xfrm>
          <a:prstGeom prst="rect">
            <a:avLst/>
          </a:prstGeom>
        </p:spPr>
        <p:txBody>
          <a:bodyPr vert="horz" wrap="square" lIns="0" tIns="26670" rIns="0" bIns="0" rtlCol="0">
            <a:spAutoFit/>
          </a:bodyPr>
          <a:lstStyle/>
          <a:p>
            <a:pPr marL="25400">
              <a:spcBef>
                <a:spcPts val="210"/>
              </a:spcBef>
            </a:pPr>
            <a:r>
              <a:rPr sz="2800" b="1" dirty="0">
                <a:solidFill>
                  <a:srgbClr val="5F5F5F"/>
                </a:solidFill>
                <a:cs typeface="Calibri"/>
              </a:rPr>
              <a:t>Output</a:t>
            </a:r>
            <a:r>
              <a:rPr sz="2800" b="1" spc="-60" dirty="0">
                <a:solidFill>
                  <a:srgbClr val="5F5F5F"/>
                </a:solidFill>
                <a:cs typeface="Calibri"/>
              </a:rPr>
              <a:t> </a:t>
            </a:r>
            <a:r>
              <a:rPr sz="2800" b="1" dirty="0">
                <a:solidFill>
                  <a:srgbClr val="5F5F5F"/>
                </a:solidFill>
                <a:cs typeface="Calibri"/>
              </a:rPr>
              <a:t>Parameters</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25400"/>
            <a:r>
              <a:rPr sz="2800" spc="-10" dirty="0">
                <a:solidFill>
                  <a:srgbClr val="5F5F5F"/>
                </a:solidFill>
                <a:cs typeface="Calibri"/>
              </a:rPr>
              <a:t>The output parameters can be declared </a:t>
            </a:r>
            <a:r>
              <a:rPr sz="2800" dirty="0">
                <a:solidFill>
                  <a:srgbClr val="5F5F5F"/>
                </a:solidFill>
                <a:cs typeface="Calibri"/>
              </a:rPr>
              <a:t>with </a:t>
            </a:r>
            <a:r>
              <a:rPr sz="2800" spc="-10" dirty="0">
                <a:solidFill>
                  <a:srgbClr val="5F5F5F"/>
                </a:solidFill>
                <a:cs typeface="Calibri"/>
              </a:rPr>
              <a:t>the </a:t>
            </a:r>
            <a:r>
              <a:rPr sz="2800" dirty="0">
                <a:solidFill>
                  <a:srgbClr val="5F5F5F"/>
                </a:solidFill>
                <a:cs typeface="Calibri"/>
              </a:rPr>
              <a:t>same </a:t>
            </a:r>
            <a:r>
              <a:rPr sz="2800" spc="-10" dirty="0">
                <a:solidFill>
                  <a:srgbClr val="5F5F5F"/>
                </a:solidFill>
                <a:cs typeface="Calibri"/>
              </a:rPr>
              <a:t>syntax </a:t>
            </a:r>
            <a:r>
              <a:rPr sz="2800" dirty="0">
                <a:solidFill>
                  <a:srgbClr val="5F5F5F"/>
                </a:solidFill>
                <a:cs typeface="Calibri"/>
              </a:rPr>
              <a:t>after </a:t>
            </a:r>
            <a:r>
              <a:rPr sz="2800" spc="-10" dirty="0">
                <a:solidFill>
                  <a:srgbClr val="5F5F5F"/>
                </a:solidFill>
                <a:cs typeface="Calibri"/>
              </a:rPr>
              <a:t>the </a:t>
            </a:r>
            <a:r>
              <a:rPr sz="2800" dirty="0">
                <a:solidFill>
                  <a:srgbClr val="095A82"/>
                </a:solidFill>
                <a:cs typeface="Calibri"/>
              </a:rPr>
              <a:t>returns</a:t>
            </a:r>
            <a:r>
              <a:rPr sz="2800" spc="190" dirty="0">
                <a:solidFill>
                  <a:srgbClr val="095A82"/>
                </a:solidFill>
                <a:cs typeface="Calibri"/>
              </a:rPr>
              <a:t> </a:t>
            </a:r>
            <a:r>
              <a:rPr sz="2800" dirty="0">
                <a:solidFill>
                  <a:srgbClr val="5F5F5F"/>
                </a:solidFill>
                <a:cs typeface="Calibri"/>
              </a:rPr>
              <a:t>keyword</a:t>
            </a:r>
            <a:endParaRPr sz="2800">
              <a:solidFill>
                <a:prstClr val="black"/>
              </a:solidFill>
              <a:cs typeface="Calibri"/>
            </a:endParaRPr>
          </a:p>
          <a:p>
            <a:pPr marL="25400">
              <a:spcBef>
                <a:spcPts val="1680"/>
              </a:spcBef>
            </a:pPr>
            <a:r>
              <a:rPr sz="2800" b="1" dirty="0">
                <a:solidFill>
                  <a:srgbClr val="5F5F5F"/>
                </a:solidFill>
                <a:cs typeface="Calibri"/>
              </a:rPr>
              <a:t>Example: </a:t>
            </a:r>
            <a:r>
              <a:rPr sz="2800" dirty="0">
                <a:solidFill>
                  <a:srgbClr val="5F5F5F"/>
                </a:solidFill>
                <a:cs typeface="Calibri"/>
              </a:rPr>
              <a:t>we wished to return </a:t>
            </a:r>
            <a:r>
              <a:rPr sz="2800" spc="10" dirty="0">
                <a:solidFill>
                  <a:srgbClr val="5F5F5F"/>
                </a:solidFill>
                <a:cs typeface="Calibri"/>
              </a:rPr>
              <a:t>two </a:t>
            </a:r>
            <a:r>
              <a:rPr sz="2800" spc="-10" dirty="0">
                <a:solidFill>
                  <a:srgbClr val="5F5F5F"/>
                </a:solidFill>
                <a:cs typeface="Calibri"/>
              </a:rPr>
              <a:t>results: </a:t>
            </a:r>
            <a:r>
              <a:rPr sz="2800" dirty="0">
                <a:solidFill>
                  <a:srgbClr val="5F5F5F"/>
                </a:solidFill>
                <a:cs typeface="Calibri"/>
              </a:rPr>
              <a:t>the sum and the </a:t>
            </a:r>
            <a:r>
              <a:rPr sz="2800" spc="-10" dirty="0">
                <a:solidFill>
                  <a:srgbClr val="5F5F5F"/>
                </a:solidFill>
                <a:cs typeface="Calibri"/>
              </a:rPr>
              <a:t>product </a:t>
            </a:r>
            <a:r>
              <a:rPr sz="2800" dirty="0">
                <a:solidFill>
                  <a:srgbClr val="5F5F5F"/>
                </a:solidFill>
                <a:cs typeface="Calibri"/>
              </a:rPr>
              <a:t>of the </a:t>
            </a:r>
            <a:r>
              <a:rPr sz="2800" spc="10" dirty="0">
                <a:solidFill>
                  <a:srgbClr val="5F5F5F"/>
                </a:solidFill>
                <a:cs typeface="Calibri"/>
              </a:rPr>
              <a:t>two </a:t>
            </a:r>
            <a:r>
              <a:rPr sz="2800" dirty="0">
                <a:solidFill>
                  <a:srgbClr val="5F5F5F"/>
                </a:solidFill>
                <a:cs typeface="Calibri"/>
              </a:rPr>
              <a:t>given integers, then we</a:t>
            </a:r>
            <a:r>
              <a:rPr sz="2800" spc="40" dirty="0">
                <a:solidFill>
                  <a:srgbClr val="5F5F5F"/>
                </a:solidFill>
                <a:cs typeface="Calibri"/>
              </a:rPr>
              <a:t> </a:t>
            </a:r>
            <a:r>
              <a:rPr sz="2800" dirty="0">
                <a:solidFill>
                  <a:srgbClr val="5F5F5F"/>
                </a:solidFill>
                <a:cs typeface="Calibri"/>
              </a:rPr>
              <a:t>would</a:t>
            </a:r>
            <a:endParaRPr sz="2800">
              <a:solidFill>
                <a:prstClr val="black"/>
              </a:solidFill>
              <a:cs typeface="Calibri"/>
            </a:endParaRPr>
          </a:p>
          <a:p>
            <a:pPr marL="25400">
              <a:spcBef>
                <a:spcPts val="1680"/>
              </a:spcBef>
            </a:pPr>
            <a:r>
              <a:rPr sz="2800" dirty="0">
                <a:solidFill>
                  <a:srgbClr val="5F5F5F"/>
                </a:solidFill>
                <a:cs typeface="Calibri"/>
              </a:rPr>
              <a:t>write:</a:t>
            </a:r>
            <a:endParaRPr sz="2800">
              <a:solidFill>
                <a:prstClr val="black"/>
              </a:solidFill>
              <a:cs typeface="Calibri"/>
            </a:endParaRPr>
          </a:p>
          <a:p>
            <a:pPr marL="469900" marR="10728960" indent="-82550">
              <a:lnSpc>
                <a:spcPct val="200199"/>
              </a:lnSpc>
              <a:spcBef>
                <a:spcPts val="868"/>
              </a:spcBef>
            </a:pPr>
            <a:r>
              <a:rPr sz="2800" spc="-10" dirty="0">
                <a:solidFill>
                  <a:srgbClr val="095A82"/>
                </a:solidFill>
                <a:latin typeface="Courier New"/>
                <a:cs typeface="Courier New"/>
              </a:rPr>
              <a:t>pragma </a:t>
            </a:r>
            <a:r>
              <a:rPr sz="2800" spc="-10" dirty="0">
                <a:solidFill>
                  <a:srgbClr val="252525"/>
                </a:solidFill>
                <a:latin typeface="Courier New"/>
                <a:cs typeface="Courier New"/>
              </a:rPr>
              <a:t>solidity</a:t>
            </a:r>
            <a:r>
              <a:rPr sz="2800" spc="-170" dirty="0">
                <a:solidFill>
                  <a:srgbClr val="252525"/>
                </a:solidFill>
                <a:latin typeface="Courier New"/>
                <a:cs typeface="Courier New"/>
              </a:rPr>
              <a:t> </a:t>
            </a:r>
            <a:r>
              <a:rPr sz="2800" spc="-10" dirty="0">
                <a:solidFill>
                  <a:srgbClr val="095A82"/>
                </a:solidFill>
                <a:latin typeface="Courier New"/>
                <a:cs typeface="Courier New"/>
              </a:rPr>
              <a:t>^0.4.0</a:t>
            </a:r>
            <a:r>
              <a:rPr sz="2800" b="1" spc="-10" dirty="0">
                <a:solidFill>
                  <a:srgbClr val="5F5F5F"/>
                </a:solidFill>
                <a:latin typeface="Arial"/>
                <a:cs typeface="Arial"/>
              </a:rPr>
              <a:t>;  </a:t>
            </a:r>
            <a:r>
              <a:rPr sz="2800" spc="-10" dirty="0">
                <a:solidFill>
                  <a:srgbClr val="095A82"/>
                </a:solidFill>
                <a:latin typeface="Courier New"/>
                <a:cs typeface="Courier New"/>
              </a:rPr>
              <a:t>contract </a:t>
            </a:r>
            <a:r>
              <a:rPr sz="2800" spc="-10" dirty="0">
                <a:solidFill>
                  <a:srgbClr val="252525"/>
                </a:solidFill>
                <a:latin typeface="Courier New"/>
                <a:cs typeface="Courier New"/>
              </a:rPr>
              <a:t>Simple</a:t>
            </a:r>
            <a:r>
              <a:rPr sz="2800" spc="-12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73990" marR="2125980">
              <a:lnSpc>
                <a:spcPts val="3360"/>
              </a:lnSpc>
              <a:spcBef>
                <a:spcPts val="40"/>
              </a:spcBef>
            </a:pPr>
            <a:r>
              <a:rPr sz="2800" spc="-10" dirty="0">
                <a:solidFill>
                  <a:srgbClr val="095A82"/>
                </a:solidFill>
                <a:latin typeface="Courier New"/>
                <a:cs typeface="Courier New"/>
              </a:rPr>
              <a:t>function </a:t>
            </a:r>
            <a:r>
              <a:rPr sz="2800" spc="-10" dirty="0">
                <a:solidFill>
                  <a:srgbClr val="252525"/>
                </a:solidFill>
                <a:latin typeface="Courier New"/>
                <a:cs typeface="Courier New"/>
              </a:rPr>
              <a:t>arithmetics(</a:t>
            </a:r>
            <a:r>
              <a:rPr sz="2800" spc="-10" dirty="0">
                <a:solidFill>
                  <a:srgbClr val="095A82"/>
                </a:solidFill>
                <a:latin typeface="Courier New"/>
                <a:cs typeface="Courier New"/>
              </a:rPr>
              <a:t>uint </a:t>
            </a:r>
            <a:r>
              <a:rPr sz="2800" spc="-20" dirty="0">
                <a:solidFill>
                  <a:srgbClr val="252525"/>
                </a:solidFill>
                <a:latin typeface="Courier New"/>
                <a:cs typeface="Courier New"/>
              </a:rPr>
              <a:t>_a, </a:t>
            </a:r>
            <a:r>
              <a:rPr sz="2800" spc="-10" dirty="0">
                <a:solidFill>
                  <a:srgbClr val="095A82"/>
                </a:solidFill>
                <a:latin typeface="Courier New"/>
                <a:cs typeface="Courier New"/>
              </a:rPr>
              <a:t>uint </a:t>
            </a:r>
            <a:r>
              <a:rPr sz="2800" spc="-10" dirty="0">
                <a:solidFill>
                  <a:srgbClr val="252525"/>
                </a:solidFill>
                <a:latin typeface="Courier New"/>
                <a:cs typeface="Courier New"/>
              </a:rPr>
              <a:t>_b) </a:t>
            </a:r>
            <a:r>
              <a:rPr sz="2800" spc="-10" dirty="0">
                <a:solidFill>
                  <a:srgbClr val="095A82"/>
                </a:solidFill>
                <a:latin typeface="Courier New"/>
                <a:cs typeface="Courier New"/>
              </a:rPr>
              <a:t>returns </a:t>
            </a:r>
            <a:r>
              <a:rPr sz="2800" spc="-10" dirty="0">
                <a:solidFill>
                  <a:srgbClr val="252525"/>
                </a:solidFill>
                <a:latin typeface="Courier New"/>
                <a:cs typeface="Courier New"/>
              </a:rPr>
              <a:t>(</a:t>
            </a:r>
            <a:r>
              <a:rPr sz="2800" spc="-10" dirty="0">
                <a:solidFill>
                  <a:srgbClr val="095A82"/>
                </a:solidFill>
                <a:latin typeface="Courier New"/>
                <a:cs typeface="Courier New"/>
              </a:rPr>
              <a:t>uint </a:t>
            </a:r>
            <a:r>
              <a:rPr sz="2800" spc="-10" dirty="0">
                <a:solidFill>
                  <a:srgbClr val="252525"/>
                </a:solidFill>
                <a:latin typeface="Courier New"/>
                <a:cs typeface="Courier New"/>
              </a:rPr>
              <a:t>o_sum, </a:t>
            </a:r>
            <a:r>
              <a:rPr sz="2800" spc="-10" dirty="0">
                <a:solidFill>
                  <a:srgbClr val="095A82"/>
                </a:solidFill>
                <a:latin typeface="Courier New"/>
                <a:cs typeface="Courier New"/>
              </a:rPr>
              <a:t>uint  </a:t>
            </a:r>
            <a:r>
              <a:rPr sz="2800" spc="-10" dirty="0">
                <a:solidFill>
                  <a:srgbClr val="252525"/>
                </a:solidFill>
                <a:latin typeface="Courier New"/>
                <a:cs typeface="Courier New"/>
              </a:rPr>
              <a:t>0_product){</a:t>
            </a:r>
            <a:endParaRPr sz="2800">
              <a:solidFill>
                <a:prstClr val="black"/>
              </a:solidFill>
              <a:latin typeface="Courier New"/>
              <a:cs typeface="Courier New"/>
            </a:endParaRPr>
          </a:p>
          <a:p>
            <a:pPr marL="173990">
              <a:lnSpc>
                <a:spcPts val="3250"/>
              </a:lnSpc>
            </a:pPr>
            <a:r>
              <a:rPr sz="2800" spc="-10" dirty="0">
                <a:solidFill>
                  <a:srgbClr val="252525"/>
                </a:solidFill>
                <a:latin typeface="Courier New"/>
                <a:cs typeface="Courier New"/>
              </a:rPr>
              <a:t>O_sum </a:t>
            </a:r>
            <a:r>
              <a:rPr sz="2800" dirty="0">
                <a:solidFill>
                  <a:srgbClr val="252525"/>
                </a:solidFill>
                <a:latin typeface="Courier New"/>
                <a:cs typeface="Courier New"/>
              </a:rPr>
              <a:t>= </a:t>
            </a:r>
            <a:r>
              <a:rPr sz="2800" spc="-10" dirty="0">
                <a:solidFill>
                  <a:srgbClr val="252525"/>
                </a:solidFill>
                <a:latin typeface="Courier New"/>
                <a:cs typeface="Courier New"/>
              </a:rPr>
              <a:t>_a </a:t>
            </a:r>
            <a:r>
              <a:rPr sz="2800" dirty="0">
                <a:solidFill>
                  <a:srgbClr val="252525"/>
                </a:solidFill>
                <a:latin typeface="Courier New"/>
                <a:cs typeface="Courier New"/>
              </a:rPr>
              <a:t>+</a:t>
            </a:r>
            <a:r>
              <a:rPr sz="2800" spc="-70" dirty="0">
                <a:solidFill>
                  <a:srgbClr val="252525"/>
                </a:solidFill>
                <a:latin typeface="Courier New"/>
                <a:cs typeface="Courier New"/>
              </a:rPr>
              <a:t> </a:t>
            </a:r>
            <a:r>
              <a:rPr sz="2800" spc="-20" dirty="0">
                <a:solidFill>
                  <a:srgbClr val="252525"/>
                </a:solidFill>
                <a:latin typeface="Courier New"/>
                <a:cs typeface="Courier New"/>
              </a:rPr>
              <a:t>_b;</a:t>
            </a:r>
            <a:endParaRPr sz="2800">
              <a:solidFill>
                <a:prstClr val="black"/>
              </a:solidFill>
              <a:latin typeface="Courier New"/>
              <a:cs typeface="Courier New"/>
            </a:endParaRPr>
          </a:p>
          <a:p>
            <a:pPr marL="173990"/>
            <a:r>
              <a:rPr sz="2800" spc="-10" dirty="0">
                <a:solidFill>
                  <a:srgbClr val="252525"/>
                </a:solidFill>
                <a:latin typeface="Courier New"/>
                <a:cs typeface="Courier New"/>
              </a:rPr>
              <a:t>O_product </a:t>
            </a:r>
            <a:r>
              <a:rPr sz="2800" dirty="0">
                <a:solidFill>
                  <a:srgbClr val="252525"/>
                </a:solidFill>
                <a:latin typeface="Courier New"/>
                <a:cs typeface="Courier New"/>
              </a:rPr>
              <a:t>= </a:t>
            </a:r>
            <a:r>
              <a:rPr sz="2800" spc="-20" dirty="0">
                <a:solidFill>
                  <a:srgbClr val="252525"/>
                </a:solidFill>
                <a:latin typeface="Courier New"/>
                <a:cs typeface="Courier New"/>
              </a:rPr>
              <a:t>_a*</a:t>
            </a:r>
            <a:r>
              <a:rPr sz="2800" spc="-70" dirty="0">
                <a:solidFill>
                  <a:srgbClr val="252525"/>
                </a:solidFill>
                <a:latin typeface="Courier New"/>
                <a:cs typeface="Courier New"/>
              </a:rPr>
              <a:t> </a:t>
            </a:r>
            <a:r>
              <a:rPr sz="2800" spc="-10" dirty="0">
                <a:solidFill>
                  <a:srgbClr val="252525"/>
                </a:solidFill>
                <a:latin typeface="Courier New"/>
                <a:cs typeface="Courier New"/>
              </a:rPr>
              <a:t>_b;</a:t>
            </a:r>
            <a:endParaRPr sz="2800">
              <a:solidFill>
                <a:prstClr val="black"/>
              </a:solidFill>
              <a:latin typeface="Courier New"/>
              <a:cs typeface="Courier New"/>
            </a:endParaRPr>
          </a:p>
          <a:p>
            <a:pPr marL="387350">
              <a:spcBef>
                <a:spcPts val="10"/>
              </a:spcBef>
            </a:pPr>
            <a:r>
              <a:rPr sz="2800" dirty="0">
                <a:solidFill>
                  <a:srgbClr val="252525"/>
                </a:solidFill>
                <a:latin typeface="Courier New"/>
                <a:cs typeface="Courier New"/>
              </a:rPr>
              <a:t>}</a:t>
            </a:r>
            <a:endParaRPr sz="2800">
              <a:solidFill>
                <a:prstClr val="black"/>
              </a:solidFill>
              <a:latin typeface="Courier New"/>
              <a:cs typeface="Courier New"/>
            </a:endParaRPr>
          </a:p>
          <a:p>
            <a:pPr marL="600710"/>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285315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88607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Function </a:t>
            </a:r>
            <a:r>
              <a:rPr sz="5600" spc="-20" dirty="0">
                <a:solidFill>
                  <a:srgbClr val="095A82"/>
                </a:solidFill>
              </a:rPr>
              <a:t>Calls </a:t>
            </a:r>
            <a:r>
              <a:rPr sz="5600" spc="-10" dirty="0">
                <a:solidFill>
                  <a:srgbClr val="095A82"/>
                </a:solidFill>
              </a:rPr>
              <a:t>&amp; Return</a:t>
            </a:r>
            <a:r>
              <a:rPr sz="5600" spc="50" dirty="0">
                <a:solidFill>
                  <a:srgbClr val="095A82"/>
                </a:solidFill>
              </a:rPr>
              <a:t> </a:t>
            </a:r>
            <a:r>
              <a:rPr sz="5600" spc="-10" dirty="0">
                <a:solidFill>
                  <a:srgbClr val="095A82"/>
                </a:solidFill>
              </a:rPr>
              <a:t>Types</a:t>
            </a:r>
            <a:endParaRPr sz="5600"/>
          </a:p>
        </p:txBody>
      </p:sp>
      <p:sp>
        <p:nvSpPr>
          <p:cNvPr id="16" name="object 3"/>
          <p:cNvSpPr/>
          <p:nvPr/>
        </p:nvSpPr>
        <p:spPr>
          <a:xfrm>
            <a:off x="932688" y="1758694"/>
            <a:ext cx="16423640" cy="7623808"/>
          </a:xfrm>
          <a:custGeom>
            <a:avLst/>
            <a:gdLst/>
            <a:ahLst/>
            <a:cxnLst/>
            <a:rect l="l" t="t" r="r" b="b"/>
            <a:pathLst>
              <a:path w="8211820" h="3811904">
                <a:moveTo>
                  <a:pt x="0" y="3811524"/>
                </a:moveTo>
                <a:lnTo>
                  <a:pt x="8211311" y="3811524"/>
                </a:lnTo>
                <a:lnTo>
                  <a:pt x="8211311" y="0"/>
                </a:lnTo>
                <a:lnTo>
                  <a:pt x="0" y="0"/>
                </a:lnTo>
                <a:lnTo>
                  <a:pt x="0" y="3811524"/>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1758694"/>
            <a:ext cx="16423640" cy="7623808"/>
          </a:xfrm>
          <a:custGeom>
            <a:avLst/>
            <a:gdLst/>
            <a:ahLst/>
            <a:cxnLst/>
            <a:rect l="l" t="t" r="r" b="b"/>
            <a:pathLst>
              <a:path w="8211820" h="3811904">
                <a:moveTo>
                  <a:pt x="0" y="3811524"/>
                </a:moveTo>
                <a:lnTo>
                  <a:pt x="8211311" y="3811524"/>
                </a:lnTo>
                <a:lnTo>
                  <a:pt x="8211311" y="0"/>
                </a:lnTo>
                <a:lnTo>
                  <a:pt x="0" y="0"/>
                </a:lnTo>
                <a:lnTo>
                  <a:pt x="0" y="3811524"/>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1091387" y="1790701"/>
            <a:ext cx="15374618" cy="7359707"/>
          </a:xfrm>
          <a:prstGeom prst="rect">
            <a:avLst/>
          </a:prstGeom>
        </p:spPr>
        <p:txBody>
          <a:bodyPr vert="horz" wrap="square" lIns="0" tIns="26670" rIns="0" bIns="0" rtlCol="0">
            <a:spAutoFit/>
          </a:bodyPr>
          <a:lstStyle/>
          <a:p>
            <a:pPr marL="237490">
              <a:spcBef>
                <a:spcPts val="210"/>
              </a:spcBef>
            </a:pPr>
            <a:r>
              <a:rPr sz="2800" spc="-10" dirty="0">
                <a:solidFill>
                  <a:srgbClr val="095A82"/>
                </a:solidFill>
                <a:latin typeface="Courier New"/>
                <a:cs typeface="Courier New"/>
              </a:rPr>
              <a:t>pragma </a:t>
            </a:r>
            <a:r>
              <a:rPr sz="2800" spc="-10" dirty="0">
                <a:solidFill>
                  <a:srgbClr val="252525"/>
                </a:solidFill>
                <a:latin typeface="Courier New"/>
                <a:cs typeface="Courier New"/>
              </a:rPr>
              <a:t>solidity</a:t>
            </a:r>
            <a:r>
              <a:rPr sz="2800" spc="-110" dirty="0">
                <a:solidFill>
                  <a:srgbClr val="252525"/>
                </a:solidFill>
                <a:latin typeface="Courier New"/>
                <a:cs typeface="Courier New"/>
              </a:rPr>
              <a:t> </a:t>
            </a:r>
            <a:r>
              <a:rPr sz="2800" spc="-10" dirty="0">
                <a:solidFill>
                  <a:srgbClr val="095A82"/>
                </a:solidFill>
                <a:latin typeface="Courier New"/>
                <a:cs typeface="Courier New"/>
              </a:rPr>
              <a:t>^0.4.0</a:t>
            </a:r>
            <a:r>
              <a:rPr sz="2800" b="1" spc="-10" dirty="0">
                <a:solidFill>
                  <a:srgbClr val="5F5F5F"/>
                </a:solidFill>
                <a:latin typeface="Arial"/>
                <a:cs typeface="Arial"/>
              </a:rPr>
              <a:t>;</a:t>
            </a:r>
            <a:endParaRPr sz="2800">
              <a:solidFill>
                <a:prstClr val="black"/>
              </a:solidFill>
              <a:latin typeface="Arial"/>
              <a:cs typeface="Arial"/>
            </a:endParaRPr>
          </a:p>
          <a:p>
            <a:pPr marL="320040">
              <a:lnSpc>
                <a:spcPts val="3328"/>
              </a:lnSpc>
            </a:pPr>
            <a:r>
              <a:rPr sz="2800" spc="-10" dirty="0">
                <a:solidFill>
                  <a:srgbClr val="252525"/>
                </a:solidFill>
                <a:latin typeface="Courier New"/>
                <a:cs typeface="Courier New"/>
              </a:rPr>
              <a:t>contract FunctionCall</a:t>
            </a:r>
            <a:r>
              <a:rPr sz="2800" spc="-14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25400" marR="10160">
              <a:lnSpc>
                <a:spcPts val="3360"/>
              </a:lnSpc>
              <a:spcBef>
                <a:spcPts val="70"/>
              </a:spcBef>
            </a:pPr>
            <a:r>
              <a:rPr sz="2800" spc="-10" dirty="0">
                <a:solidFill>
                  <a:srgbClr val="A6A6A6"/>
                </a:solidFill>
                <a:latin typeface="Courier New"/>
                <a:cs typeface="Courier New"/>
              </a:rPr>
              <a:t>// Constructor calls are also </a:t>
            </a:r>
            <a:r>
              <a:rPr sz="2800" dirty="0">
                <a:solidFill>
                  <a:srgbClr val="A6A6A6"/>
                </a:solidFill>
                <a:latin typeface="Courier New"/>
                <a:cs typeface="Courier New"/>
              </a:rPr>
              <a:t>a </a:t>
            </a:r>
            <a:r>
              <a:rPr sz="2800" spc="-20" dirty="0">
                <a:solidFill>
                  <a:srgbClr val="A6A6A6"/>
                </a:solidFill>
                <a:latin typeface="Courier New"/>
                <a:cs typeface="Courier New"/>
              </a:rPr>
              <a:t>function </a:t>
            </a:r>
            <a:r>
              <a:rPr sz="2800" spc="-10" dirty="0">
                <a:solidFill>
                  <a:srgbClr val="A6A6A6"/>
                </a:solidFill>
                <a:latin typeface="Courier New"/>
                <a:cs typeface="Courier New"/>
              </a:rPr>
              <a:t>calls and </a:t>
            </a:r>
            <a:r>
              <a:rPr sz="2800" spc="-20" dirty="0">
                <a:solidFill>
                  <a:srgbClr val="A6A6A6"/>
                </a:solidFill>
                <a:latin typeface="Courier New"/>
                <a:cs typeface="Courier New"/>
              </a:rPr>
              <a:t>are </a:t>
            </a:r>
            <a:r>
              <a:rPr sz="2800" spc="-10" dirty="0">
                <a:solidFill>
                  <a:srgbClr val="A6A6A6"/>
                </a:solidFill>
                <a:latin typeface="Courier New"/>
                <a:cs typeface="Courier New"/>
              </a:rPr>
              <a:t>defined like </a:t>
            </a:r>
            <a:r>
              <a:rPr sz="2800" spc="-20" dirty="0">
                <a:solidFill>
                  <a:srgbClr val="A6A6A6"/>
                </a:solidFill>
                <a:latin typeface="Courier New"/>
                <a:cs typeface="Courier New"/>
              </a:rPr>
              <a:t>this  </a:t>
            </a:r>
            <a:r>
              <a:rPr sz="2800" spc="-10" dirty="0">
                <a:solidFill>
                  <a:srgbClr val="252525"/>
                </a:solidFill>
                <a:latin typeface="Courier New"/>
                <a:cs typeface="Courier New"/>
              </a:rPr>
              <a:t>function </a:t>
            </a:r>
            <a:r>
              <a:rPr sz="2800" spc="-20" dirty="0">
                <a:solidFill>
                  <a:srgbClr val="252525"/>
                </a:solidFill>
                <a:latin typeface="Courier New"/>
                <a:cs typeface="Courier New"/>
              </a:rPr>
              <a:t>FunctionCall(uint </a:t>
            </a:r>
            <a:r>
              <a:rPr sz="2800" spc="-10" dirty="0">
                <a:solidFill>
                  <a:srgbClr val="252525"/>
                </a:solidFill>
                <a:latin typeface="Courier New"/>
                <a:cs typeface="Courier New"/>
              </a:rPr>
              <a:t>param1)</a:t>
            </a:r>
            <a:r>
              <a:rPr sz="2800" spc="-3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25400">
              <a:lnSpc>
                <a:spcPts val="3250"/>
              </a:lnSpc>
            </a:pPr>
            <a:r>
              <a:rPr sz="2800" spc="-10" dirty="0">
                <a:solidFill>
                  <a:srgbClr val="A6A6A6"/>
                </a:solidFill>
                <a:latin typeface="Courier New"/>
                <a:cs typeface="Courier New"/>
              </a:rPr>
              <a:t>// Initialize state </a:t>
            </a:r>
            <a:r>
              <a:rPr sz="2800" spc="-20" dirty="0">
                <a:solidFill>
                  <a:srgbClr val="A6A6A6"/>
                </a:solidFill>
                <a:latin typeface="Courier New"/>
                <a:cs typeface="Courier New"/>
              </a:rPr>
              <a:t>variables</a:t>
            </a:r>
            <a:r>
              <a:rPr sz="2800" spc="-50" dirty="0">
                <a:solidFill>
                  <a:srgbClr val="A6A6A6"/>
                </a:solidFill>
                <a:latin typeface="Courier New"/>
                <a:cs typeface="Courier New"/>
              </a:rPr>
              <a:t> </a:t>
            </a:r>
            <a:r>
              <a:rPr sz="2800" spc="-10" dirty="0">
                <a:solidFill>
                  <a:srgbClr val="A6A6A6"/>
                </a:solidFill>
                <a:latin typeface="Courier New"/>
                <a:cs typeface="Courier New"/>
              </a:rPr>
              <a:t>here</a:t>
            </a:r>
            <a:endParaRPr sz="2800">
              <a:solidFill>
                <a:prstClr val="black"/>
              </a:solidFill>
              <a:latin typeface="Courier New"/>
              <a:cs typeface="Courier New"/>
            </a:endParaRPr>
          </a:p>
          <a:p>
            <a:pPr marL="25400"/>
            <a:r>
              <a:rPr sz="2800" dirty="0">
                <a:solidFill>
                  <a:srgbClr val="252525"/>
                </a:solidFill>
                <a:latin typeface="Courier New"/>
                <a:cs typeface="Courier New"/>
              </a:rPr>
              <a:t>}</a:t>
            </a:r>
            <a:endParaRPr sz="2800">
              <a:solidFill>
                <a:prstClr val="black"/>
              </a:solidFill>
              <a:latin typeface="Courier New"/>
              <a:cs typeface="Courier New"/>
            </a:endParaRPr>
          </a:p>
          <a:p>
            <a:pPr marL="25400"/>
            <a:r>
              <a:rPr sz="2800" dirty="0">
                <a:solidFill>
                  <a:srgbClr val="A6A6A6"/>
                </a:solidFill>
                <a:latin typeface="Courier New"/>
                <a:cs typeface="Courier New"/>
              </a:rPr>
              <a:t>// </a:t>
            </a:r>
            <a:r>
              <a:rPr sz="2800" spc="-10" dirty="0">
                <a:solidFill>
                  <a:srgbClr val="A6A6A6"/>
                </a:solidFill>
                <a:latin typeface="Courier New"/>
                <a:cs typeface="Courier New"/>
              </a:rPr>
              <a:t>you can create </a:t>
            </a:r>
            <a:r>
              <a:rPr sz="2800" dirty="0">
                <a:solidFill>
                  <a:srgbClr val="A6A6A6"/>
                </a:solidFill>
                <a:latin typeface="Courier New"/>
                <a:cs typeface="Courier New"/>
              </a:rPr>
              <a:t>a </a:t>
            </a:r>
            <a:r>
              <a:rPr sz="2800" spc="-20" dirty="0">
                <a:solidFill>
                  <a:srgbClr val="A6A6A6"/>
                </a:solidFill>
                <a:latin typeface="Courier New"/>
                <a:cs typeface="Courier New"/>
              </a:rPr>
              <a:t>contract </a:t>
            </a:r>
            <a:r>
              <a:rPr sz="2800" spc="-10" dirty="0">
                <a:solidFill>
                  <a:srgbClr val="A6A6A6"/>
                </a:solidFill>
                <a:latin typeface="Courier New"/>
                <a:cs typeface="Courier New"/>
              </a:rPr>
              <a:t>object with </a:t>
            </a:r>
            <a:r>
              <a:rPr sz="2800" dirty="0">
                <a:solidFill>
                  <a:srgbClr val="A6A6A6"/>
                </a:solidFill>
                <a:latin typeface="Courier New"/>
                <a:cs typeface="Courier New"/>
              </a:rPr>
              <a:t>a </a:t>
            </a:r>
            <a:r>
              <a:rPr sz="2800" spc="-10" dirty="0">
                <a:solidFill>
                  <a:srgbClr val="A6A6A6"/>
                </a:solidFill>
                <a:latin typeface="Courier New"/>
                <a:cs typeface="Courier New"/>
              </a:rPr>
              <a:t>name </a:t>
            </a:r>
            <a:r>
              <a:rPr sz="2800" dirty="0">
                <a:solidFill>
                  <a:srgbClr val="A6A6A6"/>
                </a:solidFill>
                <a:latin typeface="Courier New"/>
                <a:cs typeface="Courier New"/>
              </a:rPr>
              <a:t>&amp; </a:t>
            </a:r>
            <a:r>
              <a:rPr sz="2800" spc="-10" dirty="0">
                <a:solidFill>
                  <a:srgbClr val="A6A6A6"/>
                </a:solidFill>
                <a:latin typeface="Courier New"/>
                <a:cs typeface="Courier New"/>
              </a:rPr>
              <a:t>then use it </a:t>
            </a:r>
            <a:r>
              <a:rPr sz="2800" spc="-20" dirty="0">
                <a:solidFill>
                  <a:srgbClr val="A6A6A6"/>
                </a:solidFill>
                <a:latin typeface="Courier New"/>
                <a:cs typeface="Courier New"/>
              </a:rPr>
              <a:t>inside</a:t>
            </a:r>
            <a:r>
              <a:rPr sz="2800" spc="-100" dirty="0">
                <a:solidFill>
                  <a:srgbClr val="A6A6A6"/>
                </a:solidFill>
                <a:latin typeface="Courier New"/>
                <a:cs typeface="Courier New"/>
              </a:rPr>
              <a:t> </a:t>
            </a:r>
            <a:r>
              <a:rPr sz="2800" spc="-20" dirty="0">
                <a:solidFill>
                  <a:srgbClr val="A6A6A6"/>
                </a:solidFill>
                <a:latin typeface="Courier New"/>
                <a:cs typeface="Courier New"/>
              </a:rPr>
              <a:t>the</a:t>
            </a:r>
            <a:endParaRPr sz="2800">
              <a:solidFill>
                <a:prstClr val="black"/>
              </a:solidFill>
              <a:latin typeface="Courier New"/>
              <a:cs typeface="Courier New"/>
            </a:endParaRPr>
          </a:p>
          <a:p>
            <a:pPr marL="25400" marR="10222230">
              <a:spcBef>
                <a:spcPts val="10"/>
              </a:spcBef>
            </a:pPr>
            <a:r>
              <a:rPr sz="2800" spc="-10" dirty="0">
                <a:solidFill>
                  <a:srgbClr val="A6A6A6"/>
                </a:solidFill>
                <a:latin typeface="Courier New"/>
                <a:cs typeface="Courier New"/>
              </a:rPr>
              <a:t>function calls like</a:t>
            </a:r>
            <a:r>
              <a:rPr sz="2800" spc="-160" dirty="0">
                <a:solidFill>
                  <a:srgbClr val="A6A6A6"/>
                </a:solidFill>
                <a:latin typeface="Courier New"/>
                <a:cs typeface="Courier New"/>
              </a:rPr>
              <a:t> </a:t>
            </a:r>
            <a:r>
              <a:rPr sz="2800" spc="-10" dirty="0">
                <a:solidFill>
                  <a:srgbClr val="A6A6A6"/>
                </a:solidFill>
                <a:latin typeface="Courier New"/>
                <a:cs typeface="Courier New"/>
              </a:rPr>
              <a:t>this  </a:t>
            </a:r>
            <a:r>
              <a:rPr sz="2800" spc="-10" dirty="0">
                <a:solidFill>
                  <a:srgbClr val="252525"/>
                </a:solidFill>
                <a:latin typeface="Courier New"/>
                <a:cs typeface="Courier New"/>
              </a:rPr>
              <a:t>Miner</a:t>
            </a:r>
            <a:r>
              <a:rPr sz="2800" spc="-20" dirty="0">
                <a:solidFill>
                  <a:srgbClr val="252525"/>
                </a:solidFill>
                <a:latin typeface="Courier New"/>
                <a:cs typeface="Courier New"/>
              </a:rPr>
              <a:t> m;</a:t>
            </a:r>
            <a:endParaRPr sz="2800">
              <a:solidFill>
                <a:prstClr val="black"/>
              </a:solidFill>
              <a:latin typeface="Courier New"/>
              <a:cs typeface="Courier New"/>
            </a:endParaRPr>
          </a:p>
          <a:p>
            <a:pPr marL="25400"/>
            <a:r>
              <a:rPr sz="2800" spc="-10" dirty="0">
                <a:solidFill>
                  <a:srgbClr val="252525"/>
                </a:solidFill>
                <a:latin typeface="Courier New"/>
                <a:cs typeface="Courier New"/>
              </a:rPr>
              <a:t>function setMiner(address addr)</a:t>
            </a:r>
            <a:r>
              <a:rPr sz="2800" spc="-6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237490"/>
            <a:r>
              <a:rPr sz="2800" dirty="0">
                <a:solidFill>
                  <a:srgbClr val="252525"/>
                </a:solidFill>
                <a:latin typeface="Courier New"/>
                <a:cs typeface="Courier New"/>
              </a:rPr>
              <a:t>m = </a:t>
            </a:r>
            <a:r>
              <a:rPr sz="2800" spc="-20" dirty="0">
                <a:solidFill>
                  <a:srgbClr val="252525"/>
                </a:solidFill>
                <a:latin typeface="Courier New"/>
                <a:cs typeface="Courier New"/>
              </a:rPr>
              <a:t>Miner(addr); </a:t>
            </a:r>
            <a:r>
              <a:rPr sz="2800" spc="-10" dirty="0">
                <a:solidFill>
                  <a:srgbClr val="A6A6A6"/>
                </a:solidFill>
                <a:latin typeface="Courier New"/>
                <a:cs typeface="Courier New"/>
              </a:rPr>
              <a:t>// type casted the </a:t>
            </a:r>
            <a:r>
              <a:rPr sz="2800" spc="-20" dirty="0">
                <a:solidFill>
                  <a:srgbClr val="A6A6A6"/>
                </a:solidFill>
                <a:latin typeface="Courier New"/>
                <a:cs typeface="Courier New"/>
              </a:rPr>
              <a:t>addr </a:t>
            </a:r>
            <a:r>
              <a:rPr sz="2800" spc="-10" dirty="0">
                <a:solidFill>
                  <a:srgbClr val="A6A6A6"/>
                </a:solidFill>
                <a:latin typeface="Courier New"/>
                <a:cs typeface="Courier New"/>
              </a:rPr>
              <a:t>to Miner </a:t>
            </a:r>
            <a:r>
              <a:rPr sz="2800" spc="-20" dirty="0">
                <a:solidFill>
                  <a:srgbClr val="A6A6A6"/>
                </a:solidFill>
                <a:latin typeface="Courier New"/>
                <a:cs typeface="Courier New"/>
              </a:rPr>
              <a:t>type </a:t>
            </a:r>
            <a:r>
              <a:rPr sz="2800" spc="-10" dirty="0">
                <a:solidFill>
                  <a:srgbClr val="A6A6A6"/>
                </a:solidFill>
                <a:latin typeface="Courier New"/>
                <a:cs typeface="Courier New"/>
              </a:rPr>
              <a:t>and stored in </a:t>
            </a:r>
            <a:r>
              <a:rPr sz="2800" dirty="0">
                <a:solidFill>
                  <a:srgbClr val="A6A6A6"/>
                </a:solidFill>
                <a:latin typeface="Courier New"/>
                <a:cs typeface="Courier New"/>
              </a:rPr>
              <a:t>m</a:t>
            </a:r>
            <a:endParaRPr sz="2800">
              <a:solidFill>
                <a:prstClr val="black"/>
              </a:solidFill>
              <a:latin typeface="Courier New"/>
              <a:cs typeface="Courier New"/>
            </a:endParaRPr>
          </a:p>
          <a:p>
            <a:pPr marL="877568"/>
            <a:r>
              <a:rPr sz="2800" spc="-20" dirty="0">
                <a:solidFill>
                  <a:srgbClr val="252525"/>
                </a:solidFill>
                <a:latin typeface="Courier New"/>
                <a:cs typeface="Courier New"/>
              </a:rPr>
              <a:t>}</a:t>
            </a:r>
            <a:r>
              <a:rPr sz="2800" spc="-20" dirty="0">
                <a:solidFill>
                  <a:srgbClr val="A6A6A6"/>
                </a:solidFill>
                <a:latin typeface="Courier New"/>
                <a:cs typeface="Courier New"/>
              </a:rPr>
              <a:t>//function setMiner(Miner </a:t>
            </a:r>
            <a:r>
              <a:rPr sz="2800" spc="-10" dirty="0">
                <a:solidFill>
                  <a:srgbClr val="A6A6A6"/>
                </a:solidFill>
                <a:latin typeface="Courier New"/>
                <a:cs typeface="Courier New"/>
              </a:rPr>
              <a:t>_m) </a:t>
            </a:r>
            <a:r>
              <a:rPr sz="2800" dirty="0">
                <a:solidFill>
                  <a:srgbClr val="A6A6A6"/>
                </a:solidFill>
                <a:latin typeface="Courier New"/>
                <a:cs typeface="Courier New"/>
              </a:rPr>
              <a:t>{ m = </a:t>
            </a:r>
            <a:r>
              <a:rPr sz="2800" spc="-10" dirty="0">
                <a:solidFill>
                  <a:srgbClr val="A6A6A6"/>
                </a:solidFill>
                <a:latin typeface="Courier New"/>
                <a:cs typeface="Courier New"/>
              </a:rPr>
              <a:t>_m; </a:t>
            </a:r>
            <a:r>
              <a:rPr sz="2800" dirty="0">
                <a:solidFill>
                  <a:srgbClr val="A6A6A6"/>
                </a:solidFill>
                <a:latin typeface="Courier New"/>
                <a:cs typeface="Courier New"/>
              </a:rPr>
              <a:t>} </a:t>
            </a:r>
            <a:r>
              <a:rPr sz="2800" spc="-10" dirty="0">
                <a:solidFill>
                  <a:srgbClr val="A6A6A6"/>
                </a:solidFill>
                <a:latin typeface="Courier New"/>
                <a:cs typeface="Courier New"/>
              </a:rPr>
              <a:t>is also</a:t>
            </a:r>
            <a:r>
              <a:rPr sz="2800" spc="-80" dirty="0">
                <a:solidFill>
                  <a:srgbClr val="A6A6A6"/>
                </a:solidFill>
                <a:latin typeface="Courier New"/>
                <a:cs typeface="Courier New"/>
              </a:rPr>
              <a:t> </a:t>
            </a:r>
            <a:r>
              <a:rPr sz="2800" spc="-10" dirty="0">
                <a:solidFill>
                  <a:srgbClr val="A6A6A6"/>
                </a:solidFill>
                <a:latin typeface="Courier New"/>
                <a:cs typeface="Courier New"/>
              </a:rPr>
              <a:t>correct</a:t>
            </a:r>
            <a:endParaRPr sz="2800">
              <a:solidFill>
                <a:prstClr val="black"/>
              </a:solidFill>
              <a:latin typeface="Courier New"/>
              <a:cs typeface="Courier New"/>
            </a:endParaRPr>
          </a:p>
          <a:p>
            <a:pPr marL="25400"/>
            <a:r>
              <a:rPr sz="2800" spc="-10" dirty="0">
                <a:solidFill>
                  <a:srgbClr val="A6A6A6"/>
                </a:solidFill>
                <a:latin typeface="Courier New"/>
                <a:cs typeface="Courier New"/>
              </a:rPr>
              <a:t>// Now you can use the </a:t>
            </a:r>
            <a:r>
              <a:rPr sz="2800" spc="-20" dirty="0">
                <a:solidFill>
                  <a:srgbClr val="A6A6A6"/>
                </a:solidFill>
                <a:latin typeface="Courier New"/>
                <a:cs typeface="Courier New"/>
              </a:rPr>
              <a:t>Miner's </a:t>
            </a:r>
            <a:r>
              <a:rPr sz="2800" spc="-10" dirty="0">
                <a:solidFill>
                  <a:srgbClr val="A6A6A6"/>
                </a:solidFill>
                <a:latin typeface="Courier New"/>
                <a:cs typeface="Courier New"/>
              </a:rPr>
              <a:t>function which is info to</a:t>
            </a:r>
            <a:r>
              <a:rPr sz="2800" spc="-100" dirty="0">
                <a:solidFill>
                  <a:srgbClr val="A6A6A6"/>
                </a:solidFill>
                <a:latin typeface="Courier New"/>
                <a:cs typeface="Courier New"/>
              </a:rPr>
              <a:t> </a:t>
            </a:r>
            <a:r>
              <a:rPr sz="2800" spc="-10" dirty="0">
                <a:solidFill>
                  <a:srgbClr val="A6A6A6"/>
                </a:solidFill>
                <a:latin typeface="Courier New"/>
                <a:cs typeface="Courier New"/>
              </a:rPr>
              <a:t>sent</a:t>
            </a:r>
            <a:endParaRPr sz="2800">
              <a:solidFill>
                <a:prstClr val="black"/>
              </a:solidFill>
              <a:latin typeface="Courier New"/>
              <a:cs typeface="Courier New"/>
            </a:endParaRPr>
          </a:p>
          <a:p>
            <a:pPr marL="25400" marR="2989580"/>
            <a:r>
              <a:rPr sz="2800" spc="-10" dirty="0">
                <a:solidFill>
                  <a:srgbClr val="A6A6A6"/>
                </a:solidFill>
                <a:latin typeface="Courier New"/>
                <a:cs typeface="Courier New"/>
              </a:rPr>
              <a:t>// some ether with </a:t>
            </a:r>
            <a:r>
              <a:rPr sz="2800" spc="-20" dirty="0">
                <a:solidFill>
                  <a:srgbClr val="A6A6A6"/>
                </a:solidFill>
                <a:latin typeface="Courier New"/>
                <a:cs typeface="Courier New"/>
              </a:rPr>
              <a:t>optionally </a:t>
            </a:r>
            <a:r>
              <a:rPr sz="2800" spc="-10" dirty="0">
                <a:solidFill>
                  <a:srgbClr val="A6A6A6"/>
                </a:solidFill>
                <a:latin typeface="Courier New"/>
                <a:cs typeface="Courier New"/>
              </a:rPr>
              <a:t>specifying the gas like </a:t>
            </a:r>
            <a:r>
              <a:rPr sz="2800" spc="-20" dirty="0">
                <a:solidFill>
                  <a:srgbClr val="A6A6A6"/>
                </a:solidFill>
                <a:latin typeface="Courier New"/>
                <a:cs typeface="Courier New"/>
              </a:rPr>
              <a:t>this  </a:t>
            </a:r>
            <a:r>
              <a:rPr sz="2800" spc="-10" dirty="0">
                <a:solidFill>
                  <a:srgbClr val="252525"/>
                </a:solidFill>
                <a:latin typeface="Courier New"/>
                <a:cs typeface="Courier New"/>
              </a:rPr>
              <a:t>function callMinerInfo()</a:t>
            </a:r>
            <a:r>
              <a:rPr sz="2800" spc="-5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25400"/>
            <a:r>
              <a:rPr sz="2800" spc="-10" dirty="0">
                <a:solidFill>
                  <a:srgbClr val="252525"/>
                </a:solidFill>
                <a:latin typeface="Courier New"/>
                <a:cs typeface="Courier New"/>
              </a:rPr>
              <a:t>m.info.value(10).gas(800)();</a:t>
            </a:r>
            <a:endParaRPr sz="2800">
              <a:solidFill>
                <a:prstClr val="black"/>
              </a:solidFill>
              <a:latin typeface="Courier New"/>
              <a:cs typeface="Courier New"/>
            </a:endParaRPr>
          </a:p>
          <a:p>
            <a:pPr marL="237490"/>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3090812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08127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Function </a:t>
            </a:r>
            <a:r>
              <a:rPr sz="5600" spc="-20" dirty="0">
                <a:solidFill>
                  <a:srgbClr val="095A82"/>
                </a:solidFill>
              </a:rPr>
              <a:t>Calls </a:t>
            </a:r>
            <a:r>
              <a:rPr sz="5600" spc="-10" dirty="0">
                <a:solidFill>
                  <a:srgbClr val="095A82"/>
                </a:solidFill>
              </a:rPr>
              <a:t>&amp; Return</a:t>
            </a:r>
            <a:r>
              <a:rPr sz="5600" spc="70" dirty="0">
                <a:solidFill>
                  <a:srgbClr val="095A82"/>
                </a:solidFill>
              </a:rPr>
              <a:t> </a:t>
            </a:r>
            <a:r>
              <a:rPr sz="5600" dirty="0">
                <a:solidFill>
                  <a:srgbClr val="095A82"/>
                </a:solidFill>
              </a:rPr>
              <a:t>Types</a:t>
            </a:r>
            <a:r>
              <a:rPr sz="4000" dirty="0">
                <a:solidFill>
                  <a:srgbClr val="095A82"/>
                </a:solidFill>
              </a:rPr>
              <a:t>(Contd…)</a:t>
            </a:r>
            <a:endParaRPr sz="4000"/>
          </a:p>
        </p:txBody>
      </p:sp>
      <p:sp>
        <p:nvSpPr>
          <p:cNvPr id="16" name="object 3"/>
          <p:cNvSpPr/>
          <p:nvPr/>
        </p:nvSpPr>
        <p:spPr>
          <a:xfrm>
            <a:off x="932688" y="1767838"/>
            <a:ext cx="16423640" cy="7599680"/>
          </a:xfrm>
          <a:custGeom>
            <a:avLst/>
            <a:gdLst/>
            <a:ahLst/>
            <a:cxnLst/>
            <a:rect l="l" t="t" r="r" b="b"/>
            <a:pathLst>
              <a:path w="8211820" h="3799840">
                <a:moveTo>
                  <a:pt x="0" y="3799332"/>
                </a:moveTo>
                <a:lnTo>
                  <a:pt x="8211311" y="3799332"/>
                </a:lnTo>
                <a:lnTo>
                  <a:pt x="8211311" y="0"/>
                </a:lnTo>
                <a:lnTo>
                  <a:pt x="0" y="0"/>
                </a:lnTo>
                <a:lnTo>
                  <a:pt x="0" y="3799332"/>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1767838"/>
            <a:ext cx="16423640" cy="7599680"/>
          </a:xfrm>
          <a:custGeom>
            <a:avLst/>
            <a:gdLst/>
            <a:ahLst/>
            <a:cxnLst/>
            <a:rect l="l" t="t" r="r" b="b"/>
            <a:pathLst>
              <a:path w="8211820" h="3799840">
                <a:moveTo>
                  <a:pt x="0" y="3799332"/>
                </a:moveTo>
                <a:lnTo>
                  <a:pt x="8211311" y="3799332"/>
                </a:lnTo>
                <a:lnTo>
                  <a:pt x="8211311" y="0"/>
                </a:lnTo>
                <a:lnTo>
                  <a:pt x="0" y="0"/>
                </a:lnTo>
                <a:lnTo>
                  <a:pt x="0" y="3799332"/>
                </a:lnTo>
                <a:close/>
              </a:path>
            </a:pathLst>
          </a:custGeom>
          <a:ln w="12191">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1091386" y="1791206"/>
            <a:ext cx="15584168" cy="7352013"/>
          </a:xfrm>
          <a:prstGeom prst="rect">
            <a:avLst/>
          </a:prstGeom>
        </p:spPr>
        <p:txBody>
          <a:bodyPr vert="horz" wrap="square" lIns="0" tIns="26670" rIns="0" bIns="0" rtlCol="0">
            <a:spAutoFit/>
          </a:bodyPr>
          <a:lstStyle/>
          <a:p>
            <a:pPr marL="25400">
              <a:spcBef>
                <a:spcPts val="210"/>
              </a:spcBef>
            </a:pPr>
            <a:r>
              <a:rPr sz="2800" spc="-10" dirty="0">
                <a:solidFill>
                  <a:srgbClr val="A6A6A6"/>
                </a:solidFill>
                <a:latin typeface="Courier New"/>
                <a:cs typeface="Courier New"/>
              </a:rPr>
              <a:t>//function can also </a:t>
            </a:r>
            <a:r>
              <a:rPr sz="2800" spc="-20" dirty="0">
                <a:solidFill>
                  <a:srgbClr val="A6A6A6"/>
                </a:solidFill>
                <a:latin typeface="Courier New"/>
                <a:cs typeface="Courier New"/>
              </a:rPr>
              <a:t>be called </a:t>
            </a:r>
            <a:r>
              <a:rPr sz="2800" spc="-10" dirty="0">
                <a:solidFill>
                  <a:srgbClr val="A6A6A6"/>
                </a:solidFill>
                <a:latin typeface="Courier New"/>
                <a:cs typeface="Courier New"/>
              </a:rPr>
              <a:t>as json </a:t>
            </a:r>
            <a:r>
              <a:rPr sz="2800" spc="-20" dirty="0">
                <a:solidFill>
                  <a:srgbClr val="A6A6A6"/>
                </a:solidFill>
                <a:latin typeface="Courier New"/>
                <a:cs typeface="Courier New"/>
              </a:rPr>
              <a:t>object </a:t>
            </a:r>
            <a:r>
              <a:rPr sz="2800" spc="-10" dirty="0">
                <a:solidFill>
                  <a:srgbClr val="A6A6A6"/>
                </a:solidFill>
                <a:latin typeface="Courier New"/>
                <a:cs typeface="Courier New"/>
              </a:rPr>
              <a:t>as</a:t>
            </a:r>
            <a:r>
              <a:rPr sz="2800" dirty="0">
                <a:solidFill>
                  <a:srgbClr val="A6A6A6"/>
                </a:solidFill>
                <a:latin typeface="Courier New"/>
                <a:cs typeface="Courier New"/>
              </a:rPr>
              <a:t> </a:t>
            </a:r>
            <a:r>
              <a:rPr sz="2800" spc="-20" dirty="0">
                <a:solidFill>
                  <a:srgbClr val="A6A6A6"/>
                </a:solidFill>
                <a:latin typeface="Courier New"/>
                <a:cs typeface="Courier New"/>
              </a:rPr>
              <a:t>parameters</a:t>
            </a:r>
            <a:endParaRPr sz="2800">
              <a:solidFill>
                <a:prstClr val="black"/>
              </a:solidFill>
              <a:latin typeface="Courier New"/>
              <a:cs typeface="Courier New"/>
            </a:endParaRPr>
          </a:p>
          <a:p>
            <a:pPr marL="25400"/>
            <a:r>
              <a:rPr sz="2800" spc="-10" dirty="0">
                <a:solidFill>
                  <a:srgbClr val="A6A6A6"/>
                </a:solidFill>
                <a:latin typeface="Courier New"/>
                <a:cs typeface="Courier New"/>
              </a:rPr>
              <a:t>// below </a:t>
            </a:r>
            <a:r>
              <a:rPr sz="2800" spc="-20" dirty="0">
                <a:solidFill>
                  <a:srgbClr val="A6A6A6"/>
                </a:solidFill>
                <a:latin typeface="Courier New"/>
                <a:cs typeface="Courier New"/>
              </a:rPr>
              <a:t>function </a:t>
            </a:r>
            <a:r>
              <a:rPr sz="2800" spc="-10" dirty="0">
                <a:solidFill>
                  <a:srgbClr val="A6A6A6"/>
                </a:solidFill>
                <a:latin typeface="Courier New"/>
                <a:cs typeface="Courier New"/>
              </a:rPr>
              <a:t>can be called by using the json object as shown </a:t>
            </a:r>
            <a:r>
              <a:rPr sz="2800" spc="-20" dirty="0">
                <a:solidFill>
                  <a:srgbClr val="A6A6A6"/>
                </a:solidFill>
                <a:latin typeface="Courier New"/>
                <a:cs typeface="Courier New"/>
              </a:rPr>
              <a:t>in </a:t>
            </a:r>
            <a:r>
              <a:rPr sz="2800" spc="-10" dirty="0">
                <a:solidFill>
                  <a:srgbClr val="A6A6A6"/>
                </a:solidFill>
                <a:latin typeface="Courier New"/>
                <a:cs typeface="Courier New"/>
              </a:rPr>
              <a:t>demo</a:t>
            </a:r>
            <a:endParaRPr sz="2800">
              <a:solidFill>
                <a:prstClr val="black"/>
              </a:solidFill>
              <a:latin typeface="Courier New"/>
              <a:cs typeface="Courier New"/>
            </a:endParaRPr>
          </a:p>
          <a:p>
            <a:pPr marL="25400"/>
            <a:r>
              <a:rPr sz="2800" spc="-10" dirty="0">
                <a:solidFill>
                  <a:srgbClr val="A6A6A6"/>
                </a:solidFill>
                <a:latin typeface="Courier New"/>
                <a:cs typeface="Courier New"/>
              </a:rPr>
              <a:t>function</a:t>
            </a:r>
            <a:r>
              <a:rPr sz="2800" spc="-20" dirty="0">
                <a:solidFill>
                  <a:srgbClr val="A6A6A6"/>
                </a:solidFill>
                <a:latin typeface="Courier New"/>
                <a:cs typeface="Courier New"/>
              </a:rPr>
              <a:t> </a:t>
            </a:r>
            <a:r>
              <a:rPr sz="2800" spc="-10" dirty="0">
                <a:solidFill>
                  <a:srgbClr val="A6A6A6"/>
                </a:solidFill>
                <a:latin typeface="Courier New"/>
                <a:cs typeface="Courier New"/>
              </a:rPr>
              <a:t>below</a:t>
            </a:r>
            <a:endParaRPr sz="2800">
              <a:solidFill>
                <a:prstClr val="black"/>
              </a:solidFill>
              <a:latin typeface="Courier New"/>
              <a:cs typeface="Courier New"/>
            </a:endParaRPr>
          </a:p>
          <a:p>
            <a:pPr marL="25400"/>
            <a:r>
              <a:rPr sz="2800" spc="-10" dirty="0">
                <a:solidFill>
                  <a:srgbClr val="252525"/>
                </a:solidFill>
                <a:latin typeface="Courier New"/>
                <a:cs typeface="Courier New"/>
              </a:rPr>
              <a:t>function </a:t>
            </a:r>
            <a:r>
              <a:rPr sz="2800" spc="-20" dirty="0">
                <a:solidFill>
                  <a:srgbClr val="252525"/>
                </a:solidFill>
                <a:latin typeface="Courier New"/>
                <a:cs typeface="Courier New"/>
              </a:rPr>
              <a:t>someFunction(uint </a:t>
            </a:r>
            <a:r>
              <a:rPr sz="2800" spc="-10" dirty="0">
                <a:solidFill>
                  <a:srgbClr val="252525"/>
                </a:solidFill>
                <a:latin typeface="Courier New"/>
                <a:cs typeface="Courier New"/>
              </a:rPr>
              <a:t>key, uint </a:t>
            </a:r>
            <a:r>
              <a:rPr sz="2800" spc="-20" dirty="0">
                <a:solidFill>
                  <a:srgbClr val="252525"/>
                </a:solidFill>
                <a:latin typeface="Courier New"/>
                <a:cs typeface="Courier New"/>
              </a:rPr>
              <a:t>value)</a:t>
            </a:r>
            <a:r>
              <a:rPr sz="2800" dirty="0">
                <a:solidFill>
                  <a:srgbClr val="252525"/>
                </a:solidFill>
                <a:latin typeface="Courier New"/>
                <a:cs typeface="Courier New"/>
              </a:rPr>
              <a:t> {</a:t>
            </a:r>
            <a:endParaRPr sz="2800">
              <a:solidFill>
                <a:prstClr val="black"/>
              </a:solidFill>
              <a:latin typeface="Courier New"/>
              <a:cs typeface="Courier New"/>
            </a:endParaRPr>
          </a:p>
          <a:p>
            <a:pPr marL="25400" marR="10218420"/>
            <a:r>
              <a:rPr sz="2800" spc="-10" dirty="0">
                <a:solidFill>
                  <a:srgbClr val="A6A6A6"/>
                </a:solidFill>
                <a:latin typeface="Courier New"/>
                <a:cs typeface="Courier New"/>
              </a:rPr>
              <a:t>// Do </a:t>
            </a:r>
            <a:r>
              <a:rPr sz="2800" spc="-20" dirty="0">
                <a:solidFill>
                  <a:srgbClr val="A6A6A6"/>
                </a:solidFill>
                <a:latin typeface="Courier New"/>
                <a:cs typeface="Courier New"/>
              </a:rPr>
              <a:t>something </a:t>
            </a:r>
            <a:r>
              <a:rPr sz="2800" dirty="0">
                <a:solidFill>
                  <a:srgbClr val="252525"/>
                </a:solidFill>
                <a:latin typeface="Courier New"/>
                <a:cs typeface="Courier New"/>
              </a:rPr>
              <a:t>}  </a:t>
            </a:r>
            <a:r>
              <a:rPr sz="2800" spc="-10" dirty="0">
                <a:solidFill>
                  <a:srgbClr val="252525"/>
                </a:solidFill>
                <a:latin typeface="Courier New"/>
                <a:cs typeface="Courier New"/>
              </a:rPr>
              <a:t>function </a:t>
            </a:r>
            <a:r>
              <a:rPr sz="2800" spc="-20" dirty="0">
                <a:solidFill>
                  <a:srgbClr val="252525"/>
                </a:solidFill>
                <a:latin typeface="Courier New"/>
                <a:cs typeface="Courier New"/>
              </a:rPr>
              <a:t>demoFunction()</a:t>
            </a:r>
            <a:r>
              <a:rPr sz="2800" spc="-4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25400"/>
            <a:r>
              <a:rPr sz="2800" spc="-10" dirty="0">
                <a:solidFill>
                  <a:srgbClr val="A6A6A6"/>
                </a:solidFill>
                <a:latin typeface="Courier New"/>
                <a:cs typeface="Courier New"/>
              </a:rPr>
              <a:t>// named</a:t>
            </a:r>
            <a:r>
              <a:rPr sz="2800" spc="-20" dirty="0">
                <a:solidFill>
                  <a:srgbClr val="A6A6A6"/>
                </a:solidFill>
                <a:latin typeface="Courier New"/>
                <a:cs typeface="Courier New"/>
              </a:rPr>
              <a:t> arguments</a:t>
            </a:r>
            <a:endParaRPr sz="2800">
              <a:solidFill>
                <a:prstClr val="black"/>
              </a:solidFill>
              <a:latin typeface="Courier New"/>
              <a:cs typeface="Courier New"/>
            </a:endParaRPr>
          </a:p>
          <a:p>
            <a:pPr marL="25400"/>
            <a:r>
              <a:rPr sz="2800" spc="-10" dirty="0">
                <a:solidFill>
                  <a:srgbClr val="252525"/>
                </a:solidFill>
                <a:latin typeface="Courier New"/>
                <a:cs typeface="Courier New"/>
              </a:rPr>
              <a:t>someFunction({value: </a:t>
            </a:r>
            <a:r>
              <a:rPr sz="2800" dirty="0">
                <a:solidFill>
                  <a:srgbClr val="252525"/>
                </a:solidFill>
                <a:latin typeface="Courier New"/>
                <a:cs typeface="Courier New"/>
              </a:rPr>
              <a:t>2, </a:t>
            </a:r>
            <a:r>
              <a:rPr sz="2800" spc="-10" dirty="0">
                <a:solidFill>
                  <a:srgbClr val="252525"/>
                </a:solidFill>
                <a:latin typeface="Courier New"/>
                <a:cs typeface="Courier New"/>
              </a:rPr>
              <a:t>key: 3});</a:t>
            </a:r>
            <a:r>
              <a:rPr sz="2800" spc="-9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25400" marR="434340"/>
            <a:r>
              <a:rPr sz="2800" spc="-10" dirty="0">
                <a:solidFill>
                  <a:srgbClr val="A6A6A6"/>
                </a:solidFill>
                <a:latin typeface="Courier New"/>
                <a:cs typeface="Courier New"/>
              </a:rPr>
              <a:t>//also note that variable names are </a:t>
            </a:r>
            <a:r>
              <a:rPr sz="2800" spc="-20" dirty="0">
                <a:solidFill>
                  <a:srgbClr val="A6A6A6"/>
                </a:solidFill>
                <a:latin typeface="Courier New"/>
                <a:cs typeface="Courier New"/>
              </a:rPr>
              <a:t>optional </a:t>
            </a:r>
            <a:r>
              <a:rPr sz="2800" spc="-10" dirty="0">
                <a:solidFill>
                  <a:srgbClr val="A6A6A6"/>
                </a:solidFill>
                <a:latin typeface="Courier New"/>
                <a:cs typeface="Courier New"/>
              </a:rPr>
              <a:t>in </a:t>
            </a:r>
            <a:r>
              <a:rPr sz="2800" spc="-20" dirty="0">
                <a:solidFill>
                  <a:srgbClr val="A6A6A6"/>
                </a:solidFill>
                <a:latin typeface="Courier New"/>
                <a:cs typeface="Courier New"/>
              </a:rPr>
              <a:t>parameters </a:t>
            </a:r>
            <a:r>
              <a:rPr sz="2800" dirty="0">
                <a:solidFill>
                  <a:srgbClr val="A6A6A6"/>
                </a:solidFill>
                <a:latin typeface="Courier New"/>
                <a:cs typeface="Courier New"/>
              </a:rPr>
              <a:t>&amp; </a:t>
            </a:r>
            <a:r>
              <a:rPr sz="2800" spc="-10" dirty="0">
                <a:solidFill>
                  <a:srgbClr val="A6A6A6"/>
                </a:solidFill>
                <a:latin typeface="Courier New"/>
                <a:cs typeface="Courier New"/>
              </a:rPr>
              <a:t>in </a:t>
            </a:r>
            <a:r>
              <a:rPr sz="2800" spc="-20" dirty="0">
                <a:solidFill>
                  <a:srgbClr val="A6A6A6"/>
                </a:solidFill>
                <a:latin typeface="Courier New"/>
                <a:cs typeface="Courier New"/>
              </a:rPr>
              <a:t>returns  </a:t>
            </a:r>
            <a:r>
              <a:rPr sz="2800" spc="-10" dirty="0">
                <a:solidFill>
                  <a:srgbClr val="252525"/>
                </a:solidFill>
                <a:latin typeface="Courier New"/>
                <a:cs typeface="Courier New"/>
              </a:rPr>
              <a:t>function </a:t>
            </a:r>
            <a:r>
              <a:rPr sz="2800" spc="-20" dirty="0">
                <a:solidFill>
                  <a:srgbClr val="252525"/>
                </a:solidFill>
                <a:latin typeface="Courier New"/>
                <a:cs typeface="Courier New"/>
              </a:rPr>
              <a:t>someFunction2(uint </a:t>
            </a:r>
            <a:r>
              <a:rPr sz="2800" spc="-10" dirty="0">
                <a:solidFill>
                  <a:srgbClr val="252525"/>
                </a:solidFill>
                <a:latin typeface="Courier New"/>
                <a:cs typeface="Courier New"/>
              </a:rPr>
              <a:t>key, uint) returns</a:t>
            </a:r>
            <a:r>
              <a:rPr sz="2800" spc="-40" dirty="0">
                <a:solidFill>
                  <a:srgbClr val="252525"/>
                </a:solidFill>
                <a:latin typeface="Courier New"/>
                <a:cs typeface="Courier New"/>
              </a:rPr>
              <a:t> </a:t>
            </a:r>
            <a:r>
              <a:rPr sz="2800" spc="-20" dirty="0">
                <a:solidFill>
                  <a:srgbClr val="252525"/>
                </a:solidFill>
                <a:latin typeface="Courier New"/>
                <a:cs typeface="Courier New"/>
              </a:rPr>
              <a:t>(uint){</a:t>
            </a:r>
            <a:endParaRPr sz="2800">
              <a:solidFill>
                <a:prstClr val="black"/>
              </a:solidFill>
              <a:latin typeface="Courier New"/>
              <a:cs typeface="Courier New"/>
            </a:endParaRPr>
          </a:p>
          <a:p>
            <a:pPr marL="25400" marR="9157970">
              <a:spcBef>
                <a:spcPts val="10"/>
              </a:spcBef>
            </a:pPr>
            <a:r>
              <a:rPr sz="2800" spc="-10" dirty="0">
                <a:solidFill>
                  <a:srgbClr val="252525"/>
                </a:solidFill>
                <a:latin typeface="Courier New"/>
                <a:cs typeface="Courier New"/>
              </a:rPr>
              <a:t>return key; </a:t>
            </a:r>
            <a:r>
              <a:rPr sz="2800" spc="-10" dirty="0">
                <a:solidFill>
                  <a:srgbClr val="A6A6A6"/>
                </a:solidFill>
                <a:latin typeface="Courier New"/>
                <a:cs typeface="Courier New"/>
              </a:rPr>
              <a:t>// Do </a:t>
            </a:r>
            <a:r>
              <a:rPr sz="2800" spc="-20" dirty="0">
                <a:solidFill>
                  <a:srgbClr val="A6A6A6"/>
                </a:solidFill>
                <a:latin typeface="Courier New"/>
                <a:cs typeface="Courier New"/>
              </a:rPr>
              <a:t>something</a:t>
            </a:r>
            <a:r>
              <a:rPr sz="2800" spc="-20" dirty="0">
                <a:solidFill>
                  <a:srgbClr val="252525"/>
                </a:solidFill>
                <a:latin typeface="Courier New"/>
                <a:cs typeface="Courier New"/>
              </a:rPr>
              <a:t>} </a:t>
            </a:r>
            <a:r>
              <a:rPr sz="2800" dirty="0">
                <a:solidFill>
                  <a:srgbClr val="252525"/>
                </a:solidFill>
                <a:latin typeface="Courier New"/>
                <a:cs typeface="Courier New"/>
              </a:rPr>
              <a:t>}  </a:t>
            </a:r>
            <a:r>
              <a:rPr sz="2800" spc="-10" dirty="0">
                <a:solidFill>
                  <a:srgbClr val="252525"/>
                </a:solidFill>
                <a:latin typeface="Courier New"/>
                <a:cs typeface="Courier New"/>
              </a:rPr>
              <a:t>contract</a:t>
            </a:r>
            <a:r>
              <a:rPr sz="2800" spc="-20" dirty="0">
                <a:solidFill>
                  <a:srgbClr val="252525"/>
                </a:solidFill>
                <a:latin typeface="Courier New"/>
                <a:cs typeface="Courier New"/>
              </a:rPr>
              <a:t> Miner{</a:t>
            </a:r>
            <a:endParaRPr sz="2800">
              <a:solidFill>
                <a:prstClr val="black"/>
              </a:solidFill>
              <a:latin typeface="Courier New"/>
              <a:cs typeface="Courier New"/>
            </a:endParaRPr>
          </a:p>
          <a:p>
            <a:pPr marL="237490"/>
            <a:r>
              <a:rPr sz="2800" spc="-10" dirty="0">
                <a:solidFill>
                  <a:srgbClr val="A6A6A6"/>
                </a:solidFill>
                <a:latin typeface="Courier New"/>
                <a:cs typeface="Courier New"/>
              </a:rPr>
              <a:t>//The </a:t>
            </a:r>
            <a:r>
              <a:rPr sz="2800" spc="-20" dirty="0">
                <a:solidFill>
                  <a:srgbClr val="A6A6A6"/>
                </a:solidFill>
                <a:latin typeface="Courier New"/>
                <a:cs typeface="Courier New"/>
              </a:rPr>
              <a:t>modifier </a:t>
            </a:r>
            <a:r>
              <a:rPr sz="2800" spc="-10" dirty="0">
                <a:solidFill>
                  <a:srgbClr val="A6A6A6"/>
                </a:solidFill>
                <a:latin typeface="Courier New"/>
                <a:cs typeface="Courier New"/>
              </a:rPr>
              <a:t>payable has </a:t>
            </a:r>
            <a:r>
              <a:rPr sz="2800" dirty="0">
                <a:solidFill>
                  <a:srgbClr val="A6A6A6"/>
                </a:solidFill>
                <a:latin typeface="Courier New"/>
                <a:cs typeface="Courier New"/>
              </a:rPr>
              <a:t>to </a:t>
            </a:r>
            <a:r>
              <a:rPr sz="2800" spc="-10" dirty="0">
                <a:solidFill>
                  <a:srgbClr val="A6A6A6"/>
                </a:solidFill>
                <a:latin typeface="Courier New"/>
                <a:cs typeface="Courier New"/>
              </a:rPr>
              <a:t>be used for</a:t>
            </a:r>
            <a:r>
              <a:rPr sz="2800" spc="-130" dirty="0">
                <a:solidFill>
                  <a:srgbClr val="A6A6A6"/>
                </a:solidFill>
                <a:latin typeface="Courier New"/>
                <a:cs typeface="Courier New"/>
              </a:rPr>
              <a:t> </a:t>
            </a:r>
            <a:r>
              <a:rPr sz="2800" spc="-10" dirty="0">
                <a:solidFill>
                  <a:srgbClr val="A6A6A6"/>
                </a:solidFill>
                <a:latin typeface="Courier New"/>
                <a:cs typeface="Courier New"/>
              </a:rPr>
              <a:t>info,</a:t>
            </a:r>
            <a:endParaRPr sz="2800">
              <a:solidFill>
                <a:prstClr val="black"/>
              </a:solidFill>
              <a:latin typeface="Courier New"/>
              <a:cs typeface="Courier New"/>
            </a:endParaRPr>
          </a:p>
          <a:p>
            <a:pPr marL="25400"/>
            <a:r>
              <a:rPr sz="2800" spc="-10" dirty="0">
                <a:solidFill>
                  <a:srgbClr val="A6A6A6"/>
                </a:solidFill>
                <a:latin typeface="Courier New"/>
                <a:cs typeface="Courier New"/>
              </a:rPr>
              <a:t>// because otherwise, we would not be </a:t>
            </a:r>
            <a:r>
              <a:rPr sz="2800" spc="-20" dirty="0">
                <a:solidFill>
                  <a:srgbClr val="A6A6A6"/>
                </a:solidFill>
                <a:latin typeface="Courier New"/>
                <a:cs typeface="Courier New"/>
              </a:rPr>
              <a:t>able</a:t>
            </a:r>
            <a:r>
              <a:rPr sz="2800" spc="-120" dirty="0">
                <a:solidFill>
                  <a:srgbClr val="A6A6A6"/>
                </a:solidFill>
                <a:latin typeface="Courier New"/>
                <a:cs typeface="Courier New"/>
              </a:rPr>
              <a:t> </a:t>
            </a:r>
            <a:r>
              <a:rPr sz="2800" spc="-10" dirty="0">
                <a:solidFill>
                  <a:srgbClr val="A6A6A6"/>
                </a:solidFill>
                <a:latin typeface="Courier New"/>
                <a:cs typeface="Courier New"/>
              </a:rPr>
              <a:t>to</a:t>
            </a:r>
            <a:endParaRPr sz="2800">
              <a:solidFill>
                <a:prstClr val="black"/>
              </a:solidFill>
              <a:latin typeface="Courier New"/>
              <a:cs typeface="Courier New"/>
            </a:endParaRPr>
          </a:p>
          <a:p>
            <a:pPr marL="25400" marR="3200400"/>
            <a:r>
              <a:rPr sz="2800" spc="-10" dirty="0">
                <a:solidFill>
                  <a:srgbClr val="A6A6A6"/>
                </a:solidFill>
                <a:latin typeface="Courier New"/>
                <a:cs typeface="Courier New"/>
              </a:rPr>
              <a:t>//send Ether </a:t>
            </a:r>
            <a:r>
              <a:rPr sz="2800" spc="-20" dirty="0">
                <a:solidFill>
                  <a:srgbClr val="A6A6A6"/>
                </a:solidFill>
                <a:latin typeface="Courier New"/>
                <a:cs typeface="Courier New"/>
              </a:rPr>
              <a:t>to </a:t>
            </a:r>
            <a:r>
              <a:rPr sz="2800" spc="-10" dirty="0">
                <a:solidFill>
                  <a:srgbClr val="A6A6A6"/>
                </a:solidFill>
                <a:latin typeface="Courier New"/>
                <a:cs typeface="Courier New"/>
              </a:rPr>
              <a:t>it in the call </a:t>
            </a:r>
            <a:r>
              <a:rPr sz="2800" spc="-20" dirty="0">
                <a:solidFill>
                  <a:srgbClr val="A6A6A6"/>
                </a:solidFill>
                <a:latin typeface="Courier New"/>
                <a:cs typeface="Courier New"/>
              </a:rPr>
              <a:t>m.info.value(10).gas(800)()  </a:t>
            </a:r>
            <a:r>
              <a:rPr sz="2800" spc="-10" dirty="0">
                <a:solidFill>
                  <a:srgbClr val="252525"/>
                </a:solidFill>
                <a:latin typeface="Courier New"/>
                <a:cs typeface="Courier New"/>
              </a:rPr>
              <a:t>function </a:t>
            </a:r>
            <a:r>
              <a:rPr sz="2800" spc="-20" dirty="0">
                <a:solidFill>
                  <a:srgbClr val="252525"/>
                </a:solidFill>
                <a:latin typeface="Courier New"/>
                <a:cs typeface="Courier New"/>
              </a:rPr>
              <a:t>info() </a:t>
            </a:r>
            <a:r>
              <a:rPr sz="2800" spc="-10" dirty="0">
                <a:solidFill>
                  <a:srgbClr val="252525"/>
                </a:solidFill>
                <a:latin typeface="Courier New"/>
                <a:cs typeface="Courier New"/>
              </a:rPr>
              <a:t>payable </a:t>
            </a:r>
            <a:r>
              <a:rPr sz="2800" spc="-20" dirty="0">
                <a:solidFill>
                  <a:srgbClr val="252525"/>
                </a:solidFill>
                <a:latin typeface="Courier New"/>
                <a:cs typeface="Courier New"/>
              </a:rPr>
              <a:t>returns </a:t>
            </a:r>
            <a:r>
              <a:rPr sz="2800" spc="-10" dirty="0">
                <a:solidFill>
                  <a:srgbClr val="252525"/>
                </a:solidFill>
                <a:latin typeface="Courier New"/>
                <a:cs typeface="Courier New"/>
              </a:rPr>
              <a:t>(uint ret)</a:t>
            </a:r>
            <a:r>
              <a:rPr sz="2800" spc="-3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25400"/>
            <a:r>
              <a:rPr sz="2800" spc="-10" dirty="0">
                <a:solidFill>
                  <a:srgbClr val="252525"/>
                </a:solidFill>
                <a:latin typeface="Courier New"/>
                <a:cs typeface="Courier New"/>
              </a:rPr>
              <a:t>return 42; </a:t>
            </a:r>
            <a:r>
              <a:rPr sz="2800" dirty="0">
                <a:solidFill>
                  <a:srgbClr val="252525"/>
                </a:solidFill>
                <a:latin typeface="Courier New"/>
                <a:cs typeface="Courier New"/>
              </a:rPr>
              <a:t>}</a:t>
            </a:r>
            <a:r>
              <a:rPr sz="2800" spc="-7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2217251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563245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Function</a:t>
            </a:r>
            <a:r>
              <a:rPr sz="5600" spc="-60" dirty="0">
                <a:solidFill>
                  <a:srgbClr val="095A82"/>
                </a:solidFill>
              </a:rPr>
              <a:t> </a:t>
            </a:r>
            <a:r>
              <a:rPr sz="5600" spc="-20" dirty="0">
                <a:solidFill>
                  <a:srgbClr val="095A82"/>
                </a:solidFill>
              </a:rPr>
              <a:t>Modifiers</a:t>
            </a:r>
            <a:endParaRPr sz="5600"/>
          </a:p>
        </p:txBody>
      </p:sp>
      <p:sp>
        <p:nvSpPr>
          <p:cNvPr id="16" name="object 3"/>
          <p:cNvSpPr txBox="1"/>
          <p:nvPr/>
        </p:nvSpPr>
        <p:spPr>
          <a:xfrm>
            <a:off x="942034" y="1896111"/>
            <a:ext cx="16235680" cy="3638175"/>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dirty="0">
                <a:solidFill>
                  <a:srgbClr val="5F5F5F"/>
                </a:solidFill>
                <a:cs typeface="Calibri"/>
              </a:rPr>
              <a:t>Modifiers </a:t>
            </a:r>
            <a:r>
              <a:rPr sz="2800" spc="-10" dirty="0">
                <a:solidFill>
                  <a:srgbClr val="5F5F5F"/>
                </a:solidFill>
                <a:cs typeface="Calibri"/>
              </a:rPr>
              <a:t>can be used </a:t>
            </a:r>
            <a:r>
              <a:rPr sz="2800" dirty="0">
                <a:solidFill>
                  <a:srgbClr val="5F5F5F"/>
                </a:solidFill>
                <a:cs typeface="Calibri"/>
              </a:rPr>
              <a:t>to </a:t>
            </a:r>
            <a:r>
              <a:rPr sz="2800" spc="-10" dirty="0">
                <a:solidFill>
                  <a:srgbClr val="5F5F5F"/>
                </a:solidFill>
                <a:cs typeface="Calibri"/>
              </a:rPr>
              <a:t>easily change the behaviour of</a:t>
            </a:r>
            <a:r>
              <a:rPr sz="2800" spc="60" dirty="0">
                <a:solidFill>
                  <a:srgbClr val="5F5F5F"/>
                </a:solidFill>
                <a:cs typeface="Calibri"/>
              </a:rPr>
              <a:t> </a:t>
            </a:r>
            <a:r>
              <a:rPr sz="2800" spc="-10" dirty="0">
                <a:solidFill>
                  <a:srgbClr val="5F5F5F"/>
                </a:solidFill>
                <a:cs typeface="Calibri"/>
              </a:rPr>
              <a:t>functions</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For example, </a:t>
            </a:r>
            <a:r>
              <a:rPr sz="2800" spc="-10" dirty="0">
                <a:solidFill>
                  <a:srgbClr val="5F5F5F"/>
                </a:solidFill>
                <a:cs typeface="Calibri"/>
              </a:rPr>
              <a:t>they </a:t>
            </a:r>
            <a:r>
              <a:rPr sz="2800" dirty="0">
                <a:solidFill>
                  <a:srgbClr val="5F5F5F"/>
                </a:solidFill>
                <a:cs typeface="Calibri"/>
              </a:rPr>
              <a:t>can </a:t>
            </a:r>
            <a:r>
              <a:rPr sz="2800" spc="-10" dirty="0">
                <a:solidFill>
                  <a:srgbClr val="5F5F5F"/>
                </a:solidFill>
                <a:cs typeface="Calibri"/>
              </a:rPr>
              <a:t>automatically check </a:t>
            </a:r>
            <a:r>
              <a:rPr sz="2800" dirty="0">
                <a:solidFill>
                  <a:srgbClr val="5F5F5F"/>
                </a:solidFill>
                <a:cs typeface="Calibri"/>
              </a:rPr>
              <a:t>a </a:t>
            </a:r>
            <a:r>
              <a:rPr sz="2800" spc="-10" dirty="0">
                <a:solidFill>
                  <a:srgbClr val="5F5F5F"/>
                </a:solidFill>
                <a:cs typeface="Calibri"/>
              </a:rPr>
              <a:t>condition </a:t>
            </a:r>
            <a:r>
              <a:rPr sz="2800" dirty="0">
                <a:solidFill>
                  <a:srgbClr val="5F5F5F"/>
                </a:solidFill>
                <a:cs typeface="Calibri"/>
              </a:rPr>
              <a:t>prior to </a:t>
            </a:r>
            <a:r>
              <a:rPr sz="2800" spc="-10" dirty="0">
                <a:solidFill>
                  <a:srgbClr val="5F5F5F"/>
                </a:solidFill>
                <a:cs typeface="Calibri"/>
              </a:rPr>
              <a:t>executing the</a:t>
            </a:r>
            <a:r>
              <a:rPr sz="2800" spc="100" dirty="0">
                <a:solidFill>
                  <a:srgbClr val="5F5F5F"/>
                </a:solidFill>
                <a:cs typeface="Calibri"/>
              </a:rPr>
              <a:t> </a:t>
            </a:r>
            <a:r>
              <a:rPr sz="2800" spc="-10" dirty="0">
                <a:solidFill>
                  <a:srgbClr val="5F5F5F"/>
                </a:solidFill>
                <a:cs typeface="Calibri"/>
              </a:rPr>
              <a:t>function</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These conditions can be checked before </a:t>
            </a:r>
            <a:r>
              <a:rPr sz="2800" dirty="0">
                <a:solidFill>
                  <a:srgbClr val="5F5F5F"/>
                </a:solidFill>
                <a:cs typeface="Calibri"/>
              </a:rPr>
              <a:t>even </a:t>
            </a:r>
            <a:r>
              <a:rPr sz="2800" spc="-10" dirty="0">
                <a:solidFill>
                  <a:srgbClr val="5F5F5F"/>
                </a:solidFill>
                <a:cs typeface="Calibri"/>
              </a:rPr>
              <a:t>making the function </a:t>
            </a:r>
            <a:r>
              <a:rPr sz="2800" dirty="0">
                <a:solidFill>
                  <a:srgbClr val="5F5F5F"/>
                </a:solidFill>
                <a:cs typeface="Calibri"/>
              </a:rPr>
              <a:t>calls </a:t>
            </a:r>
            <a:r>
              <a:rPr sz="2800" spc="-10" dirty="0">
                <a:solidFill>
                  <a:srgbClr val="5F5F5F"/>
                </a:solidFill>
                <a:cs typeface="Calibri"/>
              </a:rPr>
              <a:t>because they </a:t>
            </a:r>
            <a:r>
              <a:rPr sz="2800" dirty="0">
                <a:solidFill>
                  <a:srgbClr val="5F5F5F"/>
                </a:solidFill>
                <a:cs typeface="Calibri"/>
              </a:rPr>
              <a:t>have </a:t>
            </a:r>
            <a:r>
              <a:rPr sz="2800" spc="-10" dirty="0">
                <a:solidFill>
                  <a:srgbClr val="5F5F5F"/>
                </a:solidFill>
                <a:cs typeface="Calibri"/>
              </a:rPr>
              <a:t>been declared</a:t>
            </a:r>
            <a:r>
              <a:rPr sz="2800" spc="458" dirty="0">
                <a:solidFill>
                  <a:srgbClr val="5F5F5F"/>
                </a:solidFill>
                <a:cs typeface="Calibri"/>
              </a:rPr>
              <a:t> </a:t>
            </a:r>
            <a:r>
              <a:rPr sz="2800" dirty="0">
                <a:solidFill>
                  <a:srgbClr val="5F5F5F"/>
                </a:solidFill>
                <a:cs typeface="Calibri"/>
              </a:rPr>
              <a:t>in</a:t>
            </a:r>
            <a:endParaRPr sz="2800" dirty="0">
              <a:solidFill>
                <a:prstClr val="black"/>
              </a:solidFill>
              <a:cs typeface="Calibri"/>
            </a:endParaRPr>
          </a:p>
          <a:p>
            <a:pPr marL="598170">
              <a:spcBef>
                <a:spcPts val="1680"/>
              </a:spcBef>
            </a:pPr>
            <a:r>
              <a:rPr sz="2800" spc="-10" dirty="0">
                <a:solidFill>
                  <a:srgbClr val="5F5F5F"/>
                </a:solidFill>
                <a:cs typeface="Calibri"/>
              </a:rPr>
              <a:t>the function definitions </a:t>
            </a:r>
            <a:r>
              <a:rPr sz="2800" dirty="0">
                <a:solidFill>
                  <a:srgbClr val="5F5F5F"/>
                </a:solidFill>
                <a:cs typeface="Calibri"/>
              </a:rPr>
              <a:t>in </a:t>
            </a:r>
            <a:r>
              <a:rPr sz="2800" spc="-10" dirty="0">
                <a:solidFill>
                  <a:srgbClr val="5F5F5F"/>
                </a:solidFill>
                <a:cs typeface="Calibri"/>
              </a:rPr>
              <a:t>the smart</a:t>
            </a:r>
            <a:r>
              <a:rPr sz="2800" spc="70" dirty="0">
                <a:solidFill>
                  <a:srgbClr val="5F5F5F"/>
                </a:solidFill>
                <a:cs typeface="Calibri"/>
              </a:rPr>
              <a:t> </a:t>
            </a:r>
            <a:r>
              <a:rPr sz="2800" spc="-10" dirty="0">
                <a:solidFill>
                  <a:srgbClr val="5F5F5F"/>
                </a:solidFill>
                <a:cs typeface="Calibri"/>
              </a:rPr>
              <a:t>contracts</a:t>
            </a:r>
            <a:endParaRPr sz="2800" dirty="0">
              <a:solidFill>
                <a:prstClr val="black"/>
              </a:solidFill>
              <a:cs typeface="Calibri"/>
            </a:endParaRPr>
          </a:p>
          <a:p>
            <a:pPr>
              <a:spcBef>
                <a:spcPts val="110"/>
              </a:spcBef>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Modifiers </a:t>
            </a:r>
            <a:r>
              <a:rPr sz="2800" dirty="0">
                <a:solidFill>
                  <a:srgbClr val="5F5F5F"/>
                </a:solidFill>
                <a:cs typeface="Calibri"/>
              </a:rPr>
              <a:t>are </a:t>
            </a:r>
            <a:r>
              <a:rPr sz="2800" spc="-10" dirty="0">
                <a:solidFill>
                  <a:srgbClr val="5F5F5F"/>
                </a:solidFill>
                <a:cs typeface="Calibri"/>
              </a:rPr>
              <a:t>the inheritable properties of the contract and may be </a:t>
            </a:r>
            <a:r>
              <a:rPr sz="2800" dirty="0">
                <a:solidFill>
                  <a:srgbClr val="5F5F5F"/>
                </a:solidFill>
                <a:cs typeface="Calibri"/>
              </a:rPr>
              <a:t>overridden </a:t>
            </a:r>
            <a:r>
              <a:rPr sz="2800" spc="-10" dirty="0">
                <a:solidFill>
                  <a:srgbClr val="5F5F5F"/>
                </a:solidFill>
                <a:cs typeface="Calibri"/>
              </a:rPr>
              <a:t>by the </a:t>
            </a:r>
            <a:r>
              <a:rPr sz="2800" dirty="0">
                <a:solidFill>
                  <a:srgbClr val="5F5F5F"/>
                </a:solidFill>
                <a:cs typeface="Calibri"/>
              </a:rPr>
              <a:t>derived</a:t>
            </a:r>
            <a:r>
              <a:rPr sz="2800" spc="370" dirty="0">
                <a:solidFill>
                  <a:srgbClr val="5F5F5F"/>
                </a:solidFill>
                <a:cs typeface="Calibri"/>
              </a:rPr>
              <a:t> </a:t>
            </a:r>
            <a:r>
              <a:rPr sz="2800" spc="-10" dirty="0">
                <a:solidFill>
                  <a:srgbClr val="5F5F5F"/>
                </a:solidFill>
                <a:cs typeface="Calibri"/>
              </a:rPr>
              <a:t>contracts</a:t>
            </a:r>
            <a:endParaRPr sz="2800" dirty="0">
              <a:solidFill>
                <a:prstClr val="black"/>
              </a:solidFill>
              <a:cs typeface="Calibri"/>
            </a:endParaRPr>
          </a:p>
        </p:txBody>
      </p:sp>
    </p:spTree>
    <p:extLst>
      <p:ext uri="{BB962C8B-B14F-4D97-AF65-F5344CB8AC3E}">
        <p14:creationId xmlns:p14="http://schemas.microsoft.com/office/powerpoint/2010/main" val="3002286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803275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Function </a:t>
            </a:r>
            <a:r>
              <a:rPr sz="5600" spc="-20" dirty="0">
                <a:solidFill>
                  <a:srgbClr val="095A82"/>
                </a:solidFill>
              </a:rPr>
              <a:t>Modifier</a:t>
            </a:r>
            <a:r>
              <a:rPr sz="5600" spc="20" dirty="0">
                <a:solidFill>
                  <a:srgbClr val="095A82"/>
                </a:solidFill>
              </a:rPr>
              <a:t> </a:t>
            </a:r>
            <a:r>
              <a:rPr sz="5600" spc="-10" dirty="0">
                <a:solidFill>
                  <a:srgbClr val="095A82"/>
                </a:solidFill>
              </a:rPr>
              <a:t>Example</a:t>
            </a:r>
            <a:endParaRPr sz="5600"/>
          </a:p>
        </p:txBody>
      </p:sp>
      <p:sp>
        <p:nvSpPr>
          <p:cNvPr id="16" name="object 3"/>
          <p:cNvSpPr/>
          <p:nvPr/>
        </p:nvSpPr>
        <p:spPr>
          <a:xfrm>
            <a:off x="932688" y="2831593"/>
            <a:ext cx="16423640" cy="6563358"/>
          </a:xfrm>
          <a:custGeom>
            <a:avLst/>
            <a:gdLst/>
            <a:ahLst/>
            <a:cxnLst/>
            <a:rect l="l" t="t" r="r" b="b"/>
            <a:pathLst>
              <a:path w="8211820" h="3281679">
                <a:moveTo>
                  <a:pt x="0" y="3281172"/>
                </a:moveTo>
                <a:lnTo>
                  <a:pt x="8211311" y="3281172"/>
                </a:lnTo>
                <a:lnTo>
                  <a:pt x="8211311" y="0"/>
                </a:lnTo>
                <a:lnTo>
                  <a:pt x="0" y="0"/>
                </a:lnTo>
                <a:lnTo>
                  <a:pt x="0" y="3281172"/>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2831593"/>
            <a:ext cx="16423640" cy="6563358"/>
          </a:xfrm>
          <a:custGeom>
            <a:avLst/>
            <a:gdLst/>
            <a:ahLst/>
            <a:cxnLst/>
            <a:rect l="l" t="t" r="r" b="b"/>
            <a:pathLst>
              <a:path w="8211820" h="3281679">
                <a:moveTo>
                  <a:pt x="0" y="3281172"/>
                </a:moveTo>
                <a:lnTo>
                  <a:pt x="8211311" y="3281172"/>
                </a:lnTo>
                <a:lnTo>
                  <a:pt x="8211311" y="0"/>
                </a:lnTo>
                <a:lnTo>
                  <a:pt x="0" y="0"/>
                </a:lnTo>
                <a:lnTo>
                  <a:pt x="0" y="3281172"/>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911555" y="1986789"/>
            <a:ext cx="16191230" cy="7428957"/>
          </a:xfrm>
          <a:prstGeom prst="rect">
            <a:avLst/>
          </a:prstGeom>
        </p:spPr>
        <p:txBody>
          <a:bodyPr vert="horz" wrap="square" lIns="0" tIns="26670" rIns="0" bIns="0" rtlCol="0">
            <a:spAutoFit/>
          </a:bodyPr>
          <a:lstStyle/>
          <a:p>
            <a:pPr marL="25400">
              <a:spcBef>
                <a:spcPts val="210"/>
              </a:spcBef>
            </a:pPr>
            <a:r>
              <a:rPr sz="2700" b="1" dirty="0">
                <a:solidFill>
                  <a:srgbClr val="5F5F5F"/>
                </a:solidFill>
                <a:cs typeface="Calibri"/>
              </a:rPr>
              <a:t>Example:</a:t>
            </a:r>
            <a:r>
              <a:rPr sz="2700" b="1" spc="-70" dirty="0">
                <a:solidFill>
                  <a:srgbClr val="5F5F5F"/>
                </a:solidFill>
                <a:cs typeface="Calibri"/>
              </a:rPr>
              <a:t> </a:t>
            </a:r>
            <a:r>
              <a:rPr sz="2700" b="1" dirty="0">
                <a:solidFill>
                  <a:srgbClr val="5F5F5F"/>
                </a:solidFill>
                <a:cs typeface="Calibri"/>
              </a:rPr>
              <a:t>If</a:t>
            </a:r>
            <a:r>
              <a:rPr sz="2700" b="1" spc="-10" dirty="0">
                <a:solidFill>
                  <a:srgbClr val="5F5F5F"/>
                </a:solidFill>
                <a:cs typeface="Calibri"/>
              </a:rPr>
              <a:t> you</a:t>
            </a:r>
            <a:r>
              <a:rPr sz="2700" b="1" spc="-40" dirty="0">
                <a:solidFill>
                  <a:srgbClr val="5F5F5F"/>
                </a:solidFill>
                <a:cs typeface="Calibri"/>
              </a:rPr>
              <a:t> </a:t>
            </a:r>
            <a:r>
              <a:rPr sz="2700" b="1" spc="-10" dirty="0">
                <a:solidFill>
                  <a:srgbClr val="5F5F5F"/>
                </a:solidFill>
                <a:cs typeface="Calibri"/>
              </a:rPr>
              <a:t>want</a:t>
            </a:r>
            <a:r>
              <a:rPr sz="2700" b="1" spc="-90" dirty="0">
                <a:solidFill>
                  <a:srgbClr val="5F5F5F"/>
                </a:solidFill>
                <a:cs typeface="Calibri"/>
              </a:rPr>
              <a:t> </a:t>
            </a:r>
            <a:r>
              <a:rPr sz="2700" b="1" spc="-10" dirty="0">
                <a:solidFill>
                  <a:srgbClr val="5F5F5F"/>
                </a:solidFill>
                <a:cs typeface="Calibri"/>
              </a:rPr>
              <a:t>to</a:t>
            </a:r>
            <a:r>
              <a:rPr sz="2700" b="1" spc="-30" dirty="0">
                <a:solidFill>
                  <a:srgbClr val="5F5F5F"/>
                </a:solidFill>
                <a:cs typeface="Calibri"/>
              </a:rPr>
              <a:t> </a:t>
            </a:r>
            <a:r>
              <a:rPr sz="2700" b="1" spc="-10" dirty="0">
                <a:solidFill>
                  <a:srgbClr val="5F5F5F"/>
                </a:solidFill>
                <a:cs typeface="Calibri"/>
              </a:rPr>
              <a:t>call</a:t>
            </a:r>
            <a:r>
              <a:rPr sz="2700" b="1" spc="10" dirty="0">
                <a:solidFill>
                  <a:srgbClr val="5F5F5F"/>
                </a:solidFill>
                <a:cs typeface="Calibri"/>
              </a:rPr>
              <a:t> </a:t>
            </a:r>
            <a:r>
              <a:rPr sz="2700" b="1" dirty="0">
                <a:solidFill>
                  <a:srgbClr val="5F5F5F"/>
                </a:solidFill>
                <a:cs typeface="Calibri"/>
              </a:rPr>
              <a:t>a</a:t>
            </a:r>
            <a:r>
              <a:rPr sz="2700" b="1" spc="-40" dirty="0">
                <a:solidFill>
                  <a:srgbClr val="5F5F5F"/>
                </a:solidFill>
                <a:cs typeface="Calibri"/>
              </a:rPr>
              <a:t> </a:t>
            </a:r>
            <a:r>
              <a:rPr sz="2700" b="1" dirty="0">
                <a:solidFill>
                  <a:srgbClr val="5F5F5F"/>
                </a:solidFill>
                <a:cs typeface="Calibri"/>
              </a:rPr>
              <a:t>kill </a:t>
            </a:r>
            <a:r>
              <a:rPr sz="2700" b="1" spc="-10" dirty="0">
                <a:solidFill>
                  <a:srgbClr val="5F5F5F"/>
                </a:solidFill>
                <a:cs typeface="Calibri"/>
              </a:rPr>
              <a:t>contract</a:t>
            </a:r>
            <a:r>
              <a:rPr sz="2700" b="1" spc="-90" dirty="0">
                <a:solidFill>
                  <a:srgbClr val="5F5F5F"/>
                </a:solidFill>
                <a:cs typeface="Calibri"/>
              </a:rPr>
              <a:t> </a:t>
            </a:r>
            <a:r>
              <a:rPr sz="2700" b="1" dirty="0">
                <a:solidFill>
                  <a:srgbClr val="5F5F5F"/>
                </a:solidFill>
                <a:cs typeface="Calibri"/>
              </a:rPr>
              <a:t>function</a:t>
            </a:r>
            <a:r>
              <a:rPr sz="2700" b="1" spc="-100" dirty="0">
                <a:solidFill>
                  <a:srgbClr val="5F5F5F"/>
                </a:solidFill>
                <a:cs typeface="Calibri"/>
              </a:rPr>
              <a:t> </a:t>
            </a:r>
            <a:r>
              <a:rPr sz="2700" b="1" dirty="0">
                <a:solidFill>
                  <a:srgbClr val="5F5F5F"/>
                </a:solidFill>
                <a:cs typeface="Calibri"/>
              </a:rPr>
              <a:t>through</a:t>
            </a:r>
            <a:r>
              <a:rPr sz="2700" b="1" spc="-90" dirty="0">
                <a:solidFill>
                  <a:srgbClr val="5F5F5F"/>
                </a:solidFill>
                <a:cs typeface="Calibri"/>
              </a:rPr>
              <a:t> </a:t>
            </a:r>
            <a:r>
              <a:rPr sz="2700" b="1" dirty="0">
                <a:solidFill>
                  <a:srgbClr val="5F5F5F"/>
                </a:solidFill>
                <a:cs typeface="Calibri"/>
              </a:rPr>
              <a:t>only</a:t>
            </a:r>
            <a:r>
              <a:rPr sz="2700" b="1" spc="-50" dirty="0">
                <a:solidFill>
                  <a:srgbClr val="5F5F5F"/>
                </a:solidFill>
                <a:cs typeface="Calibri"/>
              </a:rPr>
              <a:t> </a:t>
            </a:r>
            <a:r>
              <a:rPr sz="2700" b="1" dirty="0">
                <a:solidFill>
                  <a:srgbClr val="5F5F5F"/>
                </a:solidFill>
                <a:cs typeface="Calibri"/>
              </a:rPr>
              <a:t>the</a:t>
            </a:r>
            <a:r>
              <a:rPr sz="2700" b="1" spc="-50" dirty="0">
                <a:solidFill>
                  <a:srgbClr val="5F5F5F"/>
                </a:solidFill>
                <a:cs typeface="Calibri"/>
              </a:rPr>
              <a:t> </a:t>
            </a:r>
            <a:r>
              <a:rPr sz="2700" b="1" dirty="0">
                <a:solidFill>
                  <a:srgbClr val="5F5F5F"/>
                </a:solidFill>
                <a:cs typeface="Calibri"/>
              </a:rPr>
              <a:t>owner</a:t>
            </a:r>
            <a:r>
              <a:rPr sz="2700" b="1" spc="-80" dirty="0">
                <a:solidFill>
                  <a:srgbClr val="5F5F5F"/>
                </a:solidFill>
                <a:cs typeface="Calibri"/>
              </a:rPr>
              <a:t> </a:t>
            </a:r>
            <a:r>
              <a:rPr sz="2700" b="1" dirty="0">
                <a:solidFill>
                  <a:srgbClr val="5F5F5F"/>
                </a:solidFill>
                <a:cs typeface="Calibri"/>
              </a:rPr>
              <a:t>or</a:t>
            </a:r>
            <a:r>
              <a:rPr sz="2700" b="1" spc="-40" dirty="0">
                <a:solidFill>
                  <a:srgbClr val="5F5F5F"/>
                </a:solidFill>
                <a:cs typeface="Calibri"/>
              </a:rPr>
              <a:t> </a:t>
            </a:r>
            <a:r>
              <a:rPr sz="2700" b="1" spc="-20" dirty="0">
                <a:solidFill>
                  <a:srgbClr val="5F5F5F"/>
                </a:solidFill>
                <a:cs typeface="Calibri"/>
              </a:rPr>
              <a:t>creator</a:t>
            </a:r>
            <a:r>
              <a:rPr sz="2700" b="1" spc="-100" dirty="0">
                <a:solidFill>
                  <a:srgbClr val="5F5F5F"/>
                </a:solidFill>
                <a:cs typeface="Calibri"/>
              </a:rPr>
              <a:t> </a:t>
            </a:r>
            <a:r>
              <a:rPr sz="2700" b="1" dirty="0">
                <a:solidFill>
                  <a:srgbClr val="5F5F5F"/>
                </a:solidFill>
                <a:cs typeface="Calibri"/>
              </a:rPr>
              <a:t>of</a:t>
            </a:r>
            <a:r>
              <a:rPr sz="2700" b="1" spc="-30" dirty="0">
                <a:solidFill>
                  <a:srgbClr val="5F5F5F"/>
                </a:solidFill>
                <a:cs typeface="Calibri"/>
              </a:rPr>
              <a:t> </a:t>
            </a:r>
            <a:r>
              <a:rPr sz="2700" b="1" dirty="0">
                <a:solidFill>
                  <a:srgbClr val="5F5F5F"/>
                </a:solidFill>
                <a:cs typeface="Calibri"/>
              </a:rPr>
              <a:t>the</a:t>
            </a:r>
            <a:r>
              <a:rPr sz="2700" b="1" spc="-50" dirty="0">
                <a:solidFill>
                  <a:srgbClr val="5F5F5F"/>
                </a:solidFill>
                <a:cs typeface="Calibri"/>
              </a:rPr>
              <a:t> </a:t>
            </a:r>
            <a:r>
              <a:rPr sz="2700" b="1" dirty="0">
                <a:solidFill>
                  <a:srgbClr val="5F5F5F"/>
                </a:solidFill>
                <a:cs typeface="Calibri"/>
              </a:rPr>
              <a:t>function</a:t>
            </a:r>
            <a:endParaRPr sz="2700">
              <a:solidFill>
                <a:prstClr val="black"/>
              </a:solidFill>
              <a:cs typeface="Calibri"/>
            </a:endParaRPr>
          </a:p>
          <a:p>
            <a:pPr>
              <a:spcBef>
                <a:spcPts val="60"/>
              </a:spcBef>
            </a:pPr>
            <a:endParaRPr sz="3300">
              <a:solidFill>
                <a:prstClr val="black"/>
              </a:solidFill>
              <a:latin typeface="Times New Roman"/>
              <a:cs typeface="Times New Roman"/>
            </a:endParaRPr>
          </a:p>
          <a:p>
            <a:pPr marL="204470" marR="10223500">
              <a:lnSpc>
                <a:spcPts val="3278"/>
              </a:lnSpc>
            </a:pPr>
            <a:r>
              <a:rPr sz="2800" spc="-10" dirty="0">
                <a:solidFill>
                  <a:srgbClr val="095A82"/>
                </a:solidFill>
                <a:latin typeface="Courier New"/>
                <a:cs typeface="Courier New"/>
              </a:rPr>
              <a:t>pragma </a:t>
            </a:r>
            <a:r>
              <a:rPr sz="2800" spc="-10" dirty="0">
                <a:solidFill>
                  <a:srgbClr val="252525"/>
                </a:solidFill>
                <a:latin typeface="Courier New"/>
                <a:cs typeface="Courier New"/>
              </a:rPr>
              <a:t>solidity </a:t>
            </a:r>
            <a:r>
              <a:rPr sz="2800" spc="-10" dirty="0">
                <a:solidFill>
                  <a:srgbClr val="095A82"/>
                </a:solidFill>
                <a:latin typeface="Courier New"/>
                <a:cs typeface="Courier New"/>
              </a:rPr>
              <a:t>^0.4.0</a:t>
            </a:r>
            <a:r>
              <a:rPr sz="2800" b="1" spc="-10" dirty="0">
                <a:solidFill>
                  <a:srgbClr val="5F5F5F"/>
                </a:solidFill>
                <a:latin typeface="Arial"/>
                <a:cs typeface="Arial"/>
              </a:rPr>
              <a:t>;  </a:t>
            </a:r>
            <a:r>
              <a:rPr sz="2800" spc="-10" dirty="0">
                <a:solidFill>
                  <a:srgbClr val="095A82"/>
                </a:solidFill>
                <a:latin typeface="Courier New"/>
                <a:cs typeface="Courier New"/>
              </a:rPr>
              <a:t>contract </a:t>
            </a:r>
            <a:r>
              <a:rPr sz="2800" spc="-20" dirty="0">
                <a:solidFill>
                  <a:srgbClr val="252525"/>
                </a:solidFill>
                <a:latin typeface="Courier New"/>
                <a:cs typeface="Courier New"/>
              </a:rPr>
              <a:t>FunctionModifiers{</a:t>
            </a:r>
            <a:endParaRPr sz="2800">
              <a:solidFill>
                <a:prstClr val="black"/>
              </a:solidFill>
              <a:latin typeface="Courier New"/>
              <a:cs typeface="Courier New"/>
            </a:endParaRPr>
          </a:p>
          <a:p>
            <a:pPr marL="1057910" marR="8947150" indent="213360">
              <a:lnSpc>
                <a:spcPts val="3360"/>
              </a:lnSpc>
              <a:spcBef>
                <a:spcPts val="30"/>
              </a:spcBef>
            </a:pPr>
            <a:r>
              <a:rPr sz="2800" spc="-20" dirty="0">
                <a:solidFill>
                  <a:srgbClr val="095A82"/>
                </a:solidFill>
                <a:latin typeface="Courier New"/>
                <a:cs typeface="Courier New"/>
              </a:rPr>
              <a:t>address </a:t>
            </a:r>
            <a:r>
              <a:rPr sz="2800" spc="-10" dirty="0">
                <a:solidFill>
                  <a:srgbClr val="095A82"/>
                </a:solidFill>
                <a:latin typeface="Courier New"/>
                <a:cs typeface="Courier New"/>
              </a:rPr>
              <a:t>public </a:t>
            </a:r>
            <a:r>
              <a:rPr sz="2800" spc="-20" dirty="0">
                <a:solidFill>
                  <a:srgbClr val="252525"/>
                </a:solidFill>
                <a:latin typeface="Courier New"/>
                <a:cs typeface="Courier New"/>
              </a:rPr>
              <a:t>creator;  </a:t>
            </a:r>
            <a:r>
              <a:rPr sz="2800" spc="-20" dirty="0">
                <a:solidFill>
                  <a:srgbClr val="095A82"/>
                </a:solidFill>
                <a:latin typeface="Courier New"/>
                <a:cs typeface="Courier New"/>
              </a:rPr>
              <a:t>function</a:t>
            </a:r>
            <a:r>
              <a:rPr sz="2800" spc="50" dirty="0">
                <a:solidFill>
                  <a:srgbClr val="095A82"/>
                </a:solidFill>
                <a:latin typeface="Courier New"/>
                <a:cs typeface="Courier New"/>
              </a:rPr>
              <a:t> </a:t>
            </a:r>
            <a:r>
              <a:rPr sz="2800" spc="-20" dirty="0">
                <a:solidFill>
                  <a:srgbClr val="252525"/>
                </a:solidFill>
                <a:latin typeface="Courier New"/>
                <a:cs typeface="Courier New"/>
              </a:rPr>
              <a:t>FunctionModifiers(){</a:t>
            </a:r>
            <a:endParaRPr sz="2800">
              <a:solidFill>
                <a:prstClr val="black"/>
              </a:solidFill>
              <a:latin typeface="Courier New"/>
              <a:cs typeface="Courier New"/>
            </a:endParaRPr>
          </a:p>
          <a:p>
            <a:pPr marL="2122170">
              <a:lnSpc>
                <a:spcPts val="3250"/>
              </a:lnSpc>
            </a:pPr>
            <a:r>
              <a:rPr sz="2800" spc="-20" dirty="0">
                <a:solidFill>
                  <a:srgbClr val="252525"/>
                </a:solidFill>
                <a:latin typeface="Courier New"/>
                <a:cs typeface="Courier New"/>
              </a:rPr>
              <a:t>creator= </a:t>
            </a:r>
            <a:r>
              <a:rPr sz="2800" spc="-20" dirty="0">
                <a:solidFill>
                  <a:srgbClr val="095A82"/>
                </a:solidFill>
                <a:latin typeface="Courier New"/>
                <a:cs typeface="Courier New"/>
              </a:rPr>
              <a:t>msg.sender</a:t>
            </a:r>
            <a:r>
              <a:rPr sz="2800" spc="-20" dirty="0">
                <a:solidFill>
                  <a:srgbClr val="252525"/>
                </a:solidFill>
                <a:latin typeface="Courier New"/>
                <a:cs typeface="Courier New"/>
              </a:rPr>
              <a:t>;</a:t>
            </a:r>
            <a:r>
              <a:rPr sz="2800" spc="-1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a:spcBef>
                <a:spcPts val="30"/>
              </a:spcBef>
            </a:pPr>
            <a:endParaRPr sz="2900">
              <a:solidFill>
                <a:prstClr val="black"/>
              </a:solidFill>
              <a:latin typeface="Times New Roman"/>
              <a:cs typeface="Times New Roman"/>
            </a:endParaRPr>
          </a:p>
          <a:p>
            <a:pPr marL="204470" marR="10861040"/>
            <a:r>
              <a:rPr sz="2800" spc="-10" dirty="0">
                <a:solidFill>
                  <a:srgbClr val="095A82"/>
                </a:solidFill>
                <a:latin typeface="Courier New"/>
                <a:cs typeface="Courier New"/>
              </a:rPr>
              <a:t>Modifier </a:t>
            </a:r>
            <a:r>
              <a:rPr sz="2800" spc="-20" dirty="0">
                <a:solidFill>
                  <a:srgbClr val="252525"/>
                </a:solidFill>
                <a:latin typeface="Courier New"/>
                <a:cs typeface="Courier New"/>
              </a:rPr>
              <a:t>onlyCreator(){  </a:t>
            </a:r>
            <a:r>
              <a:rPr sz="2800" spc="-10" dirty="0">
                <a:solidFill>
                  <a:srgbClr val="252525"/>
                </a:solidFill>
                <a:latin typeface="Courier New"/>
                <a:cs typeface="Courier New"/>
              </a:rPr>
              <a:t>if(</a:t>
            </a:r>
            <a:r>
              <a:rPr sz="2800" spc="-10" dirty="0">
                <a:solidFill>
                  <a:srgbClr val="095A82"/>
                </a:solidFill>
                <a:latin typeface="Courier New"/>
                <a:cs typeface="Courier New"/>
              </a:rPr>
              <a:t>msg</a:t>
            </a:r>
            <a:r>
              <a:rPr sz="2800" spc="-30" dirty="0">
                <a:solidFill>
                  <a:srgbClr val="5F5F5F"/>
                </a:solidFill>
                <a:latin typeface="Courier New"/>
                <a:cs typeface="Courier New"/>
              </a:rPr>
              <a:t>.</a:t>
            </a:r>
            <a:r>
              <a:rPr sz="2800" spc="-10" dirty="0">
                <a:solidFill>
                  <a:srgbClr val="095A82"/>
                </a:solidFill>
                <a:latin typeface="Courier New"/>
                <a:cs typeface="Courier New"/>
              </a:rPr>
              <a:t>sen</a:t>
            </a:r>
            <a:r>
              <a:rPr sz="2800" spc="-40" dirty="0">
                <a:solidFill>
                  <a:srgbClr val="095A82"/>
                </a:solidFill>
                <a:latin typeface="Courier New"/>
                <a:cs typeface="Courier New"/>
              </a:rPr>
              <a:t>d</a:t>
            </a:r>
            <a:r>
              <a:rPr sz="2800" spc="-10" dirty="0">
                <a:solidFill>
                  <a:srgbClr val="095A82"/>
                </a:solidFill>
                <a:latin typeface="Courier New"/>
                <a:cs typeface="Courier New"/>
              </a:rPr>
              <a:t>e</a:t>
            </a:r>
            <a:r>
              <a:rPr sz="2800" spc="-20" dirty="0">
                <a:solidFill>
                  <a:srgbClr val="095A82"/>
                </a:solidFill>
                <a:latin typeface="Courier New"/>
                <a:cs typeface="Courier New"/>
              </a:rPr>
              <a:t>r</a:t>
            </a:r>
            <a:r>
              <a:rPr sz="2800" spc="-30" dirty="0">
                <a:solidFill>
                  <a:srgbClr val="095A82"/>
                </a:solidFill>
                <a:latin typeface="Courier New"/>
                <a:cs typeface="Courier New"/>
              </a:rPr>
              <a:t>!</a:t>
            </a:r>
            <a:r>
              <a:rPr sz="2800" spc="-10" dirty="0">
                <a:solidFill>
                  <a:srgbClr val="095A82"/>
                </a:solidFill>
                <a:latin typeface="Courier New"/>
                <a:cs typeface="Courier New"/>
              </a:rPr>
              <a:t>=</a:t>
            </a:r>
            <a:r>
              <a:rPr sz="2800" spc="-10" dirty="0">
                <a:solidFill>
                  <a:srgbClr val="252525"/>
                </a:solidFill>
                <a:latin typeface="Courier New"/>
                <a:cs typeface="Courier New"/>
              </a:rPr>
              <a:t>creat</a:t>
            </a:r>
            <a:r>
              <a:rPr sz="2800" spc="-40" dirty="0">
                <a:solidFill>
                  <a:srgbClr val="252525"/>
                </a:solidFill>
                <a:latin typeface="Courier New"/>
                <a:cs typeface="Courier New"/>
              </a:rPr>
              <a:t>o</a:t>
            </a:r>
            <a:r>
              <a:rPr sz="2800" spc="-10" dirty="0">
                <a:solidFill>
                  <a:srgbClr val="252525"/>
                </a:solidFill>
                <a:latin typeface="Courier New"/>
                <a:cs typeface="Courier New"/>
              </a:rPr>
              <a:t>r)</a:t>
            </a:r>
            <a:r>
              <a:rPr sz="2800" dirty="0">
                <a:solidFill>
                  <a:srgbClr val="252525"/>
                </a:solidFill>
                <a:latin typeface="Courier New"/>
                <a:cs typeface="Courier New"/>
              </a:rPr>
              <a:t>{</a:t>
            </a:r>
            <a:endParaRPr sz="2800">
              <a:solidFill>
                <a:prstClr val="black"/>
              </a:solidFill>
              <a:latin typeface="Courier New"/>
              <a:cs typeface="Courier New"/>
            </a:endParaRPr>
          </a:p>
          <a:p>
            <a:pPr marL="844550"/>
            <a:r>
              <a:rPr sz="2800" spc="-10" dirty="0">
                <a:solidFill>
                  <a:srgbClr val="095A82"/>
                </a:solidFill>
                <a:latin typeface="Courier New"/>
                <a:cs typeface="Courier New"/>
              </a:rPr>
              <a:t>throw</a:t>
            </a:r>
            <a:r>
              <a:rPr sz="2800" spc="-10" dirty="0">
                <a:solidFill>
                  <a:srgbClr val="252525"/>
                </a:solidFill>
                <a:latin typeface="Courier New"/>
                <a:cs typeface="Courier New"/>
              </a:rPr>
              <a:t>;</a:t>
            </a:r>
            <a:endParaRPr sz="2800">
              <a:solidFill>
                <a:prstClr val="black"/>
              </a:solidFill>
              <a:latin typeface="Courier New"/>
              <a:cs typeface="Courier New"/>
            </a:endParaRPr>
          </a:p>
          <a:p>
            <a:pPr marL="204470"/>
            <a:r>
              <a:rPr sz="2800" dirty="0">
                <a:solidFill>
                  <a:srgbClr val="252525"/>
                </a:solidFill>
                <a:latin typeface="Courier New"/>
                <a:cs typeface="Courier New"/>
              </a:rPr>
              <a:t>}</a:t>
            </a:r>
            <a:endParaRPr sz="2800">
              <a:solidFill>
                <a:prstClr val="black"/>
              </a:solidFill>
              <a:latin typeface="Courier New"/>
              <a:cs typeface="Courier New"/>
            </a:endParaRPr>
          </a:p>
          <a:p>
            <a:pPr marL="204470"/>
            <a:r>
              <a:rPr sz="2800" spc="-10" dirty="0">
                <a:solidFill>
                  <a:srgbClr val="252525"/>
                </a:solidFill>
                <a:latin typeface="Courier New"/>
                <a:cs typeface="Courier New"/>
              </a:rPr>
              <a:t>_; </a:t>
            </a:r>
            <a:r>
              <a:rPr sz="2800" spc="-10" dirty="0">
                <a:solidFill>
                  <a:srgbClr val="7E7E7E"/>
                </a:solidFill>
                <a:latin typeface="Courier New"/>
                <a:cs typeface="Courier New"/>
              </a:rPr>
              <a:t>// </a:t>
            </a:r>
            <a:r>
              <a:rPr sz="2800" spc="-20" dirty="0">
                <a:solidFill>
                  <a:srgbClr val="7E7E7E"/>
                </a:solidFill>
                <a:latin typeface="Courier New"/>
                <a:cs typeface="Courier New"/>
              </a:rPr>
              <a:t>resumes </a:t>
            </a:r>
            <a:r>
              <a:rPr sz="2800" spc="-10" dirty="0">
                <a:solidFill>
                  <a:srgbClr val="7E7E7E"/>
                </a:solidFill>
                <a:latin typeface="Courier New"/>
                <a:cs typeface="Courier New"/>
              </a:rPr>
              <a:t>the </a:t>
            </a:r>
            <a:r>
              <a:rPr sz="2800" spc="-20" dirty="0">
                <a:solidFill>
                  <a:srgbClr val="7E7E7E"/>
                </a:solidFill>
                <a:latin typeface="Courier New"/>
                <a:cs typeface="Courier New"/>
              </a:rPr>
              <a:t>function </a:t>
            </a:r>
            <a:r>
              <a:rPr sz="2800" spc="-10" dirty="0">
                <a:solidFill>
                  <a:srgbClr val="7E7E7E"/>
                </a:solidFill>
                <a:latin typeface="Courier New"/>
                <a:cs typeface="Courier New"/>
              </a:rPr>
              <a:t>execution </a:t>
            </a:r>
            <a:r>
              <a:rPr sz="2800" spc="-20" dirty="0">
                <a:solidFill>
                  <a:srgbClr val="7E7E7E"/>
                </a:solidFill>
                <a:latin typeface="Courier New"/>
                <a:cs typeface="Courier New"/>
              </a:rPr>
              <a:t>wherever </a:t>
            </a:r>
            <a:r>
              <a:rPr sz="2800" spc="-10" dirty="0">
                <a:solidFill>
                  <a:srgbClr val="7E7E7E"/>
                </a:solidFill>
                <a:latin typeface="Courier New"/>
                <a:cs typeface="Courier New"/>
              </a:rPr>
              <a:t>the access modifier </a:t>
            </a:r>
            <a:r>
              <a:rPr sz="2800" spc="-20" dirty="0">
                <a:solidFill>
                  <a:srgbClr val="7E7E7E"/>
                </a:solidFill>
                <a:latin typeface="Courier New"/>
                <a:cs typeface="Courier New"/>
              </a:rPr>
              <a:t>is</a:t>
            </a:r>
            <a:r>
              <a:rPr sz="2800" spc="80" dirty="0">
                <a:solidFill>
                  <a:srgbClr val="7E7E7E"/>
                </a:solidFill>
                <a:latin typeface="Courier New"/>
                <a:cs typeface="Courier New"/>
              </a:rPr>
              <a:t> </a:t>
            </a:r>
            <a:r>
              <a:rPr sz="2800" spc="-10" dirty="0">
                <a:solidFill>
                  <a:srgbClr val="7E7E7E"/>
                </a:solidFill>
                <a:latin typeface="Courier New"/>
                <a:cs typeface="Courier New"/>
              </a:rPr>
              <a:t>used</a:t>
            </a:r>
            <a:endParaRPr sz="2800">
              <a:solidFill>
                <a:prstClr val="black"/>
              </a:solidFill>
              <a:latin typeface="Courier New"/>
              <a:cs typeface="Courier New"/>
            </a:endParaRPr>
          </a:p>
          <a:p>
            <a:pPr marL="204470"/>
            <a:r>
              <a:rPr sz="2800" dirty="0">
                <a:solidFill>
                  <a:srgbClr val="252525"/>
                </a:solidFill>
                <a:latin typeface="Courier New"/>
                <a:cs typeface="Courier New"/>
              </a:rPr>
              <a:t>}</a:t>
            </a:r>
            <a:endParaRPr sz="2800">
              <a:solidFill>
                <a:prstClr val="black"/>
              </a:solidFill>
              <a:latin typeface="Courier New"/>
              <a:cs typeface="Courier New"/>
            </a:endParaRPr>
          </a:p>
          <a:p>
            <a:pPr marL="204470" marR="10160"/>
            <a:r>
              <a:rPr sz="2800" spc="-10" dirty="0">
                <a:solidFill>
                  <a:srgbClr val="095A82"/>
                </a:solidFill>
                <a:latin typeface="Courier New"/>
                <a:cs typeface="Courier New"/>
              </a:rPr>
              <a:t>function </a:t>
            </a:r>
            <a:r>
              <a:rPr sz="2800" spc="-20" dirty="0">
                <a:solidFill>
                  <a:srgbClr val="252525"/>
                </a:solidFill>
                <a:latin typeface="Courier New"/>
                <a:cs typeface="Courier New"/>
              </a:rPr>
              <a:t>killContract() </a:t>
            </a:r>
            <a:r>
              <a:rPr sz="2800" spc="-10" dirty="0">
                <a:solidFill>
                  <a:srgbClr val="252525"/>
                </a:solidFill>
                <a:latin typeface="Courier New"/>
                <a:cs typeface="Courier New"/>
              </a:rPr>
              <a:t>onlyCreator{ </a:t>
            </a:r>
            <a:r>
              <a:rPr sz="2800" spc="-20" dirty="0">
                <a:solidFill>
                  <a:srgbClr val="7E7E7E"/>
                </a:solidFill>
                <a:latin typeface="Courier New"/>
                <a:cs typeface="Courier New"/>
              </a:rPr>
              <a:t>//this </a:t>
            </a:r>
            <a:r>
              <a:rPr sz="2800" spc="-10" dirty="0">
                <a:solidFill>
                  <a:srgbClr val="7E7E7E"/>
                </a:solidFill>
                <a:latin typeface="Courier New"/>
                <a:cs typeface="Courier New"/>
              </a:rPr>
              <a:t>function will not </a:t>
            </a:r>
            <a:r>
              <a:rPr sz="2800" spc="-20" dirty="0">
                <a:solidFill>
                  <a:srgbClr val="7E7E7E"/>
                </a:solidFill>
                <a:latin typeface="Courier New"/>
                <a:cs typeface="Courier New"/>
              </a:rPr>
              <a:t>execute </a:t>
            </a:r>
            <a:r>
              <a:rPr sz="2800" spc="-10" dirty="0">
                <a:solidFill>
                  <a:srgbClr val="7E7E7E"/>
                </a:solidFill>
                <a:latin typeface="Courier New"/>
                <a:cs typeface="Courier New"/>
              </a:rPr>
              <a:t>if an  exception</a:t>
            </a:r>
            <a:r>
              <a:rPr sz="2800" spc="-20" dirty="0">
                <a:solidFill>
                  <a:srgbClr val="7E7E7E"/>
                </a:solidFill>
                <a:latin typeface="Courier New"/>
                <a:cs typeface="Courier New"/>
              </a:rPr>
              <a:t> occurs</a:t>
            </a:r>
            <a:endParaRPr sz="2800">
              <a:solidFill>
                <a:prstClr val="black"/>
              </a:solidFill>
              <a:latin typeface="Courier New"/>
              <a:cs typeface="Courier New"/>
            </a:endParaRPr>
          </a:p>
          <a:p>
            <a:pPr marL="1484630"/>
            <a:r>
              <a:rPr sz="2800" spc="-20" dirty="0">
                <a:solidFill>
                  <a:srgbClr val="095A82"/>
                </a:solidFill>
                <a:latin typeface="Courier New"/>
                <a:cs typeface="Courier New"/>
              </a:rPr>
              <a:t>self-destruct</a:t>
            </a:r>
            <a:r>
              <a:rPr sz="2800" spc="-20" dirty="0">
                <a:solidFill>
                  <a:srgbClr val="252525"/>
                </a:solidFill>
                <a:latin typeface="Courier New"/>
                <a:cs typeface="Courier New"/>
              </a:rPr>
              <a:t>(creator);</a:t>
            </a:r>
            <a:r>
              <a:rPr sz="2800" spc="-10" dirty="0">
                <a:solidFill>
                  <a:srgbClr val="252525"/>
                </a:solidFill>
                <a:latin typeface="Courier New"/>
                <a:cs typeface="Courier New"/>
              </a:rPr>
              <a:t> }}</a:t>
            </a:r>
            <a:endParaRPr sz="2800">
              <a:solidFill>
                <a:prstClr val="black"/>
              </a:solidFill>
              <a:latin typeface="Courier New"/>
              <a:cs typeface="Courier New"/>
            </a:endParaRPr>
          </a:p>
        </p:txBody>
      </p:sp>
    </p:spTree>
    <p:extLst>
      <p:ext uri="{BB962C8B-B14F-4D97-AF65-F5344CB8AC3E}">
        <p14:creationId xmlns:p14="http://schemas.microsoft.com/office/powerpoint/2010/main" val="923880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518795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Fallback</a:t>
            </a:r>
            <a:r>
              <a:rPr sz="5600" spc="-20" dirty="0">
                <a:solidFill>
                  <a:srgbClr val="095A82"/>
                </a:solidFill>
              </a:rPr>
              <a:t> </a:t>
            </a:r>
            <a:r>
              <a:rPr sz="5600" spc="-10" dirty="0">
                <a:solidFill>
                  <a:srgbClr val="095A82"/>
                </a:solidFill>
              </a:rPr>
              <a:t>Function</a:t>
            </a:r>
            <a:endParaRPr sz="5600"/>
          </a:p>
        </p:txBody>
      </p:sp>
      <p:sp>
        <p:nvSpPr>
          <p:cNvPr id="16" name="object 3"/>
          <p:cNvSpPr txBox="1"/>
          <p:nvPr/>
        </p:nvSpPr>
        <p:spPr>
          <a:xfrm>
            <a:off x="942034" y="1896111"/>
            <a:ext cx="15495268" cy="2989280"/>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dirty="0">
                <a:solidFill>
                  <a:srgbClr val="5F5F5F"/>
                </a:solidFill>
                <a:cs typeface="Calibri"/>
              </a:rPr>
              <a:t>A </a:t>
            </a:r>
            <a:r>
              <a:rPr sz="2800" spc="-10" dirty="0">
                <a:solidFill>
                  <a:srgbClr val="5F5F5F"/>
                </a:solidFill>
                <a:cs typeface="Calibri"/>
              </a:rPr>
              <a:t>contract can have </a:t>
            </a:r>
            <a:r>
              <a:rPr sz="2800" dirty="0">
                <a:solidFill>
                  <a:srgbClr val="5F5F5F"/>
                </a:solidFill>
                <a:cs typeface="Calibri"/>
              </a:rPr>
              <a:t>exactly </a:t>
            </a:r>
            <a:r>
              <a:rPr sz="2800" spc="-10" dirty="0">
                <a:solidFill>
                  <a:srgbClr val="5F5F5F"/>
                </a:solidFill>
                <a:cs typeface="Calibri"/>
              </a:rPr>
              <a:t>one unnamed</a:t>
            </a:r>
            <a:r>
              <a:rPr sz="2800" spc="30" dirty="0">
                <a:solidFill>
                  <a:srgbClr val="5F5F5F"/>
                </a:solidFill>
                <a:cs typeface="Calibri"/>
              </a:rPr>
              <a:t> </a:t>
            </a:r>
            <a:r>
              <a:rPr sz="2800" spc="-10" dirty="0">
                <a:solidFill>
                  <a:srgbClr val="5F5F5F"/>
                </a:solidFill>
                <a:cs typeface="Calibri"/>
              </a:rPr>
              <a:t>function</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This function cannot have arguments and cannot </a:t>
            </a:r>
            <a:r>
              <a:rPr sz="2800" dirty="0">
                <a:solidFill>
                  <a:srgbClr val="5F5F5F"/>
                </a:solidFill>
                <a:cs typeface="Calibri"/>
              </a:rPr>
              <a:t>return</a:t>
            </a:r>
            <a:r>
              <a:rPr sz="2800" spc="150" dirty="0">
                <a:solidFill>
                  <a:srgbClr val="5F5F5F"/>
                </a:solidFill>
                <a:cs typeface="Calibri"/>
              </a:rPr>
              <a:t> </a:t>
            </a:r>
            <a:r>
              <a:rPr sz="2800" spc="-10" dirty="0">
                <a:solidFill>
                  <a:srgbClr val="5F5F5F"/>
                </a:solidFill>
                <a:cs typeface="Calibri"/>
              </a:rPr>
              <a:t>anything</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It </a:t>
            </a:r>
            <a:r>
              <a:rPr sz="2800" dirty="0">
                <a:solidFill>
                  <a:srgbClr val="5F5F5F"/>
                </a:solidFill>
                <a:cs typeface="Calibri"/>
              </a:rPr>
              <a:t>is </a:t>
            </a:r>
            <a:r>
              <a:rPr sz="2800" spc="-10" dirty="0">
                <a:solidFill>
                  <a:srgbClr val="5F5F5F"/>
                </a:solidFill>
                <a:cs typeface="Calibri"/>
              </a:rPr>
              <a:t>executed </a:t>
            </a:r>
            <a:r>
              <a:rPr sz="2800" dirty="0">
                <a:solidFill>
                  <a:srgbClr val="5F5F5F"/>
                </a:solidFill>
                <a:cs typeface="Calibri"/>
              </a:rPr>
              <a:t>on a </a:t>
            </a:r>
            <a:r>
              <a:rPr sz="2800" spc="-10" dirty="0">
                <a:solidFill>
                  <a:srgbClr val="5F5F5F"/>
                </a:solidFill>
                <a:cs typeface="Calibri"/>
              </a:rPr>
              <a:t>call </a:t>
            </a:r>
            <a:r>
              <a:rPr sz="2800" dirty="0">
                <a:solidFill>
                  <a:srgbClr val="5F5F5F"/>
                </a:solidFill>
                <a:cs typeface="Calibri"/>
              </a:rPr>
              <a:t>to </a:t>
            </a:r>
            <a:r>
              <a:rPr sz="2800" spc="-10" dirty="0">
                <a:solidFill>
                  <a:srgbClr val="5F5F5F"/>
                </a:solidFill>
                <a:cs typeface="Calibri"/>
              </a:rPr>
              <a:t>the contract </a:t>
            </a:r>
            <a:r>
              <a:rPr sz="2800" dirty="0">
                <a:solidFill>
                  <a:srgbClr val="5F5F5F"/>
                </a:solidFill>
                <a:cs typeface="Calibri"/>
              </a:rPr>
              <a:t>if </a:t>
            </a:r>
            <a:r>
              <a:rPr sz="2800" spc="-10" dirty="0">
                <a:solidFill>
                  <a:srgbClr val="5F5F5F"/>
                </a:solidFill>
                <a:cs typeface="Calibri"/>
              </a:rPr>
              <a:t>none </a:t>
            </a:r>
            <a:r>
              <a:rPr sz="2800" dirty="0">
                <a:solidFill>
                  <a:srgbClr val="5F5F5F"/>
                </a:solidFill>
                <a:cs typeface="Calibri"/>
              </a:rPr>
              <a:t>of </a:t>
            </a:r>
            <a:r>
              <a:rPr sz="2800" spc="-10" dirty="0">
                <a:solidFill>
                  <a:srgbClr val="5F5F5F"/>
                </a:solidFill>
                <a:cs typeface="Calibri"/>
              </a:rPr>
              <a:t>the other functions match the </a:t>
            </a:r>
            <a:r>
              <a:rPr sz="2800" dirty="0">
                <a:solidFill>
                  <a:srgbClr val="5F5F5F"/>
                </a:solidFill>
                <a:cs typeface="Calibri"/>
              </a:rPr>
              <a:t>given </a:t>
            </a:r>
            <a:r>
              <a:rPr sz="2800" spc="-10" dirty="0">
                <a:solidFill>
                  <a:srgbClr val="5F5F5F"/>
                </a:solidFill>
                <a:cs typeface="Calibri"/>
              </a:rPr>
              <a:t>function</a:t>
            </a:r>
            <a:r>
              <a:rPr sz="2800" spc="270" dirty="0">
                <a:solidFill>
                  <a:srgbClr val="5F5F5F"/>
                </a:solidFill>
                <a:cs typeface="Calibri"/>
              </a:rPr>
              <a:t> </a:t>
            </a:r>
            <a:r>
              <a:rPr sz="2800" dirty="0">
                <a:solidFill>
                  <a:srgbClr val="5F5F5F"/>
                </a:solidFill>
                <a:cs typeface="Calibri"/>
              </a:rPr>
              <a:t>identifier</a:t>
            </a:r>
            <a:endParaRPr sz="2800" dirty="0">
              <a:solidFill>
                <a:prstClr val="black"/>
              </a:solidFill>
              <a:cs typeface="Calibri"/>
            </a:endParaRPr>
          </a:p>
          <a:p>
            <a:pPr>
              <a:spcBef>
                <a:spcPts val="11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Furthermore, this function </a:t>
            </a:r>
            <a:r>
              <a:rPr sz="2800" dirty="0">
                <a:solidFill>
                  <a:srgbClr val="5F5F5F"/>
                </a:solidFill>
                <a:cs typeface="Calibri"/>
              </a:rPr>
              <a:t>is </a:t>
            </a:r>
            <a:r>
              <a:rPr sz="2800" spc="-10" dirty="0">
                <a:solidFill>
                  <a:srgbClr val="5F5F5F"/>
                </a:solidFill>
                <a:cs typeface="Calibri"/>
              </a:rPr>
              <a:t>executed </a:t>
            </a:r>
            <a:r>
              <a:rPr sz="2800" dirty="0">
                <a:solidFill>
                  <a:srgbClr val="5F5F5F"/>
                </a:solidFill>
                <a:cs typeface="Calibri"/>
              </a:rPr>
              <a:t>whenever </a:t>
            </a:r>
            <a:r>
              <a:rPr sz="2800" spc="-10" dirty="0">
                <a:solidFill>
                  <a:srgbClr val="5F5F5F"/>
                </a:solidFill>
                <a:cs typeface="Calibri"/>
              </a:rPr>
              <a:t>the contract </a:t>
            </a:r>
            <a:r>
              <a:rPr sz="2800" dirty="0">
                <a:solidFill>
                  <a:srgbClr val="5F5F5F"/>
                </a:solidFill>
                <a:cs typeface="Calibri"/>
              </a:rPr>
              <a:t>receives </a:t>
            </a:r>
            <a:r>
              <a:rPr sz="2800" spc="-10" dirty="0">
                <a:solidFill>
                  <a:srgbClr val="5F5F5F"/>
                </a:solidFill>
                <a:cs typeface="Calibri"/>
              </a:rPr>
              <a:t>plain</a:t>
            </a:r>
            <a:r>
              <a:rPr sz="2800" spc="130" dirty="0">
                <a:solidFill>
                  <a:srgbClr val="5F5F5F"/>
                </a:solidFill>
                <a:cs typeface="Calibri"/>
              </a:rPr>
              <a:t> </a:t>
            </a:r>
            <a:r>
              <a:rPr sz="2800" spc="-10" dirty="0">
                <a:solidFill>
                  <a:srgbClr val="5F5F5F"/>
                </a:solidFill>
                <a:cs typeface="Calibri"/>
              </a:rPr>
              <a:t>Ether</a:t>
            </a:r>
            <a:endParaRPr sz="2800" dirty="0">
              <a:solidFill>
                <a:prstClr val="black"/>
              </a:solidFill>
              <a:cs typeface="Calibri"/>
            </a:endParaRPr>
          </a:p>
        </p:txBody>
      </p:sp>
      <p:sp>
        <p:nvSpPr>
          <p:cNvPr id="17" name="object 4"/>
          <p:cNvSpPr/>
          <p:nvPr/>
        </p:nvSpPr>
        <p:spPr>
          <a:xfrm>
            <a:off x="1047027" y="6892838"/>
            <a:ext cx="1601470" cy="1066800"/>
          </a:xfrm>
          <a:custGeom>
            <a:avLst/>
            <a:gdLst/>
            <a:ahLst/>
            <a:cxnLst/>
            <a:rect l="l" t="t" r="r" b="b"/>
            <a:pathLst>
              <a:path w="800735" h="533400">
                <a:moveTo>
                  <a:pt x="455373" y="0"/>
                </a:moveTo>
                <a:lnTo>
                  <a:pt x="179130" y="57543"/>
                </a:lnTo>
                <a:lnTo>
                  <a:pt x="71461" y="180460"/>
                </a:lnTo>
                <a:lnTo>
                  <a:pt x="0" y="180460"/>
                </a:lnTo>
                <a:lnTo>
                  <a:pt x="0" y="456787"/>
                </a:lnTo>
                <a:lnTo>
                  <a:pt x="47641" y="456787"/>
                </a:lnTo>
                <a:lnTo>
                  <a:pt x="82171" y="464715"/>
                </a:lnTo>
                <a:lnTo>
                  <a:pt x="110527" y="483619"/>
                </a:lnTo>
                <a:lnTo>
                  <a:pt x="141627" y="506183"/>
                </a:lnTo>
                <a:lnTo>
                  <a:pt x="184389" y="525087"/>
                </a:lnTo>
                <a:lnTo>
                  <a:pt x="247733" y="533015"/>
                </a:lnTo>
                <a:lnTo>
                  <a:pt x="419240" y="533015"/>
                </a:lnTo>
                <a:lnTo>
                  <a:pt x="441438" y="528504"/>
                </a:lnTo>
                <a:lnTo>
                  <a:pt x="459616" y="516221"/>
                </a:lnTo>
                <a:lnTo>
                  <a:pt x="471899" y="498043"/>
                </a:lnTo>
                <a:lnTo>
                  <a:pt x="476410" y="475844"/>
                </a:lnTo>
                <a:lnTo>
                  <a:pt x="475367" y="464797"/>
                </a:lnTo>
                <a:lnTo>
                  <a:pt x="472360" y="454643"/>
                </a:lnTo>
                <a:lnTo>
                  <a:pt x="467566" y="445561"/>
                </a:lnTo>
                <a:lnTo>
                  <a:pt x="461164" y="437730"/>
                </a:lnTo>
                <a:lnTo>
                  <a:pt x="466881" y="437730"/>
                </a:lnTo>
                <a:lnTo>
                  <a:pt x="489079" y="433219"/>
                </a:lnTo>
                <a:lnTo>
                  <a:pt x="507257" y="420936"/>
                </a:lnTo>
                <a:lnTo>
                  <a:pt x="519540" y="402758"/>
                </a:lnTo>
                <a:lnTo>
                  <a:pt x="524051" y="380559"/>
                </a:lnTo>
                <a:lnTo>
                  <a:pt x="522994" y="369348"/>
                </a:lnTo>
                <a:lnTo>
                  <a:pt x="519882" y="358763"/>
                </a:lnTo>
                <a:lnTo>
                  <a:pt x="514805" y="349070"/>
                </a:lnTo>
                <a:lnTo>
                  <a:pt x="507853" y="340539"/>
                </a:lnTo>
                <a:lnTo>
                  <a:pt x="525703" y="333244"/>
                </a:lnTo>
                <a:lnTo>
                  <a:pt x="539891" y="320768"/>
                </a:lnTo>
                <a:lnTo>
                  <a:pt x="549256" y="304361"/>
                </a:lnTo>
                <a:lnTo>
                  <a:pt x="552635" y="285274"/>
                </a:lnTo>
                <a:lnTo>
                  <a:pt x="548124" y="263076"/>
                </a:lnTo>
                <a:lnTo>
                  <a:pt x="535842" y="244897"/>
                </a:lnTo>
                <a:lnTo>
                  <a:pt x="517664" y="232614"/>
                </a:lnTo>
                <a:lnTo>
                  <a:pt x="495466" y="228103"/>
                </a:lnTo>
                <a:lnTo>
                  <a:pt x="752727" y="228103"/>
                </a:lnTo>
                <a:lnTo>
                  <a:pt x="771426" y="224411"/>
                </a:lnTo>
                <a:lnTo>
                  <a:pt x="786552" y="214287"/>
                </a:lnTo>
                <a:lnTo>
                  <a:pt x="796676" y="199160"/>
                </a:lnTo>
                <a:lnTo>
                  <a:pt x="800368" y="180460"/>
                </a:lnTo>
                <a:lnTo>
                  <a:pt x="796676" y="161761"/>
                </a:lnTo>
                <a:lnTo>
                  <a:pt x="786552" y="146634"/>
                </a:lnTo>
                <a:lnTo>
                  <a:pt x="771426" y="136510"/>
                </a:lnTo>
                <a:lnTo>
                  <a:pt x="752727" y="132818"/>
                </a:lnTo>
                <a:lnTo>
                  <a:pt x="281081" y="132818"/>
                </a:lnTo>
                <a:lnTo>
                  <a:pt x="457353" y="93751"/>
                </a:lnTo>
                <a:lnTo>
                  <a:pt x="474668" y="86024"/>
                </a:lnTo>
                <a:lnTo>
                  <a:pt x="487248" y="72669"/>
                </a:lnTo>
                <a:lnTo>
                  <a:pt x="493932" y="55563"/>
                </a:lnTo>
                <a:lnTo>
                  <a:pt x="493560" y="36580"/>
                </a:lnTo>
                <a:lnTo>
                  <a:pt x="485834" y="19265"/>
                </a:lnTo>
                <a:lnTo>
                  <a:pt x="472479" y="6684"/>
                </a:lnTo>
                <a:lnTo>
                  <a:pt x="455373" y="0"/>
                </a:lnTo>
                <a:close/>
              </a:path>
            </a:pathLst>
          </a:custGeom>
          <a:solidFill>
            <a:srgbClr val="095A82"/>
          </a:solidFill>
        </p:spPr>
        <p:txBody>
          <a:bodyPr wrap="square" lIns="0" tIns="0" rIns="0" bIns="0" rtlCol="0"/>
          <a:lstStyle/>
          <a:p>
            <a:endParaRPr sz="3600">
              <a:solidFill>
                <a:prstClr val="black"/>
              </a:solidFill>
            </a:endParaRPr>
          </a:p>
        </p:txBody>
      </p:sp>
      <p:sp>
        <p:nvSpPr>
          <p:cNvPr id="18" name="object 5"/>
          <p:cNvSpPr txBox="1"/>
          <p:nvPr/>
        </p:nvSpPr>
        <p:spPr>
          <a:xfrm>
            <a:off x="2721864" y="6665976"/>
            <a:ext cx="14594840" cy="1363194"/>
          </a:xfrm>
          <a:prstGeom prst="rect">
            <a:avLst/>
          </a:prstGeom>
          <a:ln w="9144">
            <a:solidFill>
              <a:srgbClr val="095A82"/>
            </a:solidFill>
          </a:ln>
        </p:spPr>
        <p:txBody>
          <a:bodyPr vert="horz" wrap="square" lIns="0" tIns="69850" rIns="0" bIns="0" rtlCol="0">
            <a:spAutoFit/>
          </a:bodyPr>
          <a:lstStyle/>
          <a:p>
            <a:pPr marL="184150" marR="713740">
              <a:spcBef>
                <a:spcPts val="550"/>
              </a:spcBef>
            </a:pPr>
            <a:r>
              <a:rPr sz="2800" spc="-20" dirty="0">
                <a:solidFill>
                  <a:srgbClr val="5F5F5F"/>
                </a:solidFill>
                <a:cs typeface="Calibri"/>
              </a:rPr>
              <a:t>Contracts </a:t>
            </a:r>
            <a:r>
              <a:rPr sz="2800" spc="-10" dirty="0">
                <a:solidFill>
                  <a:srgbClr val="5F5F5F"/>
                </a:solidFill>
                <a:cs typeface="Calibri"/>
              </a:rPr>
              <a:t>that </a:t>
            </a:r>
            <a:r>
              <a:rPr sz="2800" spc="-20" dirty="0">
                <a:solidFill>
                  <a:srgbClr val="5F5F5F"/>
                </a:solidFill>
                <a:cs typeface="Calibri"/>
              </a:rPr>
              <a:t>receive </a:t>
            </a:r>
            <a:r>
              <a:rPr sz="2800" spc="-10" dirty="0">
                <a:solidFill>
                  <a:srgbClr val="5F5F5F"/>
                </a:solidFill>
                <a:cs typeface="Calibri"/>
              </a:rPr>
              <a:t>Ether directly (without </a:t>
            </a:r>
            <a:r>
              <a:rPr sz="2800" dirty="0">
                <a:solidFill>
                  <a:srgbClr val="5F5F5F"/>
                </a:solidFill>
                <a:cs typeface="Calibri"/>
              </a:rPr>
              <a:t>a </a:t>
            </a:r>
            <a:r>
              <a:rPr sz="2800" spc="-10" dirty="0">
                <a:solidFill>
                  <a:srgbClr val="5F5F5F"/>
                </a:solidFill>
                <a:cs typeface="Calibri"/>
              </a:rPr>
              <a:t>function call, </a:t>
            </a:r>
            <a:r>
              <a:rPr sz="2800" dirty="0">
                <a:solidFill>
                  <a:srgbClr val="5F5F5F"/>
                </a:solidFill>
                <a:cs typeface="Calibri"/>
              </a:rPr>
              <a:t>i.e. </a:t>
            </a:r>
            <a:r>
              <a:rPr sz="2800" spc="-10" dirty="0">
                <a:solidFill>
                  <a:srgbClr val="5F5F5F"/>
                </a:solidFill>
                <a:cs typeface="Calibri"/>
              </a:rPr>
              <a:t>using send </a:t>
            </a:r>
            <a:r>
              <a:rPr sz="2800" dirty="0">
                <a:solidFill>
                  <a:srgbClr val="5F5F5F"/>
                </a:solidFill>
                <a:cs typeface="Calibri"/>
              </a:rPr>
              <a:t>or </a:t>
            </a:r>
            <a:r>
              <a:rPr sz="2800" spc="-20" dirty="0">
                <a:solidFill>
                  <a:srgbClr val="5F5F5F"/>
                </a:solidFill>
                <a:cs typeface="Calibri"/>
              </a:rPr>
              <a:t>transfer), </a:t>
            </a:r>
            <a:r>
              <a:rPr sz="2800" spc="-10" dirty="0">
                <a:solidFill>
                  <a:srgbClr val="5F5F5F"/>
                </a:solidFill>
                <a:cs typeface="Calibri"/>
              </a:rPr>
              <a:t>but do  not define </a:t>
            </a:r>
            <a:r>
              <a:rPr sz="2800" dirty="0">
                <a:solidFill>
                  <a:srgbClr val="5F5F5F"/>
                </a:solidFill>
                <a:cs typeface="Calibri"/>
              </a:rPr>
              <a:t>a </a:t>
            </a:r>
            <a:r>
              <a:rPr sz="2800" spc="-10" dirty="0">
                <a:solidFill>
                  <a:srgbClr val="5F5F5F"/>
                </a:solidFill>
                <a:cs typeface="Calibri"/>
              </a:rPr>
              <a:t>fallback function </a:t>
            </a:r>
            <a:r>
              <a:rPr sz="2800" spc="-20" dirty="0">
                <a:solidFill>
                  <a:srgbClr val="5F5F5F"/>
                </a:solidFill>
                <a:cs typeface="Calibri"/>
              </a:rPr>
              <a:t>throw </a:t>
            </a:r>
            <a:r>
              <a:rPr sz="2800" dirty="0">
                <a:solidFill>
                  <a:srgbClr val="5F5F5F"/>
                </a:solidFill>
                <a:cs typeface="Calibri"/>
              </a:rPr>
              <a:t>an </a:t>
            </a:r>
            <a:r>
              <a:rPr sz="2800" spc="-20" dirty="0">
                <a:solidFill>
                  <a:srgbClr val="5F5F5F"/>
                </a:solidFill>
                <a:cs typeface="Calibri"/>
              </a:rPr>
              <a:t>exception, </a:t>
            </a:r>
            <a:r>
              <a:rPr sz="2800" spc="-10" dirty="0">
                <a:solidFill>
                  <a:srgbClr val="5F5F5F"/>
                </a:solidFill>
                <a:cs typeface="Calibri"/>
              </a:rPr>
              <a:t>sending back </a:t>
            </a:r>
            <a:r>
              <a:rPr sz="2800" dirty="0">
                <a:solidFill>
                  <a:srgbClr val="5F5F5F"/>
                </a:solidFill>
                <a:cs typeface="Calibri"/>
              </a:rPr>
              <a:t>the </a:t>
            </a:r>
            <a:r>
              <a:rPr sz="2800" spc="-60" dirty="0">
                <a:solidFill>
                  <a:srgbClr val="5F5F5F"/>
                </a:solidFill>
                <a:cs typeface="Calibri"/>
              </a:rPr>
              <a:t>ether. </a:t>
            </a:r>
            <a:r>
              <a:rPr sz="2800" spc="-10" dirty="0">
                <a:solidFill>
                  <a:srgbClr val="5F5F5F"/>
                </a:solidFill>
                <a:cs typeface="Calibri"/>
              </a:rPr>
              <a:t>So </a:t>
            </a:r>
            <a:r>
              <a:rPr sz="2800" dirty="0">
                <a:solidFill>
                  <a:srgbClr val="5F5F5F"/>
                </a:solidFill>
                <a:cs typeface="Calibri"/>
              </a:rPr>
              <a:t>if </a:t>
            </a:r>
            <a:r>
              <a:rPr sz="2800" spc="-10" dirty="0">
                <a:solidFill>
                  <a:srgbClr val="5F5F5F"/>
                </a:solidFill>
                <a:cs typeface="Calibri"/>
              </a:rPr>
              <a:t>you </a:t>
            </a:r>
            <a:r>
              <a:rPr sz="2800" spc="-20" dirty="0">
                <a:solidFill>
                  <a:srgbClr val="5F5F5F"/>
                </a:solidFill>
                <a:cs typeface="Calibri"/>
              </a:rPr>
              <a:t>want your  contract to receive </a:t>
            </a:r>
            <a:r>
              <a:rPr sz="2800" spc="-50" dirty="0">
                <a:solidFill>
                  <a:srgbClr val="5F5F5F"/>
                </a:solidFill>
                <a:cs typeface="Calibri"/>
              </a:rPr>
              <a:t>Ether, </a:t>
            </a:r>
            <a:r>
              <a:rPr sz="2800" spc="-10" dirty="0">
                <a:solidFill>
                  <a:srgbClr val="5F5F5F"/>
                </a:solidFill>
                <a:cs typeface="Calibri"/>
              </a:rPr>
              <a:t>you </a:t>
            </a:r>
            <a:r>
              <a:rPr sz="2800" spc="-30" dirty="0">
                <a:solidFill>
                  <a:srgbClr val="5F5F5F"/>
                </a:solidFill>
                <a:cs typeface="Calibri"/>
              </a:rPr>
              <a:t>have </a:t>
            </a:r>
            <a:r>
              <a:rPr sz="2800" spc="-20" dirty="0">
                <a:solidFill>
                  <a:srgbClr val="5F5F5F"/>
                </a:solidFill>
                <a:cs typeface="Calibri"/>
              </a:rPr>
              <a:t>to </a:t>
            </a:r>
            <a:r>
              <a:rPr sz="2800" spc="-10" dirty="0">
                <a:solidFill>
                  <a:srgbClr val="5F5F5F"/>
                </a:solidFill>
                <a:cs typeface="Calibri"/>
              </a:rPr>
              <a:t>implement </a:t>
            </a:r>
            <a:r>
              <a:rPr sz="2800" dirty="0">
                <a:solidFill>
                  <a:srgbClr val="5F5F5F"/>
                </a:solidFill>
                <a:cs typeface="Calibri"/>
              </a:rPr>
              <a:t>a </a:t>
            </a:r>
            <a:r>
              <a:rPr sz="2800" spc="-10" dirty="0">
                <a:solidFill>
                  <a:srgbClr val="5F5F5F"/>
                </a:solidFill>
                <a:cs typeface="Calibri"/>
              </a:rPr>
              <a:t>fallback</a:t>
            </a:r>
            <a:r>
              <a:rPr sz="2800" spc="170" dirty="0">
                <a:solidFill>
                  <a:srgbClr val="5F5F5F"/>
                </a:solidFill>
                <a:cs typeface="Calibri"/>
              </a:rPr>
              <a:t> </a:t>
            </a:r>
            <a:r>
              <a:rPr sz="2800" spc="-10" dirty="0">
                <a:solidFill>
                  <a:srgbClr val="5F5F5F"/>
                </a:solidFill>
                <a:cs typeface="Calibri"/>
              </a:rPr>
              <a:t>function</a:t>
            </a:r>
            <a:endParaRPr sz="2800">
              <a:solidFill>
                <a:prstClr val="black"/>
              </a:solidFill>
              <a:cs typeface="Calibri"/>
            </a:endParaRPr>
          </a:p>
        </p:txBody>
      </p:sp>
    </p:spTree>
    <p:extLst>
      <p:ext uri="{BB962C8B-B14F-4D97-AF65-F5344CB8AC3E}">
        <p14:creationId xmlns:p14="http://schemas.microsoft.com/office/powerpoint/2010/main" val="3848751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786892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Fallback Function</a:t>
            </a:r>
            <a:r>
              <a:rPr sz="5600" spc="60" dirty="0">
                <a:solidFill>
                  <a:srgbClr val="095A82"/>
                </a:solidFill>
              </a:rPr>
              <a:t> </a:t>
            </a:r>
            <a:r>
              <a:rPr sz="5600" spc="-10" dirty="0">
                <a:solidFill>
                  <a:srgbClr val="095A82"/>
                </a:solidFill>
              </a:rPr>
              <a:t>Example</a:t>
            </a:r>
            <a:endParaRPr sz="5600"/>
          </a:p>
        </p:txBody>
      </p:sp>
      <p:sp>
        <p:nvSpPr>
          <p:cNvPr id="16" name="object 3"/>
          <p:cNvSpPr/>
          <p:nvPr/>
        </p:nvSpPr>
        <p:spPr>
          <a:xfrm>
            <a:off x="932688" y="1761745"/>
            <a:ext cx="16423640" cy="6529070"/>
          </a:xfrm>
          <a:custGeom>
            <a:avLst/>
            <a:gdLst/>
            <a:ahLst/>
            <a:cxnLst/>
            <a:rect l="l" t="t" r="r" b="b"/>
            <a:pathLst>
              <a:path w="8211820" h="3264535">
                <a:moveTo>
                  <a:pt x="0" y="3264407"/>
                </a:moveTo>
                <a:lnTo>
                  <a:pt x="8211311" y="3264407"/>
                </a:lnTo>
                <a:lnTo>
                  <a:pt x="8211311" y="0"/>
                </a:lnTo>
                <a:lnTo>
                  <a:pt x="0" y="0"/>
                </a:lnTo>
                <a:lnTo>
                  <a:pt x="0" y="3264407"/>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1761745"/>
            <a:ext cx="16423640" cy="6529070"/>
          </a:xfrm>
          <a:custGeom>
            <a:avLst/>
            <a:gdLst/>
            <a:ahLst/>
            <a:cxnLst/>
            <a:rect l="l" t="t" r="r" b="b"/>
            <a:pathLst>
              <a:path w="8211820" h="3264535">
                <a:moveTo>
                  <a:pt x="0" y="3264407"/>
                </a:moveTo>
                <a:lnTo>
                  <a:pt x="8211311" y="3264407"/>
                </a:lnTo>
                <a:lnTo>
                  <a:pt x="8211311" y="0"/>
                </a:lnTo>
                <a:lnTo>
                  <a:pt x="0" y="0"/>
                </a:lnTo>
                <a:lnTo>
                  <a:pt x="0" y="3264407"/>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1091387" y="1785619"/>
            <a:ext cx="13671550" cy="6490238"/>
          </a:xfrm>
          <a:prstGeom prst="rect">
            <a:avLst/>
          </a:prstGeom>
        </p:spPr>
        <p:txBody>
          <a:bodyPr vert="horz" wrap="square" lIns="0" tIns="26670" rIns="0" bIns="0" rtlCol="0">
            <a:spAutoFit/>
          </a:bodyPr>
          <a:lstStyle/>
          <a:p>
            <a:pPr marL="25400">
              <a:spcBef>
                <a:spcPts val="210"/>
              </a:spcBef>
            </a:pPr>
            <a:r>
              <a:rPr sz="2800" spc="-10" dirty="0">
                <a:solidFill>
                  <a:srgbClr val="252525"/>
                </a:solidFill>
                <a:latin typeface="Courier New"/>
                <a:cs typeface="Courier New"/>
              </a:rPr>
              <a:t>pragma </a:t>
            </a:r>
            <a:r>
              <a:rPr sz="2800" spc="-20" dirty="0">
                <a:solidFill>
                  <a:srgbClr val="252525"/>
                </a:solidFill>
                <a:latin typeface="Courier New"/>
                <a:cs typeface="Courier New"/>
              </a:rPr>
              <a:t>solidity</a:t>
            </a:r>
            <a:r>
              <a:rPr sz="2800" spc="-50" dirty="0">
                <a:solidFill>
                  <a:srgbClr val="252525"/>
                </a:solidFill>
                <a:latin typeface="Courier New"/>
                <a:cs typeface="Courier New"/>
              </a:rPr>
              <a:t> </a:t>
            </a:r>
            <a:r>
              <a:rPr sz="2800" spc="-10" dirty="0">
                <a:solidFill>
                  <a:srgbClr val="252525"/>
                </a:solidFill>
                <a:latin typeface="Courier New"/>
                <a:cs typeface="Courier New"/>
              </a:rPr>
              <a:t>^0.4.0;</a:t>
            </a:r>
            <a:endParaRPr sz="2800">
              <a:solidFill>
                <a:prstClr val="black"/>
              </a:solidFill>
              <a:latin typeface="Courier New"/>
              <a:cs typeface="Courier New"/>
            </a:endParaRPr>
          </a:p>
          <a:p>
            <a:pPr marL="25400"/>
            <a:r>
              <a:rPr sz="2800" spc="-10" dirty="0">
                <a:solidFill>
                  <a:srgbClr val="252525"/>
                </a:solidFill>
                <a:latin typeface="Courier New"/>
                <a:cs typeface="Courier New"/>
              </a:rPr>
              <a:t>contract Test</a:t>
            </a:r>
            <a:r>
              <a:rPr sz="2800" spc="-5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877568"/>
            <a:r>
              <a:rPr sz="2800" spc="-10" dirty="0">
                <a:solidFill>
                  <a:srgbClr val="A6A6A6"/>
                </a:solidFill>
                <a:latin typeface="Courier New"/>
                <a:cs typeface="Courier New"/>
              </a:rPr>
              <a:t>// This function is </a:t>
            </a:r>
            <a:r>
              <a:rPr sz="2800" spc="-20" dirty="0">
                <a:solidFill>
                  <a:srgbClr val="A6A6A6"/>
                </a:solidFill>
                <a:latin typeface="Courier New"/>
                <a:cs typeface="Courier New"/>
              </a:rPr>
              <a:t>called </a:t>
            </a:r>
            <a:r>
              <a:rPr sz="2800" spc="-10" dirty="0">
                <a:solidFill>
                  <a:srgbClr val="A6A6A6"/>
                </a:solidFill>
                <a:latin typeface="Courier New"/>
                <a:cs typeface="Courier New"/>
              </a:rPr>
              <a:t>for all messages sent</a:t>
            </a:r>
            <a:r>
              <a:rPr sz="2800" spc="-130" dirty="0">
                <a:solidFill>
                  <a:srgbClr val="A6A6A6"/>
                </a:solidFill>
                <a:latin typeface="Courier New"/>
                <a:cs typeface="Courier New"/>
              </a:rPr>
              <a:t> </a:t>
            </a:r>
            <a:r>
              <a:rPr sz="2800" spc="-10" dirty="0">
                <a:solidFill>
                  <a:srgbClr val="A6A6A6"/>
                </a:solidFill>
                <a:latin typeface="Courier New"/>
                <a:cs typeface="Courier New"/>
              </a:rPr>
              <a:t>to</a:t>
            </a:r>
            <a:endParaRPr sz="2800">
              <a:solidFill>
                <a:prstClr val="black"/>
              </a:solidFill>
              <a:latin typeface="Courier New"/>
              <a:cs typeface="Courier New"/>
            </a:endParaRPr>
          </a:p>
          <a:p>
            <a:pPr marL="877568"/>
            <a:r>
              <a:rPr sz="2800" spc="-10" dirty="0">
                <a:solidFill>
                  <a:srgbClr val="A6A6A6"/>
                </a:solidFill>
                <a:latin typeface="Courier New"/>
                <a:cs typeface="Courier New"/>
              </a:rPr>
              <a:t>// this contract (there is no other</a:t>
            </a:r>
            <a:r>
              <a:rPr sz="2800" spc="-160" dirty="0">
                <a:solidFill>
                  <a:srgbClr val="A6A6A6"/>
                </a:solidFill>
                <a:latin typeface="Courier New"/>
                <a:cs typeface="Courier New"/>
              </a:rPr>
              <a:t> </a:t>
            </a:r>
            <a:r>
              <a:rPr sz="2800" spc="-10" dirty="0">
                <a:solidFill>
                  <a:srgbClr val="A6A6A6"/>
                </a:solidFill>
                <a:latin typeface="Courier New"/>
                <a:cs typeface="Courier New"/>
              </a:rPr>
              <a:t>function).</a:t>
            </a:r>
            <a:endParaRPr sz="2800">
              <a:solidFill>
                <a:prstClr val="black"/>
              </a:solidFill>
              <a:latin typeface="Courier New"/>
              <a:cs typeface="Courier New"/>
            </a:endParaRPr>
          </a:p>
          <a:p>
            <a:pPr marL="877568"/>
            <a:r>
              <a:rPr sz="2800" spc="-10" dirty="0">
                <a:solidFill>
                  <a:srgbClr val="A6A6A6"/>
                </a:solidFill>
                <a:latin typeface="Courier New"/>
                <a:cs typeface="Courier New"/>
              </a:rPr>
              <a:t>// Sending Ether to </a:t>
            </a:r>
            <a:r>
              <a:rPr sz="2800" spc="-20" dirty="0">
                <a:solidFill>
                  <a:srgbClr val="A6A6A6"/>
                </a:solidFill>
                <a:latin typeface="Courier New"/>
                <a:cs typeface="Courier New"/>
              </a:rPr>
              <a:t>this </a:t>
            </a:r>
            <a:r>
              <a:rPr sz="2800" spc="-10" dirty="0">
                <a:solidFill>
                  <a:srgbClr val="A6A6A6"/>
                </a:solidFill>
                <a:latin typeface="Courier New"/>
                <a:cs typeface="Courier New"/>
              </a:rPr>
              <a:t>contract </a:t>
            </a:r>
            <a:r>
              <a:rPr sz="2800" spc="-20" dirty="0">
                <a:solidFill>
                  <a:srgbClr val="A6A6A6"/>
                </a:solidFill>
                <a:latin typeface="Courier New"/>
                <a:cs typeface="Courier New"/>
              </a:rPr>
              <a:t>will </a:t>
            </a:r>
            <a:r>
              <a:rPr sz="2800" spc="-10" dirty="0">
                <a:solidFill>
                  <a:srgbClr val="A6A6A6"/>
                </a:solidFill>
                <a:latin typeface="Courier New"/>
                <a:cs typeface="Courier New"/>
              </a:rPr>
              <a:t>cause an</a:t>
            </a:r>
            <a:r>
              <a:rPr sz="2800" spc="-30" dirty="0">
                <a:solidFill>
                  <a:srgbClr val="A6A6A6"/>
                </a:solidFill>
                <a:latin typeface="Courier New"/>
                <a:cs typeface="Courier New"/>
              </a:rPr>
              <a:t> </a:t>
            </a:r>
            <a:r>
              <a:rPr sz="2800" spc="-20" dirty="0">
                <a:solidFill>
                  <a:srgbClr val="A6A6A6"/>
                </a:solidFill>
                <a:latin typeface="Courier New"/>
                <a:cs typeface="Courier New"/>
              </a:rPr>
              <a:t>exception,</a:t>
            </a:r>
            <a:endParaRPr sz="2800">
              <a:solidFill>
                <a:prstClr val="black"/>
              </a:solidFill>
              <a:latin typeface="Courier New"/>
              <a:cs typeface="Courier New"/>
            </a:endParaRPr>
          </a:p>
          <a:p>
            <a:pPr marL="877568"/>
            <a:r>
              <a:rPr sz="2800" spc="-10" dirty="0">
                <a:solidFill>
                  <a:srgbClr val="A6A6A6"/>
                </a:solidFill>
                <a:latin typeface="Courier New"/>
                <a:cs typeface="Courier New"/>
              </a:rPr>
              <a:t>// because the </a:t>
            </a:r>
            <a:r>
              <a:rPr sz="2800" spc="-20" dirty="0">
                <a:solidFill>
                  <a:srgbClr val="A6A6A6"/>
                </a:solidFill>
                <a:latin typeface="Courier New"/>
                <a:cs typeface="Courier New"/>
              </a:rPr>
              <a:t>fallback </a:t>
            </a:r>
            <a:r>
              <a:rPr sz="2800" spc="-10" dirty="0">
                <a:solidFill>
                  <a:srgbClr val="A6A6A6"/>
                </a:solidFill>
                <a:latin typeface="Courier New"/>
                <a:cs typeface="Courier New"/>
              </a:rPr>
              <a:t>function </a:t>
            </a:r>
            <a:r>
              <a:rPr sz="2800" spc="-20" dirty="0">
                <a:solidFill>
                  <a:srgbClr val="A6A6A6"/>
                </a:solidFill>
                <a:latin typeface="Courier New"/>
                <a:cs typeface="Courier New"/>
              </a:rPr>
              <a:t>does </a:t>
            </a:r>
            <a:r>
              <a:rPr sz="2800" spc="-10" dirty="0">
                <a:solidFill>
                  <a:srgbClr val="A6A6A6"/>
                </a:solidFill>
                <a:latin typeface="Courier New"/>
                <a:cs typeface="Courier New"/>
              </a:rPr>
              <a:t>not have </a:t>
            </a:r>
            <a:r>
              <a:rPr sz="2800" spc="-20" dirty="0">
                <a:solidFill>
                  <a:srgbClr val="A6A6A6"/>
                </a:solidFill>
                <a:latin typeface="Courier New"/>
                <a:cs typeface="Courier New"/>
              </a:rPr>
              <a:t>the</a:t>
            </a:r>
            <a:r>
              <a:rPr sz="2800" spc="-30" dirty="0">
                <a:solidFill>
                  <a:srgbClr val="A6A6A6"/>
                </a:solidFill>
                <a:latin typeface="Courier New"/>
                <a:cs typeface="Courier New"/>
              </a:rPr>
              <a:t> </a:t>
            </a:r>
            <a:r>
              <a:rPr sz="2800" spc="-10" dirty="0">
                <a:solidFill>
                  <a:srgbClr val="A6A6A6"/>
                </a:solidFill>
                <a:latin typeface="Courier New"/>
                <a:cs typeface="Courier New"/>
              </a:rPr>
              <a:t>"payable"</a:t>
            </a:r>
            <a:endParaRPr sz="2800">
              <a:solidFill>
                <a:prstClr val="black"/>
              </a:solidFill>
              <a:latin typeface="Courier New"/>
              <a:cs typeface="Courier New"/>
            </a:endParaRPr>
          </a:p>
          <a:p>
            <a:pPr marL="877568" marR="8304530"/>
            <a:r>
              <a:rPr sz="2800" dirty="0">
                <a:solidFill>
                  <a:srgbClr val="A6A6A6"/>
                </a:solidFill>
                <a:latin typeface="Courier New"/>
                <a:cs typeface="Courier New"/>
              </a:rPr>
              <a:t>// </a:t>
            </a:r>
            <a:r>
              <a:rPr sz="2800" spc="-20" dirty="0">
                <a:solidFill>
                  <a:srgbClr val="A6A6A6"/>
                </a:solidFill>
                <a:latin typeface="Courier New"/>
                <a:cs typeface="Courier New"/>
              </a:rPr>
              <a:t>modifier.  </a:t>
            </a:r>
            <a:r>
              <a:rPr sz="2800" spc="-10" dirty="0">
                <a:solidFill>
                  <a:srgbClr val="252525"/>
                </a:solidFill>
                <a:latin typeface="Courier New"/>
                <a:cs typeface="Courier New"/>
              </a:rPr>
              <a:t>function() </a:t>
            </a:r>
            <a:r>
              <a:rPr sz="2800" dirty="0">
                <a:solidFill>
                  <a:srgbClr val="252525"/>
                </a:solidFill>
                <a:latin typeface="Courier New"/>
                <a:cs typeface="Courier New"/>
              </a:rPr>
              <a:t>{ x = </a:t>
            </a:r>
            <a:r>
              <a:rPr sz="2800" spc="-10" dirty="0">
                <a:solidFill>
                  <a:srgbClr val="252525"/>
                </a:solidFill>
                <a:latin typeface="Courier New"/>
                <a:cs typeface="Courier New"/>
              </a:rPr>
              <a:t>1;</a:t>
            </a:r>
            <a:r>
              <a:rPr sz="2800" spc="-250" dirty="0">
                <a:solidFill>
                  <a:srgbClr val="252525"/>
                </a:solidFill>
                <a:latin typeface="Courier New"/>
                <a:cs typeface="Courier New"/>
              </a:rPr>
              <a:t> </a:t>
            </a:r>
            <a:r>
              <a:rPr sz="2800" dirty="0">
                <a:solidFill>
                  <a:srgbClr val="252525"/>
                </a:solidFill>
                <a:latin typeface="Courier New"/>
                <a:cs typeface="Courier New"/>
              </a:rPr>
              <a:t>}  </a:t>
            </a:r>
            <a:r>
              <a:rPr sz="2800" spc="-10" dirty="0">
                <a:solidFill>
                  <a:srgbClr val="252525"/>
                </a:solidFill>
                <a:latin typeface="Courier New"/>
                <a:cs typeface="Courier New"/>
              </a:rPr>
              <a:t>uint</a:t>
            </a:r>
            <a:r>
              <a:rPr sz="2800" spc="-30" dirty="0">
                <a:solidFill>
                  <a:srgbClr val="252525"/>
                </a:solidFill>
                <a:latin typeface="Courier New"/>
                <a:cs typeface="Courier New"/>
              </a:rPr>
              <a:t> </a:t>
            </a:r>
            <a:r>
              <a:rPr sz="2800" spc="-10" dirty="0">
                <a:solidFill>
                  <a:srgbClr val="252525"/>
                </a:solidFill>
                <a:latin typeface="Courier New"/>
                <a:cs typeface="Courier New"/>
              </a:rPr>
              <a:t>x;</a:t>
            </a:r>
            <a:endParaRPr sz="2800">
              <a:solidFill>
                <a:prstClr val="black"/>
              </a:solidFill>
              <a:latin typeface="Courier New"/>
              <a:cs typeface="Courier New"/>
            </a:endParaRPr>
          </a:p>
          <a:p>
            <a:pPr marL="25400"/>
            <a:r>
              <a:rPr sz="2800" dirty="0">
                <a:solidFill>
                  <a:srgbClr val="252525"/>
                </a:solidFill>
                <a:latin typeface="Courier New"/>
                <a:cs typeface="Courier New"/>
              </a:rPr>
              <a:t>}</a:t>
            </a:r>
            <a:endParaRPr sz="2800">
              <a:solidFill>
                <a:prstClr val="black"/>
              </a:solidFill>
              <a:latin typeface="Courier New"/>
              <a:cs typeface="Courier New"/>
            </a:endParaRPr>
          </a:p>
          <a:p>
            <a:pPr marL="25400">
              <a:spcBef>
                <a:spcPts val="10"/>
              </a:spcBef>
            </a:pPr>
            <a:r>
              <a:rPr sz="2800" spc="-10" dirty="0">
                <a:solidFill>
                  <a:srgbClr val="A6A6A6"/>
                </a:solidFill>
                <a:latin typeface="Courier New"/>
                <a:cs typeface="Courier New"/>
              </a:rPr>
              <a:t>// This </a:t>
            </a:r>
            <a:r>
              <a:rPr sz="2800" spc="-20" dirty="0">
                <a:solidFill>
                  <a:srgbClr val="A6A6A6"/>
                </a:solidFill>
                <a:latin typeface="Courier New"/>
                <a:cs typeface="Courier New"/>
              </a:rPr>
              <a:t>contract </a:t>
            </a:r>
            <a:r>
              <a:rPr sz="2800" spc="-10" dirty="0">
                <a:solidFill>
                  <a:srgbClr val="A6A6A6"/>
                </a:solidFill>
                <a:latin typeface="Courier New"/>
                <a:cs typeface="Courier New"/>
              </a:rPr>
              <a:t>keeps </a:t>
            </a:r>
            <a:r>
              <a:rPr sz="2800" spc="-20" dirty="0">
                <a:solidFill>
                  <a:srgbClr val="A6A6A6"/>
                </a:solidFill>
                <a:latin typeface="Courier New"/>
                <a:cs typeface="Courier New"/>
              </a:rPr>
              <a:t>all </a:t>
            </a:r>
            <a:r>
              <a:rPr sz="2800" spc="-10" dirty="0">
                <a:solidFill>
                  <a:srgbClr val="A6A6A6"/>
                </a:solidFill>
                <a:latin typeface="Courier New"/>
                <a:cs typeface="Courier New"/>
              </a:rPr>
              <a:t>Ether sent </a:t>
            </a:r>
            <a:r>
              <a:rPr sz="2800" spc="-20" dirty="0">
                <a:solidFill>
                  <a:srgbClr val="A6A6A6"/>
                </a:solidFill>
                <a:latin typeface="Courier New"/>
                <a:cs typeface="Courier New"/>
              </a:rPr>
              <a:t>to it </a:t>
            </a:r>
            <a:r>
              <a:rPr sz="2800" spc="-10" dirty="0">
                <a:solidFill>
                  <a:srgbClr val="A6A6A6"/>
                </a:solidFill>
                <a:latin typeface="Courier New"/>
                <a:cs typeface="Courier New"/>
              </a:rPr>
              <a:t>with no</a:t>
            </a:r>
            <a:r>
              <a:rPr sz="2800" spc="20" dirty="0">
                <a:solidFill>
                  <a:srgbClr val="A6A6A6"/>
                </a:solidFill>
                <a:latin typeface="Courier New"/>
                <a:cs typeface="Courier New"/>
              </a:rPr>
              <a:t> </a:t>
            </a:r>
            <a:r>
              <a:rPr sz="2800" spc="-20" dirty="0">
                <a:solidFill>
                  <a:srgbClr val="A6A6A6"/>
                </a:solidFill>
                <a:latin typeface="Courier New"/>
                <a:cs typeface="Courier New"/>
              </a:rPr>
              <a:t>way</a:t>
            </a:r>
            <a:endParaRPr sz="2800">
              <a:solidFill>
                <a:prstClr val="black"/>
              </a:solidFill>
              <a:latin typeface="Courier New"/>
              <a:cs typeface="Courier New"/>
            </a:endParaRPr>
          </a:p>
          <a:p>
            <a:pPr marL="25400"/>
            <a:r>
              <a:rPr sz="2800" dirty="0">
                <a:solidFill>
                  <a:srgbClr val="A6A6A6"/>
                </a:solidFill>
                <a:latin typeface="Courier New"/>
                <a:cs typeface="Courier New"/>
              </a:rPr>
              <a:t>// </a:t>
            </a:r>
            <a:r>
              <a:rPr sz="2800" spc="-10" dirty="0">
                <a:solidFill>
                  <a:srgbClr val="A6A6A6"/>
                </a:solidFill>
                <a:latin typeface="Courier New"/>
                <a:cs typeface="Courier New"/>
              </a:rPr>
              <a:t>to get </a:t>
            </a:r>
            <a:r>
              <a:rPr sz="2800" spc="-20" dirty="0">
                <a:solidFill>
                  <a:srgbClr val="A6A6A6"/>
                </a:solidFill>
                <a:latin typeface="Courier New"/>
                <a:cs typeface="Courier New"/>
              </a:rPr>
              <a:t>it</a:t>
            </a:r>
            <a:r>
              <a:rPr sz="2800" spc="-30" dirty="0">
                <a:solidFill>
                  <a:srgbClr val="A6A6A6"/>
                </a:solidFill>
                <a:latin typeface="Courier New"/>
                <a:cs typeface="Courier New"/>
              </a:rPr>
              <a:t> </a:t>
            </a:r>
            <a:r>
              <a:rPr sz="2800" spc="-20" dirty="0">
                <a:solidFill>
                  <a:srgbClr val="A6A6A6"/>
                </a:solidFill>
                <a:latin typeface="Courier New"/>
                <a:cs typeface="Courier New"/>
              </a:rPr>
              <a:t>back.</a:t>
            </a:r>
            <a:endParaRPr sz="2800">
              <a:solidFill>
                <a:prstClr val="black"/>
              </a:solidFill>
              <a:latin typeface="Courier New"/>
              <a:cs typeface="Courier New"/>
            </a:endParaRPr>
          </a:p>
          <a:p>
            <a:pPr marL="877568" marR="8094980" indent="-853440"/>
            <a:r>
              <a:rPr sz="2800" spc="-10" dirty="0">
                <a:solidFill>
                  <a:srgbClr val="252525"/>
                </a:solidFill>
                <a:latin typeface="Courier New"/>
                <a:cs typeface="Courier New"/>
              </a:rPr>
              <a:t>contract </a:t>
            </a:r>
            <a:r>
              <a:rPr sz="2800" spc="-20" dirty="0">
                <a:solidFill>
                  <a:srgbClr val="252525"/>
                </a:solidFill>
                <a:latin typeface="Courier New"/>
                <a:cs typeface="Courier New"/>
              </a:rPr>
              <a:t>Sink </a:t>
            </a:r>
            <a:r>
              <a:rPr sz="2800" dirty="0">
                <a:solidFill>
                  <a:srgbClr val="252525"/>
                </a:solidFill>
                <a:latin typeface="Courier New"/>
                <a:cs typeface="Courier New"/>
              </a:rPr>
              <a:t>{  </a:t>
            </a:r>
            <a:r>
              <a:rPr sz="2800" spc="-10" dirty="0">
                <a:solidFill>
                  <a:srgbClr val="252525"/>
                </a:solidFill>
                <a:latin typeface="Courier New"/>
                <a:cs typeface="Courier New"/>
              </a:rPr>
              <a:t>function() payable </a:t>
            </a:r>
            <a:r>
              <a:rPr sz="2800" dirty="0">
                <a:solidFill>
                  <a:srgbClr val="252525"/>
                </a:solidFill>
                <a:latin typeface="Courier New"/>
                <a:cs typeface="Courier New"/>
              </a:rPr>
              <a:t>{</a:t>
            </a:r>
            <a:r>
              <a:rPr sz="2800" spc="-21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25400"/>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2378177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98158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Fallback Function</a:t>
            </a:r>
            <a:r>
              <a:rPr sz="5600" spc="20" dirty="0">
                <a:solidFill>
                  <a:srgbClr val="095A82"/>
                </a:solidFill>
              </a:rPr>
              <a:t> </a:t>
            </a:r>
            <a:r>
              <a:rPr sz="5600" dirty="0">
                <a:solidFill>
                  <a:srgbClr val="095A82"/>
                </a:solidFill>
              </a:rPr>
              <a:t>Example</a:t>
            </a:r>
            <a:r>
              <a:rPr sz="4000" dirty="0">
                <a:solidFill>
                  <a:srgbClr val="095A82"/>
                </a:solidFill>
              </a:rPr>
              <a:t>(Contd…)</a:t>
            </a:r>
            <a:endParaRPr sz="4000"/>
          </a:p>
        </p:txBody>
      </p:sp>
      <p:sp>
        <p:nvSpPr>
          <p:cNvPr id="16" name="object 3"/>
          <p:cNvSpPr/>
          <p:nvPr/>
        </p:nvSpPr>
        <p:spPr>
          <a:xfrm>
            <a:off x="932688" y="1761745"/>
            <a:ext cx="16423640" cy="6529070"/>
          </a:xfrm>
          <a:custGeom>
            <a:avLst/>
            <a:gdLst/>
            <a:ahLst/>
            <a:cxnLst/>
            <a:rect l="l" t="t" r="r" b="b"/>
            <a:pathLst>
              <a:path w="8211820" h="3264535">
                <a:moveTo>
                  <a:pt x="0" y="3264407"/>
                </a:moveTo>
                <a:lnTo>
                  <a:pt x="8211311" y="3264407"/>
                </a:lnTo>
                <a:lnTo>
                  <a:pt x="8211311" y="0"/>
                </a:lnTo>
                <a:lnTo>
                  <a:pt x="0" y="0"/>
                </a:lnTo>
                <a:lnTo>
                  <a:pt x="0" y="3264407"/>
                </a:lnTo>
                <a:close/>
              </a:path>
            </a:pathLst>
          </a:custGeom>
          <a:solidFill>
            <a:srgbClr val="DCE2E3"/>
          </a:solidFill>
        </p:spPr>
        <p:txBody>
          <a:bodyPr wrap="square" lIns="0" tIns="0" rIns="0" bIns="0" rtlCol="0"/>
          <a:lstStyle/>
          <a:p>
            <a:endParaRPr sz="3600">
              <a:solidFill>
                <a:prstClr val="black"/>
              </a:solidFill>
            </a:endParaRPr>
          </a:p>
        </p:txBody>
      </p:sp>
      <p:sp>
        <p:nvSpPr>
          <p:cNvPr id="17" name="object 4"/>
          <p:cNvSpPr/>
          <p:nvPr/>
        </p:nvSpPr>
        <p:spPr>
          <a:xfrm>
            <a:off x="932688" y="1761745"/>
            <a:ext cx="16423640" cy="6529070"/>
          </a:xfrm>
          <a:custGeom>
            <a:avLst/>
            <a:gdLst/>
            <a:ahLst/>
            <a:cxnLst/>
            <a:rect l="l" t="t" r="r" b="b"/>
            <a:pathLst>
              <a:path w="8211820" h="3264535">
                <a:moveTo>
                  <a:pt x="0" y="3264407"/>
                </a:moveTo>
                <a:lnTo>
                  <a:pt x="8211311" y="3264407"/>
                </a:lnTo>
                <a:lnTo>
                  <a:pt x="8211311" y="0"/>
                </a:lnTo>
                <a:lnTo>
                  <a:pt x="0" y="0"/>
                </a:lnTo>
                <a:lnTo>
                  <a:pt x="0" y="3264407"/>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5"/>
          <p:cNvSpPr txBox="1"/>
          <p:nvPr/>
        </p:nvSpPr>
        <p:spPr>
          <a:xfrm>
            <a:off x="1091387" y="1891171"/>
            <a:ext cx="11332210" cy="4896212"/>
          </a:xfrm>
          <a:prstGeom prst="rect">
            <a:avLst/>
          </a:prstGeom>
        </p:spPr>
        <p:txBody>
          <a:bodyPr vert="horz" wrap="square" lIns="0" tIns="78740" rIns="0" bIns="0" rtlCol="0">
            <a:spAutoFit/>
          </a:bodyPr>
          <a:lstStyle/>
          <a:p>
            <a:pPr marL="25400">
              <a:spcBef>
                <a:spcPts val="620"/>
              </a:spcBef>
            </a:pPr>
            <a:r>
              <a:rPr sz="2800" spc="-10" dirty="0">
                <a:solidFill>
                  <a:srgbClr val="252525"/>
                </a:solidFill>
                <a:latin typeface="Courier New"/>
                <a:cs typeface="Courier New"/>
              </a:rPr>
              <a:t>contract </a:t>
            </a:r>
            <a:r>
              <a:rPr sz="2800" spc="-20" dirty="0">
                <a:solidFill>
                  <a:srgbClr val="252525"/>
                </a:solidFill>
                <a:latin typeface="Courier New"/>
                <a:cs typeface="Courier New"/>
              </a:rPr>
              <a:t>Caller </a:t>
            </a:r>
            <a:r>
              <a:rPr sz="2800" dirty="0">
                <a:solidFill>
                  <a:srgbClr val="252525"/>
                </a:solidFill>
                <a:latin typeface="Courier New"/>
                <a:cs typeface="Courier New"/>
              </a:rPr>
              <a:t>{</a:t>
            </a:r>
            <a:endParaRPr sz="2800">
              <a:solidFill>
                <a:prstClr val="black"/>
              </a:solidFill>
              <a:latin typeface="Courier New"/>
              <a:cs typeface="Courier New"/>
            </a:endParaRPr>
          </a:p>
          <a:p>
            <a:pPr marR="3172460" algn="ctr">
              <a:spcBef>
                <a:spcPts val="430"/>
              </a:spcBef>
            </a:pPr>
            <a:r>
              <a:rPr sz="2800" spc="-20" dirty="0">
                <a:solidFill>
                  <a:srgbClr val="252525"/>
                </a:solidFill>
                <a:latin typeface="Courier New"/>
                <a:cs typeface="Courier New"/>
              </a:rPr>
              <a:t>function callTest(Test </a:t>
            </a:r>
            <a:r>
              <a:rPr sz="2800" spc="-10" dirty="0">
                <a:solidFill>
                  <a:srgbClr val="252525"/>
                </a:solidFill>
                <a:latin typeface="Courier New"/>
                <a:cs typeface="Courier New"/>
              </a:rPr>
              <a:t>test) </a:t>
            </a:r>
            <a:r>
              <a:rPr sz="2800" dirty="0">
                <a:solidFill>
                  <a:srgbClr val="252525"/>
                </a:solidFill>
                <a:latin typeface="Courier New"/>
                <a:cs typeface="Courier New"/>
              </a:rPr>
              <a:t>{</a:t>
            </a:r>
            <a:endParaRPr sz="2800">
              <a:solidFill>
                <a:prstClr val="black"/>
              </a:solidFill>
              <a:latin typeface="Courier New"/>
              <a:cs typeface="Courier New"/>
            </a:endParaRPr>
          </a:p>
          <a:p>
            <a:pPr marL="1728470">
              <a:spcBef>
                <a:spcPts val="10"/>
              </a:spcBef>
            </a:pPr>
            <a:r>
              <a:rPr sz="2800" spc="-20" dirty="0">
                <a:solidFill>
                  <a:srgbClr val="252525"/>
                </a:solidFill>
                <a:latin typeface="Courier New"/>
                <a:cs typeface="Courier New"/>
              </a:rPr>
              <a:t>test.call(0xabcdef01); </a:t>
            </a:r>
            <a:r>
              <a:rPr sz="2800" spc="-10" dirty="0">
                <a:solidFill>
                  <a:srgbClr val="252525"/>
                </a:solidFill>
                <a:latin typeface="Courier New"/>
                <a:cs typeface="Courier New"/>
              </a:rPr>
              <a:t>// hash does not</a:t>
            </a:r>
            <a:r>
              <a:rPr sz="2800" spc="50" dirty="0">
                <a:solidFill>
                  <a:srgbClr val="252525"/>
                </a:solidFill>
                <a:latin typeface="Courier New"/>
                <a:cs typeface="Courier New"/>
              </a:rPr>
              <a:t> </a:t>
            </a:r>
            <a:r>
              <a:rPr sz="2800" spc="-10" dirty="0">
                <a:solidFill>
                  <a:srgbClr val="252525"/>
                </a:solidFill>
                <a:latin typeface="Courier New"/>
                <a:cs typeface="Courier New"/>
              </a:rPr>
              <a:t>exist</a:t>
            </a:r>
            <a:endParaRPr sz="2800">
              <a:solidFill>
                <a:prstClr val="black"/>
              </a:solidFill>
              <a:latin typeface="Courier New"/>
              <a:cs typeface="Courier New"/>
            </a:endParaRPr>
          </a:p>
          <a:p>
            <a:pPr marL="1728470"/>
            <a:r>
              <a:rPr sz="2800" spc="-10" dirty="0">
                <a:solidFill>
                  <a:srgbClr val="A6A6A6"/>
                </a:solidFill>
                <a:latin typeface="Courier New"/>
                <a:cs typeface="Courier New"/>
              </a:rPr>
              <a:t>// results in test.x becoming </a:t>
            </a:r>
            <a:r>
              <a:rPr sz="2800" spc="-20" dirty="0">
                <a:solidFill>
                  <a:srgbClr val="A6A6A6"/>
                </a:solidFill>
                <a:latin typeface="Courier New"/>
                <a:cs typeface="Courier New"/>
              </a:rPr>
              <a:t>==</a:t>
            </a:r>
            <a:r>
              <a:rPr sz="2800" spc="-130" dirty="0">
                <a:solidFill>
                  <a:srgbClr val="A6A6A6"/>
                </a:solidFill>
                <a:latin typeface="Courier New"/>
                <a:cs typeface="Courier New"/>
              </a:rPr>
              <a:t> </a:t>
            </a:r>
            <a:r>
              <a:rPr sz="2800" spc="-20" dirty="0">
                <a:solidFill>
                  <a:srgbClr val="A6A6A6"/>
                </a:solidFill>
                <a:latin typeface="Courier New"/>
                <a:cs typeface="Courier New"/>
              </a:rPr>
              <a:t>1.</a:t>
            </a:r>
            <a:endParaRPr sz="2800">
              <a:solidFill>
                <a:prstClr val="black"/>
              </a:solidFill>
              <a:latin typeface="Courier New"/>
              <a:cs typeface="Courier New"/>
            </a:endParaRPr>
          </a:p>
          <a:p>
            <a:pPr marL="1728470"/>
            <a:r>
              <a:rPr sz="2800" spc="-10" dirty="0">
                <a:solidFill>
                  <a:srgbClr val="A6A6A6"/>
                </a:solidFill>
                <a:latin typeface="Courier New"/>
                <a:cs typeface="Courier New"/>
              </a:rPr>
              <a:t>// The following will not </a:t>
            </a:r>
            <a:r>
              <a:rPr sz="2800" spc="-20" dirty="0">
                <a:solidFill>
                  <a:srgbClr val="A6A6A6"/>
                </a:solidFill>
                <a:latin typeface="Courier New"/>
                <a:cs typeface="Courier New"/>
              </a:rPr>
              <a:t>compile, </a:t>
            </a:r>
            <a:r>
              <a:rPr sz="2800" spc="-10" dirty="0">
                <a:solidFill>
                  <a:srgbClr val="A6A6A6"/>
                </a:solidFill>
                <a:latin typeface="Courier New"/>
                <a:cs typeface="Courier New"/>
              </a:rPr>
              <a:t>but</a:t>
            </a:r>
            <a:r>
              <a:rPr sz="2800" spc="-40" dirty="0">
                <a:solidFill>
                  <a:srgbClr val="A6A6A6"/>
                </a:solidFill>
                <a:latin typeface="Courier New"/>
                <a:cs typeface="Courier New"/>
              </a:rPr>
              <a:t> </a:t>
            </a:r>
            <a:r>
              <a:rPr sz="2800" spc="-20" dirty="0">
                <a:solidFill>
                  <a:srgbClr val="A6A6A6"/>
                </a:solidFill>
                <a:latin typeface="Courier New"/>
                <a:cs typeface="Courier New"/>
              </a:rPr>
              <a:t>even</a:t>
            </a:r>
            <a:endParaRPr sz="2800">
              <a:solidFill>
                <a:prstClr val="black"/>
              </a:solidFill>
              <a:latin typeface="Courier New"/>
              <a:cs typeface="Courier New"/>
            </a:endParaRPr>
          </a:p>
          <a:p>
            <a:pPr marL="1728470"/>
            <a:r>
              <a:rPr sz="2800" spc="-10" dirty="0">
                <a:solidFill>
                  <a:srgbClr val="A6A6A6"/>
                </a:solidFill>
                <a:latin typeface="Courier New"/>
                <a:cs typeface="Courier New"/>
              </a:rPr>
              <a:t>// if someone sends ether </a:t>
            </a:r>
            <a:r>
              <a:rPr sz="2800" spc="-20" dirty="0">
                <a:solidFill>
                  <a:srgbClr val="A6A6A6"/>
                </a:solidFill>
                <a:latin typeface="Courier New"/>
                <a:cs typeface="Courier New"/>
              </a:rPr>
              <a:t>to that</a:t>
            </a:r>
            <a:r>
              <a:rPr sz="2800" spc="-140" dirty="0">
                <a:solidFill>
                  <a:srgbClr val="A6A6A6"/>
                </a:solidFill>
                <a:latin typeface="Courier New"/>
                <a:cs typeface="Courier New"/>
              </a:rPr>
              <a:t> </a:t>
            </a:r>
            <a:r>
              <a:rPr sz="2800" spc="-10" dirty="0">
                <a:solidFill>
                  <a:srgbClr val="A6A6A6"/>
                </a:solidFill>
                <a:latin typeface="Courier New"/>
                <a:cs typeface="Courier New"/>
              </a:rPr>
              <a:t>contract,</a:t>
            </a:r>
            <a:endParaRPr sz="2800">
              <a:solidFill>
                <a:prstClr val="black"/>
              </a:solidFill>
              <a:latin typeface="Courier New"/>
              <a:cs typeface="Courier New"/>
            </a:endParaRPr>
          </a:p>
          <a:p>
            <a:pPr marL="1728470"/>
            <a:r>
              <a:rPr sz="2800" dirty="0">
                <a:solidFill>
                  <a:srgbClr val="A6A6A6"/>
                </a:solidFill>
                <a:latin typeface="Courier New"/>
                <a:cs typeface="Courier New"/>
              </a:rPr>
              <a:t>// </a:t>
            </a:r>
            <a:r>
              <a:rPr sz="2800" spc="-10" dirty="0">
                <a:solidFill>
                  <a:srgbClr val="A6A6A6"/>
                </a:solidFill>
                <a:latin typeface="Courier New"/>
                <a:cs typeface="Courier New"/>
              </a:rPr>
              <a:t>the </a:t>
            </a:r>
            <a:r>
              <a:rPr sz="2800" spc="-20" dirty="0">
                <a:solidFill>
                  <a:srgbClr val="A6A6A6"/>
                </a:solidFill>
                <a:latin typeface="Courier New"/>
                <a:cs typeface="Courier New"/>
              </a:rPr>
              <a:t>transaction </a:t>
            </a:r>
            <a:r>
              <a:rPr sz="2800" spc="-10" dirty="0">
                <a:solidFill>
                  <a:srgbClr val="A6A6A6"/>
                </a:solidFill>
                <a:latin typeface="Courier New"/>
                <a:cs typeface="Courier New"/>
              </a:rPr>
              <a:t>will fail and reject</a:t>
            </a:r>
            <a:r>
              <a:rPr sz="2800" spc="-100" dirty="0">
                <a:solidFill>
                  <a:srgbClr val="A6A6A6"/>
                </a:solidFill>
                <a:latin typeface="Courier New"/>
                <a:cs typeface="Courier New"/>
              </a:rPr>
              <a:t> </a:t>
            </a:r>
            <a:r>
              <a:rPr sz="2800" spc="-20" dirty="0">
                <a:solidFill>
                  <a:srgbClr val="A6A6A6"/>
                </a:solidFill>
                <a:latin typeface="Courier New"/>
                <a:cs typeface="Courier New"/>
              </a:rPr>
              <a:t>the</a:t>
            </a:r>
            <a:endParaRPr sz="2800">
              <a:solidFill>
                <a:prstClr val="black"/>
              </a:solidFill>
              <a:latin typeface="Courier New"/>
              <a:cs typeface="Courier New"/>
            </a:endParaRPr>
          </a:p>
          <a:p>
            <a:pPr marL="1728470"/>
            <a:r>
              <a:rPr sz="2800" spc="-10" dirty="0">
                <a:solidFill>
                  <a:srgbClr val="A6A6A6"/>
                </a:solidFill>
                <a:latin typeface="Courier New"/>
                <a:cs typeface="Courier New"/>
              </a:rPr>
              <a:t>//</a:t>
            </a:r>
            <a:r>
              <a:rPr sz="2800" spc="-50" dirty="0">
                <a:solidFill>
                  <a:srgbClr val="A6A6A6"/>
                </a:solidFill>
                <a:latin typeface="Courier New"/>
                <a:cs typeface="Courier New"/>
              </a:rPr>
              <a:t> </a:t>
            </a:r>
            <a:r>
              <a:rPr sz="2800" spc="-10" dirty="0">
                <a:solidFill>
                  <a:srgbClr val="A6A6A6"/>
                </a:solidFill>
                <a:latin typeface="Courier New"/>
                <a:cs typeface="Courier New"/>
              </a:rPr>
              <a:t>Ether.</a:t>
            </a:r>
            <a:endParaRPr sz="2800">
              <a:solidFill>
                <a:prstClr val="black"/>
              </a:solidFill>
              <a:latin typeface="Courier New"/>
              <a:cs typeface="Courier New"/>
            </a:endParaRPr>
          </a:p>
          <a:p>
            <a:pPr marL="1728470"/>
            <a:r>
              <a:rPr sz="2800" spc="-10" dirty="0">
                <a:solidFill>
                  <a:srgbClr val="A6A6A6"/>
                </a:solidFill>
                <a:latin typeface="Courier New"/>
                <a:cs typeface="Courier New"/>
              </a:rPr>
              <a:t>//test.send(2</a:t>
            </a:r>
            <a:r>
              <a:rPr sz="2800" spc="-40" dirty="0">
                <a:solidFill>
                  <a:srgbClr val="A6A6A6"/>
                </a:solidFill>
                <a:latin typeface="Courier New"/>
                <a:cs typeface="Courier New"/>
              </a:rPr>
              <a:t> </a:t>
            </a:r>
            <a:r>
              <a:rPr sz="2800" spc="-20" dirty="0">
                <a:solidFill>
                  <a:srgbClr val="A6A6A6"/>
                </a:solidFill>
                <a:latin typeface="Courier New"/>
                <a:cs typeface="Courier New"/>
              </a:rPr>
              <a:t>ether);</a:t>
            </a:r>
            <a:endParaRPr sz="2800">
              <a:solidFill>
                <a:prstClr val="black"/>
              </a:solidFill>
              <a:latin typeface="Courier New"/>
              <a:cs typeface="Courier New"/>
            </a:endParaRPr>
          </a:p>
          <a:p>
            <a:pPr marL="341630">
              <a:spcBef>
                <a:spcPts val="150"/>
              </a:spcBef>
            </a:pPr>
            <a:r>
              <a:rPr sz="2800" dirty="0">
                <a:solidFill>
                  <a:srgbClr val="5F5F5F"/>
                </a:solidFill>
                <a:cs typeface="Calibri"/>
              </a:rPr>
              <a:t>}</a:t>
            </a:r>
            <a:endParaRPr sz="2800">
              <a:solidFill>
                <a:prstClr val="black"/>
              </a:solidFill>
              <a:cs typeface="Calibri"/>
            </a:endParaRPr>
          </a:p>
          <a:p>
            <a:pPr marL="25400"/>
            <a:r>
              <a:rPr sz="2800" dirty="0">
                <a:solidFill>
                  <a:srgbClr val="5F5F5F"/>
                </a:solidFill>
                <a:cs typeface="Calibri"/>
              </a:rPr>
              <a:t>}</a:t>
            </a:r>
            <a:endParaRPr sz="2800">
              <a:solidFill>
                <a:prstClr val="black"/>
              </a:solidFill>
              <a:cs typeface="Calibri"/>
            </a:endParaRPr>
          </a:p>
        </p:txBody>
      </p:sp>
    </p:spTree>
    <p:extLst>
      <p:ext uri="{BB962C8B-B14F-4D97-AF65-F5344CB8AC3E}">
        <p14:creationId xmlns:p14="http://schemas.microsoft.com/office/powerpoint/2010/main" val="3871018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20" dirty="0">
                <a:solidFill>
                  <a:srgbClr val="095A82"/>
                </a:solidFill>
              </a:rPr>
              <a:t>Inheritance</a:t>
            </a:r>
            <a:endParaRPr sz="5600" dirty="0">
              <a:solidFill>
                <a:schemeClr val="tx2"/>
              </a:solidFill>
            </a:endParaRPr>
          </a:p>
        </p:txBody>
      </p:sp>
      <p:sp>
        <p:nvSpPr>
          <p:cNvPr id="12" name="object 3"/>
          <p:cNvSpPr txBox="1"/>
          <p:nvPr/>
        </p:nvSpPr>
        <p:spPr>
          <a:xfrm>
            <a:off x="942034" y="1896110"/>
            <a:ext cx="16357600" cy="3422732"/>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dirty="0">
                <a:solidFill>
                  <a:srgbClr val="5F5F5F"/>
                </a:solidFill>
                <a:cs typeface="Calibri"/>
              </a:rPr>
              <a:t>Solidity </a:t>
            </a:r>
            <a:r>
              <a:rPr sz="2800" spc="-10" dirty="0">
                <a:solidFill>
                  <a:srgbClr val="5F5F5F"/>
                </a:solidFill>
                <a:cs typeface="Calibri"/>
              </a:rPr>
              <a:t>supports multiple inheritance by copying code including</a:t>
            </a:r>
            <a:r>
              <a:rPr sz="2800" spc="150" dirty="0">
                <a:solidFill>
                  <a:srgbClr val="5F5F5F"/>
                </a:solidFill>
                <a:cs typeface="Calibri"/>
              </a:rPr>
              <a:t> </a:t>
            </a:r>
            <a:r>
              <a:rPr sz="2800" spc="-10" dirty="0">
                <a:solidFill>
                  <a:srgbClr val="5F5F5F"/>
                </a:solidFill>
                <a:cs typeface="Calibri"/>
              </a:rPr>
              <a:t>polymorphism</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All </a:t>
            </a:r>
            <a:r>
              <a:rPr sz="2800" spc="-10" dirty="0">
                <a:solidFill>
                  <a:srgbClr val="5F5F5F"/>
                </a:solidFill>
                <a:cs typeface="Calibri"/>
              </a:rPr>
              <a:t>function calls </a:t>
            </a:r>
            <a:r>
              <a:rPr sz="2800" dirty="0">
                <a:solidFill>
                  <a:srgbClr val="5F5F5F"/>
                </a:solidFill>
                <a:cs typeface="Calibri"/>
              </a:rPr>
              <a:t>are virtual, </a:t>
            </a:r>
            <a:r>
              <a:rPr sz="2800" spc="-10" dirty="0">
                <a:solidFill>
                  <a:srgbClr val="5F5F5F"/>
                </a:solidFill>
                <a:cs typeface="Calibri"/>
              </a:rPr>
              <a:t>which means that the </a:t>
            </a:r>
            <a:r>
              <a:rPr sz="2800" dirty="0">
                <a:solidFill>
                  <a:srgbClr val="5F5F5F"/>
                </a:solidFill>
                <a:cs typeface="Calibri"/>
              </a:rPr>
              <a:t>most derived </a:t>
            </a:r>
            <a:r>
              <a:rPr sz="2800" spc="-10" dirty="0">
                <a:solidFill>
                  <a:srgbClr val="5F5F5F"/>
                </a:solidFill>
                <a:cs typeface="Calibri"/>
              </a:rPr>
              <a:t>function </a:t>
            </a:r>
            <a:r>
              <a:rPr sz="2800" dirty="0">
                <a:solidFill>
                  <a:srgbClr val="5F5F5F"/>
                </a:solidFill>
                <a:cs typeface="Calibri"/>
              </a:rPr>
              <a:t>is </a:t>
            </a:r>
            <a:r>
              <a:rPr sz="2800" spc="-10" dirty="0">
                <a:solidFill>
                  <a:srgbClr val="5F5F5F"/>
                </a:solidFill>
                <a:cs typeface="Calibri"/>
              </a:rPr>
              <a:t>called, except </a:t>
            </a:r>
            <a:r>
              <a:rPr sz="2800" dirty="0">
                <a:solidFill>
                  <a:srgbClr val="5F5F5F"/>
                </a:solidFill>
                <a:cs typeface="Calibri"/>
              </a:rPr>
              <a:t>when </a:t>
            </a:r>
            <a:r>
              <a:rPr sz="2800" spc="-10" dirty="0">
                <a:solidFill>
                  <a:srgbClr val="5F5F5F"/>
                </a:solidFill>
                <a:cs typeface="Calibri"/>
              </a:rPr>
              <a:t>the</a:t>
            </a:r>
            <a:r>
              <a:rPr sz="2800" spc="370" dirty="0">
                <a:solidFill>
                  <a:srgbClr val="5F5F5F"/>
                </a:solidFill>
                <a:cs typeface="Calibri"/>
              </a:rPr>
              <a:t> </a:t>
            </a:r>
            <a:r>
              <a:rPr sz="2800" spc="-10" dirty="0">
                <a:solidFill>
                  <a:srgbClr val="5F5F5F"/>
                </a:solidFill>
                <a:cs typeface="Calibri"/>
              </a:rPr>
              <a:t>contract</a:t>
            </a:r>
            <a:endParaRPr sz="2800" dirty="0">
              <a:solidFill>
                <a:prstClr val="black"/>
              </a:solidFill>
              <a:cs typeface="Calibri"/>
            </a:endParaRPr>
          </a:p>
          <a:p>
            <a:pPr marL="598170">
              <a:spcBef>
                <a:spcPts val="1680"/>
              </a:spcBef>
            </a:pPr>
            <a:r>
              <a:rPr sz="2800" spc="-10" dirty="0">
                <a:solidFill>
                  <a:srgbClr val="5F5F5F"/>
                </a:solidFill>
                <a:cs typeface="Calibri"/>
              </a:rPr>
              <a:t>name </a:t>
            </a:r>
            <a:r>
              <a:rPr sz="2800" dirty="0">
                <a:solidFill>
                  <a:srgbClr val="5F5F5F"/>
                </a:solidFill>
                <a:cs typeface="Calibri"/>
              </a:rPr>
              <a:t>is </a:t>
            </a:r>
            <a:r>
              <a:rPr sz="2800" spc="-10" dirty="0">
                <a:solidFill>
                  <a:srgbClr val="5F5F5F"/>
                </a:solidFill>
                <a:cs typeface="Calibri"/>
              </a:rPr>
              <a:t>explicitly</a:t>
            </a:r>
            <a:r>
              <a:rPr sz="2800" spc="30" dirty="0">
                <a:solidFill>
                  <a:srgbClr val="5F5F5F"/>
                </a:solidFill>
                <a:cs typeface="Calibri"/>
              </a:rPr>
              <a:t> </a:t>
            </a:r>
            <a:r>
              <a:rPr sz="2800" dirty="0">
                <a:solidFill>
                  <a:srgbClr val="5F5F5F"/>
                </a:solidFill>
                <a:cs typeface="Calibri"/>
              </a:rPr>
              <a:t>given</a:t>
            </a:r>
            <a:endParaRPr sz="2800" dirty="0">
              <a:solidFill>
                <a:prstClr val="black"/>
              </a:solidFill>
              <a:cs typeface="Calibri"/>
            </a:endParaRPr>
          </a:p>
          <a:p>
            <a:pPr marL="598170" marR="10160" indent="-572770">
              <a:lnSpc>
                <a:spcPct val="150000"/>
              </a:lnSpc>
              <a:spcBef>
                <a:spcPts val="1390"/>
              </a:spcBef>
              <a:buClr>
                <a:srgbClr val="095A82"/>
              </a:buClr>
              <a:buFont typeface="Wingdings"/>
              <a:buChar char=""/>
              <a:tabLst>
                <a:tab pos="598170" algn="l"/>
                <a:tab pos="599440" algn="l"/>
              </a:tabLst>
            </a:pPr>
            <a:r>
              <a:rPr sz="2800" spc="-10" dirty="0">
                <a:solidFill>
                  <a:srgbClr val="5F5F5F"/>
                </a:solidFill>
                <a:cs typeface="Calibri"/>
              </a:rPr>
              <a:t>When </a:t>
            </a:r>
            <a:r>
              <a:rPr sz="2800" dirty="0">
                <a:solidFill>
                  <a:srgbClr val="5F5F5F"/>
                </a:solidFill>
                <a:cs typeface="Calibri"/>
              </a:rPr>
              <a:t>a </a:t>
            </a:r>
            <a:r>
              <a:rPr sz="2800" spc="-10" dirty="0">
                <a:solidFill>
                  <a:srgbClr val="5F5F5F"/>
                </a:solidFill>
                <a:cs typeface="Calibri"/>
              </a:rPr>
              <a:t>contract </a:t>
            </a:r>
            <a:r>
              <a:rPr sz="2800" dirty="0">
                <a:solidFill>
                  <a:srgbClr val="5F5F5F"/>
                </a:solidFill>
                <a:cs typeface="Calibri"/>
              </a:rPr>
              <a:t>inherits </a:t>
            </a:r>
            <a:r>
              <a:rPr sz="2800" spc="-10" dirty="0">
                <a:solidFill>
                  <a:srgbClr val="5F5F5F"/>
                </a:solidFill>
                <a:cs typeface="Calibri"/>
              </a:rPr>
              <a:t>from multiple contracts, only </a:t>
            </a:r>
            <a:r>
              <a:rPr sz="2800" dirty="0">
                <a:solidFill>
                  <a:srgbClr val="5F5F5F"/>
                </a:solidFill>
                <a:cs typeface="Calibri"/>
              </a:rPr>
              <a:t>a </a:t>
            </a:r>
            <a:r>
              <a:rPr sz="2800" spc="-10" dirty="0">
                <a:solidFill>
                  <a:srgbClr val="5F5F5F"/>
                </a:solidFill>
                <a:cs typeface="Calibri"/>
              </a:rPr>
              <a:t>single contract </a:t>
            </a:r>
            <a:r>
              <a:rPr sz="2800" dirty="0">
                <a:solidFill>
                  <a:srgbClr val="5F5F5F"/>
                </a:solidFill>
                <a:cs typeface="Calibri"/>
              </a:rPr>
              <a:t>is </a:t>
            </a:r>
            <a:r>
              <a:rPr sz="2800" spc="-10" dirty="0">
                <a:solidFill>
                  <a:srgbClr val="5F5F5F"/>
                </a:solidFill>
                <a:cs typeface="Calibri"/>
              </a:rPr>
              <a:t>created on the blockchain, </a:t>
            </a:r>
            <a:r>
              <a:rPr sz="2800" dirty="0">
                <a:solidFill>
                  <a:srgbClr val="5F5F5F"/>
                </a:solidFill>
                <a:cs typeface="Calibri"/>
              </a:rPr>
              <a:t>and </a:t>
            </a:r>
            <a:r>
              <a:rPr sz="2800" spc="-10" dirty="0">
                <a:solidFill>
                  <a:srgbClr val="5F5F5F"/>
                </a:solidFill>
                <a:cs typeface="Calibri"/>
              </a:rPr>
              <a:t>the  code from </a:t>
            </a:r>
            <a:r>
              <a:rPr sz="2800" dirty="0">
                <a:solidFill>
                  <a:srgbClr val="5F5F5F"/>
                </a:solidFill>
                <a:cs typeface="Calibri"/>
              </a:rPr>
              <a:t>all </a:t>
            </a:r>
            <a:r>
              <a:rPr sz="2800" spc="-10" dirty="0">
                <a:solidFill>
                  <a:srgbClr val="5F5F5F"/>
                </a:solidFill>
                <a:cs typeface="Calibri"/>
              </a:rPr>
              <a:t>the base contracts </a:t>
            </a:r>
            <a:r>
              <a:rPr sz="2800" dirty="0">
                <a:solidFill>
                  <a:srgbClr val="5F5F5F"/>
                </a:solidFill>
                <a:cs typeface="Calibri"/>
              </a:rPr>
              <a:t>is </a:t>
            </a:r>
            <a:r>
              <a:rPr sz="2800" spc="-10" dirty="0">
                <a:solidFill>
                  <a:srgbClr val="5F5F5F"/>
                </a:solidFill>
                <a:cs typeface="Calibri"/>
              </a:rPr>
              <a:t>copied into the created</a:t>
            </a:r>
            <a:r>
              <a:rPr sz="2800" spc="30" dirty="0">
                <a:solidFill>
                  <a:srgbClr val="5F5F5F"/>
                </a:solidFill>
                <a:cs typeface="Calibri"/>
              </a:rPr>
              <a:t> </a:t>
            </a:r>
            <a:r>
              <a:rPr sz="2800" spc="-10" dirty="0">
                <a:solidFill>
                  <a:srgbClr val="5F5F5F"/>
                </a:solidFill>
                <a:cs typeface="Calibri"/>
              </a:rPr>
              <a:t>contract</a:t>
            </a:r>
            <a:endParaRPr sz="2800" dirty="0">
              <a:solidFill>
                <a:prstClr val="black"/>
              </a:solidFill>
              <a:cs typeface="Calibri"/>
            </a:endParaRPr>
          </a:p>
        </p:txBody>
      </p:sp>
    </p:spTree>
    <p:extLst>
      <p:ext uri="{BB962C8B-B14F-4D97-AF65-F5344CB8AC3E}">
        <p14:creationId xmlns:p14="http://schemas.microsoft.com/office/powerpoint/2010/main" val="421327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pic>
        <p:nvPicPr>
          <p:cNvPr id="7" name="Picture 6"/>
          <p:cNvPicPr>
            <a:picLocks noChangeAspect="1"/>
          </p:cNvPicPr>
          <p:nvPr/>
        </p:nvPicPr>
        <p:blipFill>
          <a:blip r:embed="rId5"/>
          <a:stretch>
            <a:fillRect/>
          </a:stretch>
        </p:blipFill>
        <p:spPr>
          <a:xfrm>
            <a:off x="304800" y="371854"/>
            <a:ext cx="17526000" cy="9044029"/>
          </a:xfrm>
          <a:prstGeom prst="rect">
            <a:avLst/>
          </a:prstGeom>
        </p:spPr>
      </p:pic>
    </p:spTree>
    <p:extLst>
      <p:ext uri="{BB962C8B-B14F-4D97-AF65-F5344CB8AC3E}">
        <p14:creationId xmlns:p14="http://schemas.microsoft.com/office/powerpoint/2010/main" val="4219015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2" name="object 2"/>
          <p:cNvSpPr txBox="1">
            <a:spLocks/>
          </p:cNvSpPr>
          <p:nvPr/>
        </p:nvSpPr>
        <p:spPr>
          <a:xfrm>
            <a:off x="942034" y="648106"/>
            <a:ext cx="6103620" cy="886140"/>
          </a:xfrm>
          <a:prstGeom prst="rect">
            <a:avLst/>
          </a:prstGeom>
        </p:spPr>
        <p:txBody>
          <a:bodyPr vert="horz" wrap="square" lIns="0" tIns="24130" rIns="0" bIns="0" rtlCol="0">
            <a:spAutoFit/>
          </a:bodyPr>
          <a:lstStyle>
            <a:lvl1pPr>
              <a:defRPr sz="7200" b="1" i="0">
                <a:solidFill>
                  <a:srgbClr val="5F5F5F"/>
                </a:solidFill>
                <a:latin typeface="Calibri"/>
                <a:ea typeface="+mj-ea"/>
                <a:cs typeface="Calibri"/>
              </a:defRPr>
            </a:lvl1pPr>
          </a:lstStyle>
          <a:p>
            <a:pPr marL="25400">
              <a:spcBef>
                <a:spcPts val="190"/>
              </a:spcBef>
            </a:pPr>
            <a:r>
              <a:rPr lang="en-IN" sz="5600" kern="0" spc="-20" smtClean="0">
                <a:solidFill>
                  <a:srgbClr val="095A82"/>
                </a:solidFill>
              </a:rPr>
              <a:t>Inheritance</a:t>
            </a:r>
            <a:r>
              <a:rPr lang="en-IN" sz="5600" kern="0" spc="30" smtClean="0">
                <a:solidFill>
                  <a:srgbClr val="095A82"/>
                </a:solidFill>
              </a:rPr>
              <a:t> </a:t>
            </a:r>
            <a:r>
              <a:rPr lang="en-IN" sz="5600" kern="0" spc="-10" smtClean="0">
                <a:solidFill>
                  <a:srgbClr val="095A82"/>
                </a:solidFill>
              </a:rPr>
              <a:t>Example</a:t>
            </a:r>
            <a:endParaRPr lang="en-IN" sz="5600" kern="0"/>
          </a:p>
        </p:txBody>
      </p:sp>
      <p:sp>
        <p:nvSpPr>
          <p:cNvPr id="14" name="object 3"/>
          <p:cNvSpPr/>
          <p:nvPr/>
        </p:nvSpPr>
        <p:spPr>
          <a:xfrm>
            <a:off x="932688" y="1764792"/>
            <a:ext cx="16423640" cy="7447280"/>
          </a:xfrm>
          <a:custGeom>
            <a:avLst/>
            <a:gdLst/>
            <a:ahLst/>
            <a:cxnLst/>
            <a:rect l="l" t="t" r="r" b="b"/>
            <a:pathLst>
              <a:path w="8211820" h="3723640">
                <a:moveTo>
                  <a:pt x="0" y="3723132"/>
                </a:moveTo>
                <a:lnTo>
                  <a:pt x="8211311" y="3723132"/>
                </a:lnTo>
                <a:lnTo>
                  <a:pt x="8211311" y="0"/>
                </a:lnTo>
                <a:lnTo>
                  <a:pt x="0" y="0"/>
                </a:lnTo>
                <a:lnTo>
                  <a:pt x="0" y="3723132"/>
                </a:lnTo>
                <a:close/>
              </a:path>
            </a:pathLst>
          </a:custGeom>
          <a:solidFill>
            <a:srgbClr val="DCE2E3"/>
          </a:solidFill>
        </p:spPr>
        <p:txBody>
          <a:bodyPr wrap="square" lIns="0" tIns="0" rIns="0" bIns="0" rtlCol="0"/>
          <a:lstStyle/>
          <a:p>
            <a:endParaRPr sz="3600">
              <a:solidFill>
                <a:prstClr val="black"/>
              </a:solidFill>
            </a:endParaRPr>
          </a:p>
        </p:txBody>
      </p:sp>
      <p:sp>
        <p:nvSpPr>
          <p:cNvPr id="16" name="object 4"/>
          <p:cNvSpPr/>
          <p:nvPr/>
        </p:nvSpPr>
        <p:spPr>
          <a:xfrm>
            <a:off x="932688" y="1764792"/>
            <a:ext cx="16423640" cy="7447280"/>
          </a:xfrm>
          <a:custGeom>
            <a:avLst/>
            <a:gdLst/>
            <a:ahLst/>
            <a:cxnLst/>
            <a:rect l="l" t="t" r="r" b="b"/>
            <a:pathLst>
              <a:path w="8211820" h="3723640">
                <a:moveTo>
                  <a:pt x="0" y="3723132"/>
                </a:moveTo>
                <a:lnTo>
                  <a:pt x="8211311" y="3723132"/>
                </a:lnTo>
                <a:lnTo>
                  <a:pt x="8211311" y="0"/>
                </a:lnTo>
                <a:lnTo>
                  <a:pt x="0" y="0"/>
                </a:lnTo>
                <a:lnTo>
                  <a:pt x="0" y="3723132"/>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7" name="object 5"/>
          <p:cNvSpPr txBox="1"/>
          <p:nvPr/>
        </p:nvSpPr>
        <p:spPr>
          <a:xfrm>
            <a:off x="1304747" y="1797303"/>
            <a:ext cx="4852670" cy="457818"/>
          </a:xfrm>
          <a:prstGeom prst="rect">
            <a:avLst/>
          </a:prstGeom>
        </p:spPr>
        <p:txBody>
          <a:bodyPr vert="horz" wrap="square" lIns="0" tIns="26670" rIns="0" bIns="0" rtlCol="0">
            <a:spAutoFit/>
          </a:bodyPr>
          <a:lstStyle/>
          <a:p>
            <a:pPr marL="25400">
              <a:spcBef>
                <a:spcPts val="210"/>
              </a:spcBef>
            </a:pPr>
            <a:r>
              <a:rPr sz="2800" spc="-10" dirty="0">
                <a:solidFill>
                  <a:srgbClr val="095A82"/>
                </a:solidFill>
                <a:latin typeface="Courier New"/>
                <a:cs typeface="Courier New"/>
              </a:rPr>
              <a:t>pragma </a:t>
            </a:r>
            <a:r>
              <a:rPr sz="2800" spc="-10" dirty="0">
                <a:solidFill>
                  <a:srgbClr val="252525"/>
                </a:solidFill>
                <a:latin typeface="Courier New"/>
                <a:cs typeface="Courier New"/>
              </a:rPr>
              <a:t>solidity</a:t>
            </a:r>
            <a:r>
              <a:rPr sz="2800" spc="-170" dirty="0">
                <a:solidFill>
                  <a:srgbClr val="252525"/>
                </a:solidFill>
                <a:latin typeface="Courier New"/>
                <a:cs typeface="Courier New"/>
              </a:rPr>
              <a:t> </a:t>
            </a:r>
            <a:r>
              <a:rPr sz="2800" spc="-10" dirty="0">
                <a:solidFill>
                  <a:srgbClr val="095A82"/>
                </a:solidFill>
                <a:latin typeface="Courier New"/>
                <a:cs typeface="Courier New"/>
              </a:rPr>
              <a:t>^0.4.0</a:t>
            </a:r>
            <a:r>
              <a:rPr sz="2800" b="1" spc="-10" dirty="0">
                <a:solidFill>
                  <a:srgbClr val="5F5F5F"/>
                </a:solidFill>
                <a:latin typeface="Arial"/>
                <a:cs typeface="Arial"/>
              </a:rPr>
              <a:t>;</a:t>
            </a:r>
            <a:endParaRPr sz="2800">
              <a:solidFill>
                <a:prstClr val="black"/>
              </a:solidFill>
              <a:latin typeface="Arial"/>
              <a:cs typeface="Arial"/>
            </a:endParaRPr>
          </a:p>
        </p:txBody>
      </p:sp>
      <p:sp>
        <p:nvSpPr>
          <p:cNvPr id="18" name="object 6"/>
          <p:cNvSpPr txBox="1"/>
          <p:nvPr/>
        </p:nvSpPr>
        <p:spPr>
          <a:xfrm>
            <a:off x="7261096" y="4775708"/>
            <a:ext cx="8140700" cy="456535"/>
          </a:xfrm>
          <a:prstGeom prst="rect">
            <a:avLst/>
          </a:prstGeom>
        </p:spPr>
        <p:txBody>
          <a:bodyPr vert="horz" wrap="square" lIns="0" tIns="25400" rIns="0" bIns="0" rtlCol="0">
            <a:spAutoFit/>
          </a:bodyPr>
          <a:lstStyle/>
          <a:p>
            <a:pPr marL="25400">
              <a:spcBef>
                <a:spcPts val="200"/>
              </a:spcBef>
            </a:pPr>
            <a:r>
              <a:rPr sz="2800" spc="-10" dirty="0">
                <a:solidFill>
                  <a:srgbClr val="7E7E7E"/>
                </a:solidFill>
                <a:latin typeface="Courier New"/>
                <a:cs typeface="Courier New"/>
              </a:rPr>
              <a:t>//’is’ </a:t>
            </a:r>
            <a:r>
              <a:rPr sz="2800" spc="-20" dirty="0">
                <a:solidFill>
                  <a:srgbClr val="7E7E7E"/>
                </a:solidFill>
                <a:latin typeface="Courier New"/>
                <a:cs typeface="Courier New"/>
              </a:rPr>
              <a:t>keyword </a:t>
            </a:r>
            <a:r>
              <a:rPr sz="2800" spc="-10" dirty="0">
                <a:solidFill>
                  <a:srgbClr val="7E7E7E"/>
                </a:solidFill>
                <a:latin typeface="Courier New"/>
                <a:cs typeface="Courier New"/>
              </a:rPr>
              <a:t>is used </a:t>
            </a:r>
            <a:r>
              <a:rPr sz="2800" spc="-20" dirty="0">
                <a:solidFill>
                  <a:srgbClr val="7E7E7E"/>
                </a:solidFill>
                <a:latin typeface="Courier New"/>
                <a:cs typeface="Courier New"/>
              </a:rPr>
              <a:t>for</a:t>
            </a:r>
            <a:r>
              <a:rPr sz="2800" spc="-70" dirty="0">
                <a:solidFill>
                  <a:srgbClr val="7E7E7E"/>
                </a:solidFill>
                <a:latin typeface="Courier New"/>
                <a:cs typeface="Courier New"/>
              </a:rPr>
              <a:t> </a:t>
            </a:r>
            <a:r>
              <a:rPr sz="2800" spc="-10" dirty="0">
                <a:solidFill>
                  <a:srgbClr val="7E7E7E"/>
                </a:solidFill>
                <a:latin typeface="Courier New"/>
                <a:cs typeface="Courier New"/>
              </a:rPr>
              <a:t>Inheritance</a:t>
            </a:r>
            <a:endParaRPr sz="2800">
              <a:solidFill>
                <a:prstClr val="black"/>
              </a:solidFill>
              <a:latin typeface="Courier New"/>
              <a:cs typeface="Courier New"/>
            </a:endParaRPr>
          </a:p>
        </p:txBody>
      </p:sp>
      <p:sp>
        <p:nvSpPr>
          <p:cNvPr id="19" name="object 7"/>
          <p:cNvSpPr txBox="1"/>
          <p:nvPr/>
        </p:nvSpPr>
        <p:spPr>
          <a:xfrm>
            <a:off x="1091386" y="2650742"/>
            <a:ext cx="5374640" cy="3041858"/>
          </a:xfrm>
          <a:prstGeom prst="rect">
            <a:avLst/>
          </a:prstGeom>
        </p:spPr>
        <p:txBody>
          <a:bodyPr vert="horz" wrap="square" lIns="0" tIns="48260" rIns="0" bIns="0" rtlCol="0">
            <a:spAutoFit/>
          </a:bodyPr>
          <a:lstStyle/>
          <a:p>
            <a:pPr marL="1092200" marR="1287780" indent="-772160">
              <a:lnSpc>
                <a:spcPts val="3278"/>
              </a:lnSpc>
              <a:spcBef>
                <a:spcPts val="380"/>
              </a:spcBef>
            </a:pPr>
            <a:r>
              <a:rPr sz="2800" spc="-10" dirty="0">
                <a:solidFill>
                  <a:srgbClr val="095A82"/>
                </a:solidFill>
                <a:latin typeface="Courier New"/>
                <a:cs typeface="Courier New"/>
              </a:rPr>
              <a:t>contract </a:t>
            </a:r>
            <a:r>
              <a:rPr sz="2800" spc="-10" dirty="0">
                <a:solidFill>
                  <a:srgbClr val="252525"/>
                </a:solidFill>
                <a:latin typeface="Courier New"/>
                <a:cs typeface="Courier New"/>
              </a:rPr>
              <a:t>owned </a:t>
            </a:r>
            <a:r>
              <a:rPr sz="2800" dirty="0">
                <a:solidFill>
                  <a:srgbClr val="252525"/>
                </a:solidFill>
                <a:latin typeface="Courier New"/>
                <a:cs typeface="Courier New"/>
              </a:rPr>
              <a:t>{  </a:t>
            </a:r>
            <a:r>
              <a:rPr sz="2800" spc="-20" dirty="0">
                <a:solidFill>
                  <a:srgbClr val="095A82"/>
                </a:solidFill>
                <a:latin typeface="Courier New"/>
                <a:cs typeface="Courier New"/>
              </a:rPr>
              <a:t>address</a:t>
            </a:r>
            <a:r>
              <a:rPr sz="2800" spc="-140" dirty="0">
                <a:solidFill>
                  <a:srgbClr val="095A82"/>
                </a:solidFill>
                <a:latin typeface="Courier New"/>
                <a:cs typeface="Courier New"/>
              </a:rPr>
              <a:t> </a:t>
            </a:r>
            <a:r>
              <a:rPr sz="2800" spc="-10" dirty="0">
                <a:solidFill>
                  <a:srgbClr val="252525"/>
                </a:solidFill>
                <a:latin typeface="Courier New"/>
                <a:cs typeface="Courier New"/>
              </a:rPr>
              <a:t>owner;</a:t>
            </a:r>
            <a:endParaRPr sz="2800">
              <a:solidFill>
                <a:prstClr val="black"/>
              </a:solidFill>
              <a:latin typeface="Courier New"/>
              <a:cs typeface="Courier New"/>
            </a:endParaRPr>
          </a:p>
          <a:p>
            <a:pPr marL="877568">
              <a:lnSpc>
                <a:spcPts val="3270"/>
              </a:lnSpc>
            </a:pPr>
            <a:r>
              <a:rPr sz="2800" spc="-20" dirty="0">
                <a:solidFill>
                  <a:srgbClr val="095A82"/>
                </a:solidFill>
                <a:latin typeface="Courier New"/>
                <a:cs typeface="Courier New"/>
              </a:rPr>
              <a:t>function</a:t>
            </a:r>
            <a:r>
              <a:rPr sz="2800" spc="-50" dirty="0">
                <a:solidFill>
                  <a:srgbClr val="095A82"/>
                </a:solidFill>
                <a:latin typeface="Courier New"/>
                <a:cs typeface="Courier New"/>
              </a:rPr>
              <a:t> </a:t>
            </a:r>
            <a:r>
              <a:rPr sz="2800" spc="-10" dirty="0">
                <a:solidFill>
                  <a:srgbClr val="252525"/>
                </a:solidFill>
                <a:latin typeface="Courier New"/>
                <a:cs typeface="Courier New"/>
              </a:rPr>
              <a:t>owned(){</a:t>
            </a:r>
            <a:endParaRPr sz="2800">
              <a:solidFill>
                <a:prstClr val="black"/>
              </a:solidFill>
              <a:latin typeface="Courier New"/>
              <a:cs typeface="Courier New"/>
            </a:endParaRPr>
          </a:p>
          <a:p>
            <a:pPr marL="1304290">
              <a:spcBef>
                <a:spcPts val="10"/>
              </a:spcBef>
            </a:pPr>
            <a:r>
              <a:rPr sz="2800" spc="-10" dirty="0">
                <a:solidFill>
                  <a:srgbClr val="252525"/>
                </a:solidFill>
                <a:latin typeface="Courier New"/>
                <a:cs typeface="Courier New"/>
              </a:rPr>
              <a:t>owner </a:t>
            </a:r>
            <a:r>
              <a:rPr sz="2800" dirty="0">
                <a:solidFill>
                  <a:srgbClr val="252525"/>
                </a:solidFill>
                <a:latin typeface="Courier New"/>
                <a:cs typeface="Courier New"/>
              </a:rPr>
              <a:t>=</a:t>
            </a:r>
            <a:r>
              <a:rPr sz="2800" spc="-190" dirty="0">
                <a:solidFill>
                  <a:srgbClr val="252525"/>
                </a:solidFill>
                <a:latin typeface="Courier New"/>
                <a:cs typeface="Courier New"/>
              </a:rPr>
              <a:t> </a:t>
            </a:r>
            <a:r>
              <a:rPr sz="2800" spc="-10" dirty="0">
                <a:solidFill>
                  <a:srgbClr val="252525"/>
                </a:solidFill>
                <a:latin typeface="Courier New"/>
                <a:cs typeface="Courier New"/>
              </a:rPr>
              <a:t>msg.sender;</a:t>
            </a:r>
            <a:endParaRPr sz="2800">
              <a:solidFill>
                <a:prstClr val="black"/>
              </a:solidFill>
              <a:latin typeface="Courier New"/>
              <a:cs typeface="Courier New"/>
            </a:endParaRPr>
          </a:p>
          <a:p>
            <a:pPr marL="25400"/>
            <a:r>
              <a:rPr sz="2800" spc="-10" dirty="0">
                <a:solidFill>
                  <a:srgbClr val="252525"/>
                </a:solidFill>
                <a:latin typeface="Courier New"/>
                <a:cs typeface="Courier New"/>
              </a:rPr>
              <a:t>}}</a:t>
            </a:r>
            <a:endParaRPr sz="2800">
              <a:solidFill>
                <a:prstClr val="black"/>
              </a:solidFill>
              <a:latin typeface="Courier New"/>
              <a:cs typeface="Courier New"/>
            </a:endParaRPr>
          </a:p>
          <a:p>
            <a:pPr marL="1304290" marR="10160" indent="-1280160"/>
            <a:r>
              <a:rPr sz="2800" spc="-10" dirty="0">
                <a:solidFill>
                  <a:srgbClr val="095A82"/>
                </a:solidFill>
                <a:latin typeface="Courier New"/>
                <a:cs typeface="Courier New"/>
              </a:rPr>
              <a:t>contract </a:t>
            </a:r>
            <a:r>
              <a:rPr sz="2800" spc="-20" dirty="0">
                <a:solidFill>
                  <a:srgbClr val="252525"/>
                </a:solidFill>
                <a:latin typeface="Courier New"/>
                <a:cs typeface="Courier New"/>
              </a:rPr>
              <a:t>mortal </a:t>
            </a:r>
            <a:r>
              <a:rPr sz="2800" spc="-10" dirty="0">
                <a:solidFill>
                  <a:srgbClr val="095A82"/>
                </a:solidFill>
                <a:latin typeface="Courier New"/>
                <a:cs typeface="Courier New"/>
              </a:rPr>
              <a:t>is </a:t>
            </a:r>
            <a:r>
              <a:rPr sz="2800" spc="-20" dirty="0">
                <a:solidFill>
                  <a:srgbClr val="252525"/>
                </a:solidFill>
                <a:latin typeface="Courier New"/>
                <a:cs typeface="Courier New"/>
              </a:rPr>
              <a:t>owned{  </a:t>
            </a:r>
            <a:r>
              <a:rPr sz="2800" spc="-20" dirty="0">
                <a:solidFill>
                  <a:srgbClr val="095A82"/>
                </a:solidFill>
                <a:latin typeface="Courier New"/>
                <a:cs typeface="Courier New"/>
              </a:rPr>
              <a:t>function</a:t>
            </a:r>
            <a:r>
              <a:rPr sz="2800" spc="-70" dirty="0">
                <a:solidFill>
                  <a:srgbClr val="095A82"/>
                </a:solidFill>
                <a:latin typeface="Courier New"/>
                <a:cs typeface="Courier New"/>
              </a:rPr>
              <a:t> </a:t>
            </a:r>
            <a:r>
              <a:rPr sz="2800" spc="-10" dirty="0">
                <a:solidFill>
                  <a:srgbClr val="252525"/>
                </a:solidFill>
                <a:latin typeface="Courier New"/>
                <a:cs typeface="Courier New"/>
              </a:rPr>
              <a:t>kill(){</a:t>
            </a:r>
            <a:endParaRPr sz="2800">
              <a:solidFill>
                <a:prstClr val="black"/>
              </a:solidFill>
              <a:latin typeface="Courier New"/>
              <a:cs typeface="Courier New"/>
            </a:endParaRPr>
          </a:p>
        </p:txBody>
      </p:sp>
      <p:sp>
        <p:nvSpPr>
          <p:cNvPr id="20" name="object 8"/>
          <p:cNvSpPr txBox="1"/>
          <p:nvPr/>
        </p:nvSpPr>
        <p:spPr>
          <a:xfrm>
            <a:off x="1091387" y="5628538"/>
            <a:ext cx="11332210" cy="3474028"/>
          </a:xfrm>
          <a:prstGeom prst="rect">
            <a:avLst/>
          </a:prstGeom>
        </p:spPr>
        <p:txBody>
          <a:bodyPr vert="horz" wrap="square" lIns="0" tIns="26670" rIns="0" bIns="0" rtlCol="0">
            <a:spAutoFit/>
          </a:bodyPr>
          <a:lstStyle/>
          <a:p>
            <a:pPr marL="2155190">
              <a:spcBef>
                <a:spcPts val="210"/>
              </a:spcBef>
            </a:pPr>
            <a:r>
              <a:rPr sz="2800" spc="-20" dirty="0">
                <a:solidFill>
                  <a:srgbClr val="095A82"/>
                </a:solidFill>
                <a:latin typeface="Courier New"/>
                <a:cs typeface="Courier New"/>
              </a:rPr>
              <a:t>self-destruct</a:t>
            </a:r>
            <a:r>
              <a:rPr sz="2800" spc="-20" dirty="0">
                <a:solidFill>
                  <a:srgbClr val="252525"/>
                </a:solidFill>
                <a:latin typeface="Courier New"/>
                <a:cs typeface="Courier New"/>
              </a:rPr>
              <a:t>(owner);}}</a:t>
            </a:r>
            <a:endParaRPr sz="2800">
              <a:solidFill>
                <a:prstClr val="black"/>
              </a:solidFill>
              <a:latin typeface="Courier New"/>
              <a:cs typeface="Courier New"/>
            </a:endParaRPr>
          </a:p>
          <a:p>
            <a:pPr marL="25400">
              <a:spcBef>
                <a:spcPts val="10"/>
              </a:spcBef>
            </a:pPr>
            <a:r>
              <a:rPr sz="2800" spc="-10" dirty="0">
                <a:solidFill>
                  <a:srgbClr val="095A82"/>
                </a:solidFill>
                <a:latin typeface="Courier New"/>
                <a:cs typeface="Courier New"/>
              </a:rPr>
              <a:t>contract </a:t>
            </a:r>
            <a:r>
              <a:rPr sz="2800" spc="-20" dirty="0">
                <a:solidFill>
                  <a:srgbClr val="095A82"/>
                </a:solidFill>
                <a:latin typeface="Courier New"/>
                <a:cs typeface="Courier New"/>
              </a:rPr>
              <a:t>User </a:t>
            </a:r>
            <a:r>
              <a:rPr sz="2800" spc="-10" dirty="0">
                <a:solidFill>
                  <a:srgbClr val="095A82"/>
                </a:solidFill>
                <a:latin typeface="Courier New"/>
                <a:cs typeface="Courier New"/>
              </a:rPr>
              <a:t>is owned, </a:t>
            </a:r>
            <a:r>
              <a:rPr sz="2800" spc="-20" dirty="0">
                <a:solidFill>
                  <a:srgbClr val="095A82"/>
                </a:solidFill>
                <a:latin typeface="Courier New"/>
                <a:cs typeface="Courier New"/>
              </a:rPr>
              <a:t>mortal </a:t>
            </a:r>
            <a:r>
              <a:rPr sz="2800" spc="-20" dirty="0">
                <a:solidFill>
                  <a:srgbClr val="7E7E7E"/>
                </a:solidFill>
                <a:latin typeface="Courier New"/>
                <a:cs typeface="Courier New"/>
              </a:rPr>
              <a:t>//Multiple</a:t>
            </a:r>
            <a:r>
              <a:rPr sz="2800" spc="20" dirty="0">
                <a:solidFill>
                  <a:srgbClr val="7E7E7E"/>
                </a:solidFill>
                <a:latin typeface="Courier New"/>
                <a:cs typeface="Courier New"/>
              </a:rPr>
              <a:t> </a:t>
            </a:r>
            <a:r>
              <a:rPr sz="2800" spc="-10" dirty="0">
                <a:solidFill>
                  <a:srgbClr val="7E7E7E"/>
                </a:solidFill>
                <a:latin typeface="Courier New"/>
                <a:cs typeface="Courier New"/>
              </a:rPr>
              <a:t>Inheritance</a:t>
            </a:r>
            <a:endParaRPr sz="2800">
              <a:solidFill>
                <a:prstClr val="black"/>
              </a:solidFill>
              <a:latin typeface="Courier New"/>
              <a:cs typeface="Courier New"/>
            </a:endParaRPr>
          </a:p>
          <a:p>
            <a:pPr marL="25400"/>
            <a:r>
              <a:rPr sz="2800" dirty="0">
                <a:solidFill>
                  <a:srgbClr val="252525"/>
                </a:solidFill>
                <a:latin typeface="Courier New"/>
                <a:cs typeface="Courier New"/>
              </a:rPr>
              <a:t>{</a:t>
            </a:r>
            <a:endParaRPr sz="2800">
              <a:solidFill>
                <a:prstClr val="black"/>
              </a:solidFill>
              <a:latin typeface="Courier New"/>
              <a:cs typeface="Courier New"/>
            </a:endParaRPr>
          </a:p>
          <a:p>
            <a:pPr marL="25400" marR="5330190"/>
            <a:r>
              <a:rPr sz="2800" spc="-10" dirty="0">
                <a:solidFill>
                  <a:srgbClr val="095A82"/>
                </a:solidFill>
                <a:latin typeface="Courier New"/>
                <a:cs typeface="Courier New"/>
              </a:rPr>
              <a:t>String public </a:t>
            </a:r>
            <a:r>
              <a:rPr sz="2800" spc="-10" dirty="0">
                <a:solidFill>
                  <a:srgbClr val="252525"/>
                </a:solidFill>
                <a:latin typeface="Courier New"/>
                <a:cs typeface="Courier New"/>
              </a:rPr>
              <a:t>UserName;  </a:t>
            </a:r>
            <a:r>
              <a:rPr sz="2800" spc="-10" dirty="0">
                <a:solidFill>
                  <a:srgbClr val="095A82"/>
                </a:solidFill>
                <a:latin typeface="Courier New"/>
                <a:cs typeface="Courier New"/>
              </a:rPr>
              <a:t>function User</a:t>
            </a:r>
            <a:r>
              <a:rPr sz="2800" spc="-10" dirty="0">
                <a:solidFill>
                  <a:srgbClr val="252525"/>
                </a:solidFill>
                <a:latin typeface="Courier New"/>
                <a:cs typeface="Courier New"/>
              </a:rPr>
              <a:t>(String</a:t>
            </a:r>
            <a:r>
              <a:rPr sz="2800" spc="-180" dirty="0">
                <a:solidFill>
                  <a:srgbClr val="252525"/>
                </a:solidFill>
                <a:latin typeface="Courier New"/>
                <a:cs typeface="Courier New"/>
              </a:rPr>
              <a:t> </a:t>
            </a:r>
            <a:r>
              <a:rPr sz="2800" spc="-10" dirty="0">
                <a:solidFill>
                  <a:srgbClr val="252525"/>
                </a:solidFill>
                <a:latin typeface="Courier New"/>
                <a:cs typeface="Courier New"/>
              </a:rPr>
              <a:t>_name){  UserName </a:t>
            </a:r>
            <a:r>
              <a:rPr sz="2800" dirty="0">
                <a:solidFill>
                  <a:srgbClr val="252525"/>
                </a:solidFill>
                <a:latin typeface="Courier New"/>
                <a:cs typeface="Courier New"/>
              </a:rPr>
              <a:t>=</a:t>
            </a:r>
            <a:r>
              <a:rPr sz="2800" spc="-60" dirty="0">
                <a:solidFill>
                  <a:srgbClr val="252525"/>
                </a:solidFill>
                <a:latin typeface="Courier New"/>
                <a:cs typeface="Courier New"/>
              </a:rPr>
              <a:t> </a:t>
            </a:r>
            <a:r>
              <a:rPr sz="2800" spc="-10" dirty="0">
                <a:solidFill>
                  <a:srgbClr val="252525"/>
                </a:solidFill>
                <a:latin typeface="Courier New"/>
                <a:cs typeface="Courier New"/>
              </a:rPr>
              <a:t>_name;</a:t>
            </a:r>
            <a:endParaRPr sz="2800">
              <a:solidFill>
                <a:prstClr val="black"/>
              </a:solidFill>
              <a:latin typeface="Courier New"/>
              <a:cs typeface="Courier New"/>
            </a:endParaRPr>
          </a:p>
          <a:p>
            <a:pPr marL="25400"/>
            <a:r>
              <a:rPr sz="2800" dirty="0">
                <a:solidFill>
                  <a:srgbClr val="252525"/>
                </a:solidFill>
                <a:latin typeface="Courier New"/>
                <a:cs typeface="Courier New"/>
              </a:rPr>
              <a:t>}</a:t>
            </a:r>
            <a:endParaRPr sz="2800">
              <a:solidFill>
                <a:prstClr val="black"/>
              </a:solidFill>
              <a:latin typeface="Courier New"/>
              <a:cs typeface="Courier New"/>
            </a:endParaRPr>
          </a:p>
          <a:p>
            <a:pPr marL="25400"/>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516948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10" dirty="0">
                <a:solidFill>
                  <a:srgbClr val="095A82"/>
                </a:solidFill>
              </a:rPr>
              <a:t>Abstract</a:t>
            </a:r>
            <a:r>
              <a:rPr lang="en-IN" sz="5600" spc="-40" dirty="0">
                <a:solidFill>
                  <a:srgbClr val="095A82"/>
                </a:solidFill>
              </a:rPr>
              <a:t> </a:t>
            </a:r>
            <a:r>
              <a:rPr lang="en-IN" sz="5600" spc="-10" dirty="0">
                <a:solidFill>
                  <a:srgbClr val="095A82"/>
                </a:solidFill>
              </a:rPr>
              <a:t>Contracts</a:t>
            </a:r>
            <a:endParaRPr sz="5600" dirty="0">
              <a:solidFill>
                <a:schemeClr val="tx2"/>
              </a:solidFill>
            </a:endParaRPr>
          </a:p>
        </p:txBody>
      </p:sp>
      <p:sp>
        <p:nvSpPr>
          <p:cNvPr id="12" name="object 3"/>
          <p:cNvSpPr/>
          <p:nvPr/>
        </p:nvSpPr>
        <p:spPr>
          <a:xfrm>
            <a:off x="932688" y="2499360"/>
            <a:ext cx="10576560" cy="2270760"/>
          </a:xfrm>
          <a:custGeom>
            <a:avLst/>
            <a:gdLst/>
            <a:ahLst/>
            <a:cxnLst/>
            <a:rect l="l" t="t" r="r" b="b"/>
            <a:pathLst>
              <a:path w="5288280" h="1135380">
                <a:moveTo>
                  <a:pt x="0" y="1135380"/>
                </a:moveTo>
                <a:lnTo>
                  <a:pt x="5288280" y="1135380"/>
                </a:lnTo>
                <a:lnTo>
                  <a:pt x="5288280" y="0"/>
                </a:lnTo>
                <a:lnTo>
                  <a:pt x="0" y="0"/>
                </a:lnTo>
                <a:lnTo>
                  <a:pt x="0" y="1135380"/>
                </a:lnTo>
                <a:close/>
              </a:path>
            </a:pathLst>
          </a:custGeom>
          <a:solidFill>
            <a:srgbClr val="DCE2E3"/>
          </a:solidFill>
        </p:spPr>
        <p:txBody>
          <a:bodyPr wrap="square" lIns="0" tIns="0" rIns="0" bIns="0" rtlCol="0"/>
          <a:lstStyle/>
          <a:p>
            <a:endParaRPr sz="3600">
              <a:solidFill>
                <a:prstClr val="black"/>
              </a:solidFill>
            </a:endParaRPr>
          </a:p>
        </p:txBody>
      </p:sp>
      <p:sp>
        <p:nvSpPr>
          <p:cNvPr id="14" name="object 4"/>
          <p:cNvSpPr/>
          <p:nvPr/>
        </p:nvSpPr>
        <p:spPr>
          <a:xfrm>
            <a:off x="932688" y="2499360"/>
            <a:ext cx="10576560" cy="2270760"/>
          </a:xfrm>
          <a:custGeom>
            <a:avLst/>
            <a:gdLst/>
            <a:ahLst/>
            <a:cxnLst/>
            <a:rect l="l" t="t" r="r" b="b"/>
            <a:pathLst>
              <a:path w="5288280" h="1135380">
                <a:moveTo>
                  <a:pt x="0" y="1135380"/>
                </a:moveTo>
                <a:lnTo>
                  <a:pt x="5288280" y="1135380"/>
                </a:lnTo>
                <a:lnTo>
                  <a:pt x="5288280" y="0"/>
                </a:lnTo>
                <a:lnTo>
                  <a:pt x="0" y="0"/>
                </a:lnTo>
                <a:lnTo>
                  <a:pt x="0" y="1135380"/>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6" name="object 5"/>
          <p:cNvSpPr/>
          <p:nvPr/>
        </p:nvSpPr>
        <p:spPr>
          <a:xfrm>
            <a:off x="932688" y="5501641"/>
            <a:ext cx="10576560" cy="3916678"/>
          </a:xfrm>
          <a:custGeom>
            <a:avLst/>
            <a:gdLst/>
            <a:ahLst/>
            <a:cxnLst/>
            <a:rect l="l" t="t" r="r" b="b"/>
            <a:pathLst>
              <a:path w="5288280" h="1958339">
                <a:moveTo>
                  <a:pt x="0" y="1958339"/>
                </a:moveTo>
                <a:lnTo>
                  <a:pt x="5288280" y="1958339"/>
                </a:lnTo>
                <a:lnTo>
                  <a:pt x="5288280" y="0"/>
                </a:lnTo>
                <a:lnTo>
                  <a:pt x="0" y="0"/>
                </a:lnTo>
                <a:lnTo>
                  <a:pt x="0" y="1958339"/>
                </a:lnTo>
                <a:close/>
              </a:path>
            </a:pathLst>
          </a:custGeom>
          <a:solidFill>
            <a:srgbClr val="DCE2E3"/>
          </a:solidFill>
        </p:spPr>
        <p:txBody>
          <a:bodyPr wrap="square" lIns="0" tIns="0" rIns="0" bIns="0" rtlCol="0"/>
          <a:lstStyle/>
          <a:p>
            <a:endParaRPr sz="3600">
              <a:solidFill>
                <a:prstClr val="black"/>
              </a:solidFill>
            </a:endParaRPr>
          </a:p>
        </p:txBody>
      </p:sp>
      <p:sp>
        <p:nvSpPr>
          <p:cNvPr id="17" name="object 6"/>
          <p:cNvSpPr/>
          <p:nvPr/>
        </p:nvSpPr>
        <p:spPr>
          <a:xfrm>
            <a:off x="932688" y="5501641"/>
            <a:ext cx="10576560" cy="3916678"/>
          </a:xfrm>
          <a:custGeom>
            <a:avLst/>
            <a:gdLst/>
            <a:ahLst/>
            <a:cxnLst/>
            <a:rect l="l" t="t" r="r" b="b"/>
            <a:pathLst>
              <a:path w="5288280" h="1958339">
                <a:moveTo>
                  <a:pt x="0" y="1958339"/>
                </a:moveTo>
                <a:lnTo>
                  <a:pt x="5288280" y="1958339"/>
                </a:lnTo>
                <a:lnTo>
                  <a:pt x="5288280" y="0"/>
                </a:lnTo>
                <a:lnTo>
                  <a:pt x="0" y="0"/>
                </a:lnTo>
                <a:lnTo>
                  <a:pt x="0" y="1958339"/>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8" name="object 7"/>
          <p:cNvSpPr txBox="1"/>
          <p:nvPr/>
        </p:nvSpPr>
        <p:spPr>
          <a:xfrm>
            <a:off x="932891" y="1688286"/>
            <a:ext cx="10951210" cy="7817523"/>
          </a:xfrm>
          <a:prstGeom prst="rect">
            <a:avLst/>
          </a:prstGeom>
        </p:spPr>
        <p:txBody>
          <a:bodyPr vert="horz" wrap="square" lIns="0" tIns="233678" rIns="0" bIns="0" rtlCol="0">
            <a:spAutoFit/>
          </a:bodyPr>
          <a:lstStyle/>
          <a:p>
            <a:pPr marL="34290">
              <a:spcBef>
                <a:spcPts val="1838"/>
              </a:spcBef>
            </a:pPr>
            <a:r>
              <a:rPr sz="2800" spc="-10" dirty="0">
                <a:solidFill>
                  <a:srgbClr val="5F5F5F"/>
                </a:solidFill>
                <a:cs typeface="Calibri"/>
              </a:rPr>
              <a:t>Contract functions can </a:t>
            </a:r>
            <a:r>
              <a:rPr sz="2800" dirty="0">
                <a:solidFill>
                  <a:srgbClr val="5F5F5F"/>
                </a:solidFill>
                <a:cs typeface="Calibri"/>
              </a:rPr>
              <a:t>lack an </a:t>
            </a:r>
            <a:r>
              <a:rPr sz="2800" spc="-10" dirty="0">
                <a:solidFill>
                  <a:srgbClr val="5F5F5F"/>
                </a:solidFill>
                <a:cs typeface="Calibri"/>
              </a:rPr>
              <a:t>implementation </a:t>
            </a:r>
            <a:r>
              <a:rPr sz="2800" dirty="0">
                <a:solidFill>
                  <a:srgbClr val="5F5F5F"/>
                </a:solidFill>
                <a:cs typeface="Calibri"/>
              </a:rPr>
              <a:t>as in </a:t>
            </a:r>
            <a:r>
              <a:rPr sz="2800" spc="-10" dirty="0">
                <a:solidFill>
                  <a:srgbClr val="5F5F5F"/>
                </a:solidFill>
                <a:cs typeface="Calibri"/>
              </a:rPr>
              <a:t>the </a:t>
            </a:r>
            <a:r>
              <a:rPr sz="2800" dirty="0">
                <a:solidFill>
                  <a:srgbClr val="5F5F5F"/>
                </a:solidFill>
                <a:cs typeface="Calibri"/>
              </a:rPr>
              <a:t>following</a:t>
            </a:r>
            <a:r>
              <a:rPr sz="2800" spc="100" dirty="0">
                <a:solidFill>
                  <a:srgbClr val="5F5F5F"/>
                </a:solidFill>
                <a:cs typeface="Calibri"/>
              </a:rPr>
              <a:t> </a:t>
            </a:r>
            <a:r>
              <a:rPr sz="2800" dirty="0">
                <a:solidFill>
                  <a:srgbClr val="5F5F5F"/>
                </a:solidFill>
                <a:cs typeface="Calibri"/>
              </a:rPr>
              <a:t>example:</a:t>
            </a:r>
            <a:endParaRPr sz="2800">
              <a:solidFill>
                <a:prstClr val="black"/>
              </a:solidFill>
              <a:cs typeface="Calibri"/>
            </a:endParaRPr>
          </a:p>
          <a:p>
            <a:pPr marL="396240">
              <a:spcBef>
                <a:spcPts val="1650"/>
              </a:spcBef>
            </a:pPr>
            <a:r>
              <a:rPr sz="2800" spc="-10" dirty="0">
                <a:solidFill>
                  <a:srgbClr val="252525"/>
                </a:solidFill>
                <a:latin typeface="Courier New"/>
                <a:cs typeface="Courier New"/>
              </a:rPr>
              <a:t>pragma solidity</a:t>
            </a:r>
            <a:r>
              <a:rPr sz="2800" spc="-130" dirty="0">
                <a:solidFill>
                  <a:srgbClr val="252525"/>
                </a:solidFill>
                <a:latin typeface="Courier New"/>
                <a:cs typeface="Courier New"/>
              </a:rPr>
              <a:t> </a:t>
            </a:r>
            <a:r>
              <a:rPr sz="2800" b="1" dirty="0">
                <a:solidFill>
                  <a:srgbClr val="5F5F5F"/>
                </a:solidFill>
                <a:latin typeface="Arial"/>
                <a:cs typeface="Arial"/>
              </a:rPr>
              <a:t>^</a:t>
            </a:r>
            <a:r>
              <a:rPr sz="2800" b="1" dirty="0">
                <a:solidFill>
                  <a:srgbClr val="095A82"/>
                </a:solidFill>
                <a:latin typeface="Arial"/>
                <a:cs typeface="Arial"/>
              </a:rPr>
              <a:t>0.4.0</a:t>
            </a:r>
            <a:r>
              <a:rPr sz="2800" b="1" dirty="0">
                <a:solidFill>
                  <a:srgbClr val="5F5F5F"/>
                </a:solidFill>
                <a:latin typeface="Arial"/>
                <a:cs typeface="Arial"/>
              </a:rPr>
              <a:t>;</a:t>
            </a:r>
            <a:endParaRPr sz="2800">
              <a:solidFill>
                <a:prstClr val="black"/>
              </a:solidFill>
              <a:latin typeface="Arial"/>
              <a:cs typeface="Arial"/>
            </a:endParaRPr>
          </a:p>
          <a:p>
            <a:pPr>
              <a:spcBef>
                <a:spcPts val="20"/>
              </a:spcBef>
            </a:pPr>
            <a:endParaRPr sz="2900">
              <a:solidFill>
                <a:prstClr val="black"/>
              </a:solidFill>
              <a:latin typeface="Times New Roman"/>
              <a:cs typeface="Times New Roman"/>
            </a:endParaRPr>
          </a:p>
          <a:p>
            <a:pPr marL="478790">
              <a:spcBef>
                <a:spcPts val="10"/>
              </a:spcBef>
            </a:pPr>
            <a:r>
              <a:rPr sz="2800" spc="-10" dirty="0">
                <a:solidFill>
                  <a:srgbClr val="095A82"/>
                </a:solidFill>
                <a:latin typeface="Courier New"/>
                <a:cs typeface="Courier New"/>
              </a:rPr>
              <a:t>contract </a:t>
            </a:r>
            <a:r>
              <a:rPr sz="2800" spc="-10" dirty="0">
                <a:solidFill>
                  <a:srgbClr val="252525"/>
                </a:solidFill>
                <a:latin typeface="Courier New"/>
                <a:cs typeface="Courier New"/>
              </a:rPr>
              <a:t>Feline</a:t>
            </a:r>
            <a:r>
              <a:rPr sz="2800" spc="-10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564640">
              <a:lnSpc>
                <a:spcPts val="3320"/>
              </a:lnSpc>
            </a:pPr>
            <a:r>
              <a:rPr sz="2800" spc="-10" dirty="0">
                <a:solidFill>
                  <a:srgbClr val="095A82"/>
                </a:solidFill>
                <a:latin typeface="Courier New"/>
                <a:cs typeface="Courier New"/>
              </a:rPr>
              <a:t>function </a:t>
            </a:r>
            <a:r>
              <a:rPr sz="2800" b="1" spc="-10" dirty="0">
                <a:solidFill>
                  <a:srgbClr val="252525"/>
                </a:solidFill>
                <a:latin typeface="Courier New"/>
                <a:cs typeface="Courier New"/>
              </a:rPr>
              <a:t>utterance() returns</a:t>
            </a:r>
            <a:r>
              <a:rPr sz="2800" b="1" spc="-1070" dirty="0">
                <a:solidFill>
                  <a:srgbClr val="252525"/>
                </a:solidFill>
                <a:latin typeface="Courier New"/>
                <a:cs typeface="Courier New"/>
              </a:rPr>
              <a:t> </a:t>
            </a:r>
            <a:r>
              <a:rPr sz="2800" b="1" spc="-10" dirty="0">
                <a:solidFill>
                  <a:srgbClr val="252525"/>
                </a:solidFill>
                <a:latin typeface="Courier New"/>
                <a:cs typeface="Courier New"/>
              </a:rPr>
              <a:t>(bytes32)</a:t>
            </a:r>
            <a:r>
              <a:rPr sz="2800" spc="-10" dirty="0">
                <a:solidFill>
                  <a:srgbClr val="252525"/>
                </a:solidFill>
                <a:latin typeface="Courier New"/>
                <a:cs typeface="Courier New"/>
              </a:rPr>
              <a:t>;</a:t>
            </a:r>
            <a:endParaRPr sz="2800">
              <a:solidFill>
                <a:prstClr val="black"/>
              </a:solidFill>
              <a:latin typeface="Courier New"/>
              <a:cs typeface="Courier New"/>
            </a:endParaRPr>
          </a:p>
          <a:p>
            <a:pPr marL="182880">
              <a:lnSpc>
                <a:spcPts val="3320"/>
              </a:lnSpc>
            </a:pPr>
            <a:r>
              <a:rPr sz="2800" dirty="0">
                <a:solidFill>
                  <a:srgbClr val="252525"/>
                </a:solidFill>
                <a:latin typeface="Courier New"/>
                <a:cs typeface="Courier New"/>
              </a:rPr>
              <a:t>}</a:t>
            </a:r>
            <a:endParaRPr sz="2800">
              <a:solidFill>
                <a:prstClr val="black"/>
              </a:solidFill>
              <a:latin typeface="Courier New"/>
              <a:cs typeface="Courier New"/>
            </a:endParaRPr>
          </a:p>
          <a:p>
            <a:pPr marL="25400">
              <a:spcBef>
                <a:spcPts val="2050"/>
              </a:spcBef>
            </a:pPr>
            <a:r>
              <a:rPr sz="2700" dirty="0">
                <a:solidFill>
                  <a:srgbClr val="5F5F5F"/>
                </a:solidFill>
                <a:cs typeface="Calibri"/>
              </a:rPr>
              <a:t>Such </a:t>
            </a:r>
            <a:r>
              <a:rPr sz="2700" spc="-10" dirty="0">
                <a:solidFill>
                  <a:srgbClr val="5F5F5F"/>
                </a:solidFill>
                <a:cs typeface="Calibri"/>
              </a:rPr>
              <a:t>contracts cannot </a:t>
            </a:r>
            <a:r>
              <a:rPr sz="2700" dirty="0">
                <a:solidFill>
                  <a:srgbClr val="5F5F5F"/>
                </a:solidFill>
                <a:cs typeface="Calibri"/>
              </a:rPr>
              <a:t>be compiled , </a:t>
            </a:r>
            <a:r>
              <a:rPr sz="2700" spc="-10" dirty="0">
                <a:solidFill>
                  <a:srgbClr val="5F5F5F"/>
                </a:solidFill>
                <a:cs typeface="Calibri"/>
              </a:rPr>
              <a:t>but they can </a:t>
            </a:r>
            <a:r>
              <a:rPr sz="2700" dirty="0">
                <a:solidFill>
                  <a:srgbClr val="5F5F5F"/>
                </a:solidFill>
                <a:cs typeface="Calibri"/>
              </a:rPr>
              <a:t>be </a:t>
            </a:r>
            <a:r>
              <a:rPr sz="2700" spc="-10" dirty="0">
                <a:solidFill>
                  <a:srgbClr val="5F5F5F"/>
                </a:solidFill>
                <a:cs typeface="Calibri"/>
              </a:rPr>
              <a:t>used </a:t>
            </a:r>
            <a:r>
              <a:rPr sz="2700" dirty="0">
                <a:solidFill>
                  <a:srgbClr val="5F5F5F"/>
                </a:solidFill>
                <a:cs typeface="Calibri"/>
              </a:rPr>
              <a:t>as </a:t>
            </a:r>
            <a:r>
              <a:rPr sz="2700" spc="-10" dirty="0">
                <a:solidFill>
                  <a:srgbClr val="5F5F5F"/>
                </a:solidFill>
                <a:cs typeface="Calibri"/>
              </a:rPr>
              <a:t>base</a:t>
            </a:r>
            <a:r>
              <a:rPr sz="2700" spc="-170" dirty="0">
                <a:solidFill>
                  <a:srgbClr val="5F5F5F"/>
                </a:solidFill>
                <a:cs typeface="Calibri"/>
              </a:rPr>
              <a:t> </a:t>
            </a:r>
            <a:r>
              <a:rPr sz="2700" spc="-10" dirty="0">
                <a:solidFill>
                  <a:srgbClr val="5F5F5F"/>
                </a:solidFill>
                <a:cs typeface="Calibri"/>
              </a:rPr>
              <a:t>contracts:</a:t>
            </a:r>
            <a:endParaRPr sz="2700">
              <a:solidFill>
                <a:prstClr val="black"/>
              </a:solidFill>
              <a:cs typeface="Calibri"/>
            </a:endParaRPr>
          </a:p>
          <a:p>
            <a:pPr marL="396240">
              <a:spcBef>
                <a:spcPts val="1630"/>
              </a:spcBef>
            </a:pPr>
            <a:r>
              <a:rPr sz="2800" spc="-10" dirty="0">
                <a:solidFill>
                  <a:srgbClr val="252525"/>
                </a:solidFill>
                <a:latin typeface="Courier New"/>
                <a:cs typeface="Courier New"/>
              </a:rPr>
              <a:t>pragma solidity</a:t>
            </a:r>
            <a:r>
              <a:rPr sz="2800" spc="-130" dirty="0">
                <a:solidFill>
                  <a:srgbClr val="252525"/>
                </a:solidFill>
                <a:latin typeface="Courier New"/>
                <a:cs typeface="Courier New"/>
              </a:rPr>
              <a:t> </a:t>
            </a:r>
            <a:r>
              <a:rPr sz="2800" b="1" dirty="0">
                <a:solidFill>
                  <a:srgbClr val="5F5F5F"/>
                </a:solidFill>
                <a:latin typeface="Arial"/>
                <a:cs typeface="Arial"/>
              </a:rPr>
              <a:t>^</a:t>
            </a:r>
            <a:r>
              <a:rPr sz="2800" b="1" dirty="0">
                <a:solidFill>
                  <a:srgbClr val="095A82"/>
                </a:solidFill>
                <a:latin typeface="Arial"/>
                <a:cs typeface="Arial"/>
              </a:rPr>
              <a:t>0.4.0</a:t>
            </a:r>
            <a:r>
              <a:rPr sz="2800" b="1" dirty="0">
                <a:solidFill>
                  <a:srgbClr val="5F5F5F"/>
                </a:solidFill>
                <a:latin typeface="Arial"/>
                <a:cs typeface="Arial"/>
              </a:rPr>
              <a:t>;</a:t>
            </a:r>
            <a:endParaRPr sz="2800">
              <a:solidFill>
                <a:prstClr val="black"/>
              </a:solidFill>
              <a:latin typeface="Arial"/>
              <a:cs typeface="Arial"/>
            </a:endParaRPr>
          </a:p>
          <a:p>
            <a:pPr>
              <a:spcBef>
                <a:spcPts val="70"/>
              </a:spcBef>
            </a:pPr>
            <a:endParaRPr sz="2800">
              <a:solidFill>
                <a:prstClr val="black"/>
              </a:solidFill>
              <a:latin typeface="Times New Roman"/>
              <a:cs typeface="Times New Roman"/>
            </a:endParaRPr>
          </a:p>
          <a:p>
            <a:pPr marL="609600"/>
            <a:r>
              <a:rPr sz="2800" spc="-10" dirty="0">
                <a:solidFill>
                  <a:srgbClr val="095A82"/>
                </a:solidFill>
                <a:latin typeface="Courier New"/>
                <a:cs typeface="Courier New"/>
              </a:rPr>
              <a:t>contract </a:t>
            </a:r>
            <a:r>
              <a:rPr sz="2800" spc="-10" dirty="0">
                <a:solidFill>
                  <a:srgbClr val="252525"/>
                </a:solidFill>
                <a:latin typeface="Courier New"/>
                <a:cs typeface="Courier New"/>
              </a:rPr>
              <a:t>Feline</a:t>
            </a:r>
            <a:r>
              <a:rPr sz="2800" spc="-5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564640">
              <a:lnSpc>
                <a:spcPts val="3320"/>
              </a:lnSpc>
              <a:spcBef>
                <a:spcPts val="70"/>
              </a:spcBef>
            </a:pPr>
            <a:r>
              <a:rPr sz="2800" spc="-10" dirty="0">
                <a:solidFill>
                  <a:srgbClr val="095A82"/>
                </a:solidFill>
                <a:latin typeface="Courier New"/>
                <a:cs typeface="Courier New"/>
              </a:rPr>
              <a:t>function </a:t>
            </a:r>
            <a:r>
              <a:rPr sz="2800" b="1" spc="-10" dirty="0">
                <a:solidFill>
                  <a:srgbClr val="252525"/>
                </a:solidFill>
                <a:latin typeface="Courier New"/>
                <a:cs typeface="Courier New"/>
              </a:rPr>
              <a:t>utterance() returns</a:t>
            </a:r>
            <a:r>
              <a:rPr sz="2800" b="1" spc="-1070" dirty="0">
                <a:solidFill>
                  <a:srgbClr val="252525"/>
                </a:solidFill>
                <a:latin typeface="Courier New"/>
                <a:cs typeface="Courier New"/>
              </a:rPr>
              <a:t> </a:t>
            </a:r>
            <a:r>
              <a:rPr sz="2800" b="1" spc="-10" dirty="0">
                <a:solidFill>
                  <a:srgbClr val="252525"/>
                </a:solidFill>
                <a:latin typeface="Courier New"/>
                <a:cs typeface="Courier New"/>
              </a:rPr>
              <a:t>(bytes32)</a:t>
            </a:r>
            <a:r>
              <a:rPr sz="2800" spc="-10" dirty="0">
                <a:solidFill>
                  <a:srgbClr val="252525"/>
                </a:solidFill>
                <a:latin typeface="Courier New"/>
                <a:cs typeface="Courier New"/>
              </a:rPr>
              <a:t>;</a:t>
            </a:r>
            <a:endParaRPr sz="2800">
              <a:solidFill>
                <a:prstClr val="black"/>
              </a:solidFill>
              <a:latin typeface="Courier New"/>
              <a:cs typeface="Courier New"/>
            </a:endParaRPr>
          </a:p>
          <a:p>
            <a:pPr marL="182880">
              <a:lnSpc>
                <a:spcPts val="3320"/>
              </a:lnSpc>
            </a:pPr>
            <a:r>
              <a:rPr sz="2800" dirty="0">
                <a:solidFill>
                  <a:srgbClr val="252525"/>
                </a:solidFill>
                <a:latin typeface="Courier New"/>
                <a:cs typeface="Courier New"/>
              </a:rPr>
              <a:t>}</a:t>
            </a:r>
            <a:endParaRPr sz="2800">
              <a:solidFill>
                <a:prstClr val="black"/>
              </a:solidFill>
              <a:latin typeface="Courier New"/>
              <a:cs typeface="Courier New"/>
            </a:endParaRPr>
          </a:p>
          <a:p>
            <a:pPr marL="182880"/>
            <a:r>
              <a:rPr sz="2800" spc="-10" dirty="0">
                <a:solidFill>
                  <a:srgbClr val="095A82"/>
                </a:solidFill>
                <a:latin typeface="Courier New"/>
                <a:cs typeface="Courier New"/>
              </a:rPr>
              <a:t>contract </a:t>
            </a:r>
            <a:r>
              <a:rPr sz="2800" spc="-20" dirty="0">
                <a:solidFill>
                  <a:srgbClr val="252525"/>
                </a:solidFill>
                <a:latin typeface="Courier New"/>
                <a:cs typeface="Courier New"/>
              </a:rPr>
              <a:t>Cat </a:t>
            </a:r>
            <a:r>
              <a:rPr sz="2800" spc="-20" dirty="0">
                <a:solidFill>
                  <a:srgbClr val="095A82"/>
                </a:solidFill>
                <a:latin typeface="Courier New"/>
                <a:cs typeface="Courier New"/>
              </a:rPr>
              <a:t>is </a:t>
            </a:r>
            <a:r>
              <a:rPr sz="2800" spc="-10" dirty="0">
                <a:solidFill>
                  <a:srgbClr val="252525"/>
                </a:solidFill>
                <a:latin typeface="Courier New"/>
                <a:cs typeface="Courier New"/>
              </a:rPr>
              <a:t>feline{</a:t>
            </a:r>
            <a:endParaRPr sz="2800">
              <a:solidFill>
                <a:prstClr val="black"/>
              </a:solidFill>
              <a:latin typeface="Courier New"/>
              <a:cs typeface="Courier New"/>
            </a:endParaRPr>
          </a:p>
          <a:p>
            <a:pPr marL="1887220"/>
            <a:r>
              <a:rPr sz="2800" spc="-10" dirty="0">
                <a:solidFill>
                  <a:srgbClr val="095A82"/>
                </a:solidFill>
                <a:latin typeface="Courier New"/>
                <a:cs typeface="Courier New"/>
              </a:rPr>
              <a:t>function </a:t>
            </a:r>
            <a:r>
              <a:rPr sz="2800" spc="-10" dirty="0">
                <a:solidFill>
                  <a:srgbClr val="252525"/>
                </a:solidFill>
                <a:latin typeface="Courier New"/>
                <a:cs typeface="Courier New"/>
              </a:rPr>
              <a:t>utterance() </a:t>
            </a:r>
            <a:r>
              <a:rPr sz="2800" spc="-10" dirty="0">
                <a:solidFill>
                  <a:srgbClr val="095A82"/>
                </a:solidFill>
                <a:latin typeface="Courier New"/>
                <a:cs typeface="Courier New"/>
              </a:rPr>
              <a:t>returns </a:t>
            </a:r>
            <a:r>
              <a:rPr sz="2800" spc="-10" dirty="0">
                <a:solidFill>
                  <a:srgbClr val="252525"/>
                </a:solidFill>
                <a:latin typeface="Courier New"/>
                <a:cs typeface="Courier New"/>
              </a:rPr>
              <a:t>(bytes32)</a:t>
            </a:r>
            <a:r>
              <a:rPr sz="2800" spc="-140" dirty="0">
                <a:solidFill>
                  <a:srgbClr val="252525"/>
                </a:solidFill>
                <a:latin typeface="Courier New"/>
                <a:cs typeface="Courier New"/>
              </a:rPr>
              <a:t> </a:t>
            </a:r>
            <a:r>
              <a:rPr sz="2800" dirty="0">
                <a:solidFill>
                  <a:srgbClr val="252525"/>
                </a:solidFill>
                <a:latin typeface="Courier New"/>
                <a:cs typeface="Courier New"/>
              </a:rPr>
              <a:t>{</a:t>
            </a:r>
            <a:endParaRPr sz="2800">
              <a:solidFill>
                <a:prstClr val="black"/>
              </a:solidFill>
              <a:latin typeface="Courier New"/>
              <a:cs typeface="Courier New"/>
            </a:endParaRPr>
          </a:p>
          <a:p>
            <a:pPr marL="182880"/>
            <a:r>
              <a:rPr sz="2800" spc="-10" dirty="0">
                <a:solidFill>
                  <a:srgbClr val="252525"/>
                </a:solidFill>
                <a:latin typeface="Courier New"/>
                <a:cs typeface="Courier New"/>
              </a:rPr>
              <a:t>return</a:t>
            </a:r>
            <a:r>
              <a:rPr sz="2800" spc="-50" dirty="0">
                <a:solidFill>
                  <a:srgbClr val="252525"/>
                </a:solidFill>
                <a:latin typeface="Courier New"/>
                <a:cs typeface="Courier New"/>
              </a:rPr>
              <a:t> </a:t>
            </a:r>
            <a:r>
              <a:rPr sz="2800" spc="-10" dirty="0">
                <a:solidFill>
                  <a:srgbClr val="252525"/>
                </a:solidFill>
                <a:latin typeface="Courier New"/>
                <a:cs typeface="Courier New"/>
              </a:rPr>
              <a:t>“miaow;</a:t>
            </a:r>
            <a:endParaRPr sz="2800">
              <a:solidFill>
                <a:prstClr val="black"/>
              </a:solidFill>
              <a:latin typeface="Courier New"/>
              <a:cs typeface="Courier New"/>
            </a:endParaRPr>
          </a:p>
          <a:p>
            <a:pPr marL="182880"/>
            <a:r>
              <a:rPr sz="2800" dirty="0">
                <a:solidFill>
                  <a:srgbClr val="252525"/>
                </a:solidFill>
                <a:latin typeface="Courier New"/>
                <a:cs typeface="Courier New"/>
              </a:rPr>
              <a:t>}</a:t>
            </a:r>
            <a:endParaRPr sz="2800">
              <a:solidFill>
                <a:prstClr val="black"/>
              </a:solidFill>
              <a:latin typeface="Courier New"/>
              <a:cs typeface="Courier New"/>
            </a:endParaRPr>
          </a:p>
        </p:txBody>
      </p:sp>
    </p:spTree>
    <p:extLst>
      <p:ext uri="{BB962C8B-B14F-4D97-AF65-F5344CB8AC3E}">
        <p14:creationId xmlns:p14="http://schemas.microsoft.com/office/powerpoint/2010/main" val="2110813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10" dirty="0">
                <a:solidFill>
                  <a:srgbClr val="095A82"/>
                </a:solidFill>
              </a:rPr>
              <a:t>Interfaces</a:t>
            </a:r>
            <a:endParaRPr sz="5600" dirty="0">
              <a:solidFill>
                <a:schemeClr val="tx2"/>
              </a:solidFill>
            </a:endParaRPr>
          </a:p>
        </p:txBody>
      </p:sp>
      <p:sp>
        <p:nvSpPr>
          <p:cNvPr id="12" name="object 3"/>
          <p:cNvSpPr/>
          <p:nvPr/>
        </p:nvSpPr>
        <p:spPr>
          <a:xfrm>
            <a:off x="932688" y="6620256"/>
            <a:ext cx="16423640" cy="2270760"/>
          </a:xfrm>
          <a:custGeom>
            <a:avLst/>
            <a:gdLst/>
            <a:ahLst/>
            <a:cxnLst/>
            <a:rect l="l" t="t" r="r" b="b"/>
            <a:pathLst>
              <a:path w="8211820" h="1135379">
                <a:moveTo>
                  <a:pt x="0" y="1135380"/>
                </a:moveTo>
                <a:lnTo>
                  <a:pt x="8211311" y="1135380"/>
                </a:lnTo>
                <a:lnTo>
                  <a:pt x="8211311" y="0"/>
                </a:lnTo>
                <a:lnTo>
                  <a:pt x="0" y="0"/>
                </a:lnTo>
                <a:lnTo>
                  <a:pt x="0" y="1135380"/>
                </a:lnTo>
                <a:close/>
              </a:path>
            </a:pathLst>
          </a:custGeom>
          <a:solidFill>
            <a:srgbClr val="DCE2E3"/>
          </a:solidFill>
        </p:spPr>
        <p:txBody>
          <a:bodyPr wrap="square" lIns="0" tIns="0" rIns="0" bIns="0" rtlCol="0"/>
          <a:lstStyle/>
          <a:p>
            <a:endParaRPr sz="3600">
              <a:solidFill>
                <a:prstClr val="black"/>
              </a:solidFill>
            </a:endParaRPr>
          </a:p>
        </p:txBody>
      </p:sp>
      <p:sp>
        <p:nvSpPr>
          <p:cNvPr id="14" name="object 4"/>
          <p:cNvSpPr/>
          <p:nvPr/>
        </p:nvSpPr>
        <p:spPr>
          <a:xfrm>
            <a:off x="932688" y="6620256"/>
            <a:ext cx="16423640" cy="2270760"/>
          </a:xfrm>
          <a:custGeom>
            <a:avLst/>
            <a:gdLst/>
            <a:ahLst/>
            <a:cxnLst/>
            <a:rect l="l" t="t" r="r" b="b"/>
            <a:pathLst>
              <a:path w="8211820" h="1135379">
                <a:moveTo>
                  <a:pt x="0" y="1135380"/>
                </a:moveTo>
                <a:lnTo>
                  <a:pt x="8211311" y="1135380"/>
                </a:lnTo>
                <a:lnTo>
                  <a:pt x="8211311" y="0"/>
                </a:lnTo>
                <a:lnTo>
                  <a:pt x="0" y="0"/>
                </a:lnTo>
                <a:lnTo>
                  <a:pt x="0" y="1135380"/>
                </a:lnTo>
                <a:close/>
              </a:path>
            </a:pathLst>
          </a:custGeom>
          <a:ln w="12192">
            <a:solidFill>
              <a:srgbClr val="7E7E7E"/>
            </a:solidFill>
          </a:ln>
        </p:spPr>
        <p:txBody>
          <a:bodyPr wrap="square" lIns="0" tIns="0" rIns="0" bIns="0" rtlCol="0"/>
          <a:lstStyle/>
          <a:p>
            <a:endParaRPr sz="3600">
              <a:solidFill>
                <a:prstClr val="black"/>
              </a:solidFill>
            </a:endParaRPr>
          </a:p>
        </p:txBody>
      </p:sp>
      <p:sp>
        <p:nvSpPr>
          <p:cNvPr id="16" name="object 5"/>
          <p:cNvSpPr txBox="1"/>
          <p:nvPr/>
        </p:nvSpPr>
        <p:spPr>
          <a:xfrm>
            <a:off x="942034" y="1896110"/>
            <a:ext cx="13467080" cy="7018588"/>
          </a:xfrm>
          <a:prstGeom prst="rect">
            <a:avLst/>
          </a:prstGeom>
        </p:spPr>
        <p:txBody>
          <a:bodyPr vert="horz" wrap="square" lIns="0" tIns="26670" rIns="0" bIns="0" rtlCol="0">
            <a:spAutoFit/>
          </a:bodyPr>
          <a:lstStyle/>
          <a:p>
            <a:pPr marL="25400">
              <a:spcBef>
                <a:spcPts val="210"/>
              </a:spcBef>
            </a:pPr>
            <a:r>
              <a:rPr sz="2800" spc="-10" dirty="0">
                <a:solidFill>
                  <a:srgbClr val="5F5F5F"/>
                </a:solidFill>
                <a:cs typeface="Calibri"/>
              </a:rPr>
              <a:t>Interfaces </a:t>
            </a:r>
            <a:r>
              <a:rPr sz="2800" dirty="0">
                <a:solidFill>
                  <a:srgbClr val="5F5F5F"/>
                </a:solidFill>
                <a:cs typeface="Calibri"/>
              </a:rPr>
              <a:t>are </a:t>
            </a:r>
            <a:r>
              <a:rPr sz="2800" spc="-10" dirty="0">
                <a:solidFill>
                  <a:srgbClr val="5F5F5F"/>
                </a:solidFill>
                <a:cs typeface="Calibri"/>
              </a:rPr>
              <a:t>similar to abstract contracts, but they cannot have any functions</a:t>
            </a:r>
            <a:r>
              <a:rPr sz="2800" spc="350" dirty="0">
                <a:solidFill>
                  <a:srgbClr val="5F5F5F"/>
                </a:solidFill>
                <a:cs typeface="Calibri"/>
              </a:rPr>
              <a:t> </a:t>
            </a:r>
            <a:r>
              <a:rPr sz="2800" spc="-10" dirty="0">
                <a:solidFill>
                  <a:srgbClr val="5F5F5F"/>
                </a:solidFill>
                <a:cs typeface="Calibri"/>
              </a:rPr>
              <a:t>implemented</a:t>
            </a:r>
            <a:endParaRPr sz="2800" dirty="0">
              <a:solidFill>
                <a:prstClr val="black"/>
              </a:solidFill>
              <a:cs typeface="Calibri"/>
            </a:endParaRPr>
          </a:p>
          <a:p>
            <a:pPr>
              <a:spcBef>
                <a:spcPts val="80"/>
              </a:spcBef>
            </a:pPr>
            <a:endParaRPr sz="2600" dirty="0">
              <a:solidFill>
                <a:prstClr val="black"/>
              </a:solidFill>
              <a:latin typeface="Times New Roman"/>
              <a:cs typeface="Times New Roman"/>
            </a:endParaRPr>
          </a:p>
          <a:p>
            <a:pPr marL="25400"/>
            <a:r>
              <a:rPr sz="2800" b="1" dirty="0">
                <a:solidFill>
                  <a:srgbClr val="5F5F5F"/>
                </a:solidFill>
                <a:cs typeface="Calibri"/>
              </a:rPr>
              <a:t>There are further</a:t>
            </a:r>
            <a:r>
              <a:rPr sz="2800" b="1" spc="-220" dirty="0">
                <a:solidFill>
                  <a:srgbClr val="5F5F5F"/>
                </a:solidFill>
                <a:cs typeface="Calibri"/>
              </a:rPr>
              <a:t> </a:t>
            </a:r>
            <a:r>
              <a:rPr sz="2800" b="1" dirty="0">
                <a:solidFill>
                  <a:srgbClr val="5F5F5F"/>
                </a:solidFill>
                <a:cs typeface="Calibri"/>
              </a:rPr>
              <a:t>restrictions:</a:t>
            </a:r>
            <a:endParaRPr sz="2800" dirty="0">
              <a:solidFill>
                <a:prstClr val="black"/>
              </a:solidFill>
              <a:cs typeface="Calibri"/>
            </a:endParaRPr>
          </a:p>
          <a:p>
            <a:pPr marL="711200" indent="-548640">
              <a:spcBef>
                <a:spcPts val="1920"/>
              </a:spcBef>
              <a:buClr>
                <a:srgbClr val="095A82"/>
              </a:buClr>
              <a:buFont typeface="Arial"/>
              <a:buChar char="•"/>
              <a:tabLst>
                <a:tab pos="709930" algn="l"/>
                <a:tab pos="711200" algn="l"/>
              </a:tabLst>
            </a:pPr>
            <a:r>
              <a:rPr sz="2800" spc="-10" dirty="0">
                <a:solidFill>
                  <a:srgbClr val="5F5F5F"/>
                </a:solidFill>
                <a:cs typeface="Calibri"/>
              </a:rPr>
              <a:t>Cannot inherit other contracts </a:t>
            </a:r>
            <a:r>
              <a:rPr sz="2800" dirty="0">
                <a:solidFill>
                  <a:srgbClr val="5F5F5F"/>
                </a:solidFill>
                <a:cs typeface="Calibri"/>
              </a:rPr>
              <a:t>or</a:t>
            </a:r>
            <a:r>
              <a:rPr sz="2800" spc="60" dirty="0">
                <a:solidFill>
                  <a:srgbClr val="5F5F5F"/>
                </a:solidFill>
                <a:cs typeface="Calibri"/>
              </a:rPr>
              <a:t> </a:t>
            </a:r>
            <a:r>
              <a:rPr sz="2800" dirty="0">
                <a:solidFill>
                  <a:srgbClr val="5F5F5F"/>
                </a:solidFill>
                <a:cs typeface="Calibri"/>
              </a:rPr>
              <a:t>interfaces</a:t>
            </a:r>
            <a:endParaRPr sz="2800" dirty="0">
              <a:solidFill>
                <a:prstClr val="black"/>
              </a:solidFill>
              <a:cs typeface="Calibri"/>
            </a:endParaRPr>
          </a:p>
          <a:p>
            <a:pPr marL="711200" indent="-548640">
              <a:spcBef>
                <a:spcPts val="1390"/>
              </a:spcBef>
              <a:buClr>
                <a:srgbClr val="095A82"/>
              </a:buClr>
              <a:buFont typeface="Arial"/>
              <a:buChar char="•"/>
              <a:tabLst>
                <a:tab pos="709930" algn="l"/>
                <a:tab pos="711200" algn="l"/>
              </a:tabLst>
            </a:pPr>
            <a:r>
              <a:rPr sz="2800" spc="-10" dirty="0">
                <a:solidFill>
                  <a:srgbClr val="5F5F5F"/>
                </a:solidFill>
                <a:cs typeface="Calibri"/>
              </a:rPr>
              <a:t>Cannot </a:t>
            </a:r>
            <a:r>
              <a:rPr sz="2800" dirty="0">
                <a:solidFill>
                  <a:srgbClr val="5F5F5F"/>
                </a:solidFill>
                <a:cs typeface="Calibri"/>
              </a:rPr>
              <a:t>define</a:t>
            </a:r>
            <a:r>
              <a:rPr sz="2800" spc="30" dirty="0">
                <a:solidFill>
                  <a:srgbClr val="5F5F5F"/>
                </a:solidFill>
                <a:cs typeface="Calibri"/>
              </a:rPr>
              <a:t> </a:t>
            </a:r>
            <a:r>
              <a:rPr sz="2800" spc="-10" dirty="0">
                <a:solidFill>
                  <a:srgbClr val="5F5F5F"/>
                </a:solidFill>
                <a:cs typeface="Calibri"/>
              </a:rPr>
              <a:t>constructor</a:t>
            </a:r>
            <a:endParaRPr sz="2800" dirty="0">
              <a:solidFill>
                <a:prstClr val="black"/>
              </a:solidFill>
              <a:cs typeface="Calibri"/>
            </a:endParaRPr>
          </a:p>
          <a:p>
            <a:pPr marL="711200" indent="-548640">
              <a:spcBef>
                <a:spcPts val="1420"/>
              </a:spcBef>
              <a:buClr>
                <a:srgbClr val="095A82"/>
              </a:buClr>
              <a:buFont typeface="Arial"/>
              <a:buChar char="•"/>
              <a:tabLst>
                <a:tab pos="709930" algn="l"/>
                <a:tab pos="711200" algn="l"/>
              </a:tabLst>
            </a:pPr>
            <a:r>
              <a:rPr sz="2800" spc="-10" dirty="0">
                <a:solidFill>
                  <a:srgbClr val="5F5F5F"/>
                </a:solidFill>
                <a:cs typeface="Calibri"/>
              </a:rPr>
              <a:t>Cannot </a:t>
            </a:r>
            <a:r>
              <a:rPr sz="2800" dirty="0">
                <a:solidFill>
                  <a:srgbClr val="5F5F5F"/>
                </a:solidFill>
                <a:cs typeface="Calibri"/>
              </a:rPr>
              <a:t>define</a:t>
            </a:r>
            <a:r>
              <a:rPr sz="2800" spc="30" dirty="0">
                <a:solidFill>
                  <a:srgbClr val="5F5F5F"/>
                </a:solidFill>
                <a:cs typeface="Calibri"/>
              </a:rPr>
              <a:t> </a:t>
            </a:r>
            <a:r>
              <a:rPr sz="2800" dirty="0">
                <a:solidFill>
                  <a:srgbClr val="5F5F5F"/>
                </a:solidFill>
                <a:cs typeface="Calibri"/>
              </a:rPr>
              <a:t>variables</a:t>
            </a:r>
            <a:endParaRPr sz="2800" dirty="0">
              <a:solidFill>
                <a:prstClr val="black"/>
              </a:solidFill>
              <a:cs typeface="Calibri"/>
            </a:endParaRPr>
          </a:p>
          <a:p>
            <a:pPr marL="711200" indent="-548640">
              <a:spcBef>
                <a:spcPts val="1390"/>
              </a:spcBef>
              <a:buClr>
                <a:srgbClr val="095A82"/>
              </a:buClr>
              <a:buFont typeface="Arial"/>
              <a:buChar char="•"/>
              <a:tabLst>
                <a:tab pos="709930" algn="l"/>
                <a:tab pos="711200" algn="l"/>
              </a:tabLst>
            </a:pPr>
            <a:r>
              <a:rPr sz="2800" spc="-10" dirty="0">
                <a:solidFill>
                  <a:srgbClr val="5F5F5F"/>
                </a:solidFill>
                <a:cs typeface="Calibri"/>
              </a:rPr>
              <a:t>Cannot </a:t>
            </a:r>
            <a:r>
              <a:rPr sz="2800" dirty="0">
                <a:solidFill>
                  <a:srgbClr val="5F5F5F"/>
                </a:solidFill>
                <a:cs typeface="Calibri"/>
              </a:rPr>
              <a:t>define</a:t>
            </a:r>
            <a:r>
              <a:rPr sz="2800" spc="-110" dirty="0">
                <a:solidFill>
                  <a:srgbClr val="5F5F5F"/>
                </a:solidFill>
                <a:cs typeface="Calibri"/>
              </a:rPr>
              <a:t> </a:t>
            </a:r>
            <a:r>
              <a:rPr sz="2800" spc="-10" dirty="0">
                <a:solidFill>
                  <a:srgbClr val="5F5F5F"/>
                </a:solidFill>
                <a:cs typeface="Calibri"/>
              </a:rPr>
              <a:t>structs</a:t>
            </a:r>
            <a:endParaRPr sz="2800" dirty="0">
              <a:solidFill>
                <a:prstClr val="black"/>
              </a:solidFill>
              <a:cs typeface="Calibri"/>
            </a:endParaRPr>
          </a:p>
          <a:p>
            <a:pPr marL="711200" indent="-548640">
              <a:spcBef>
                <a:spcPts val="1390"/>
              </a:spcBef>
              <a:buClr>
                <a:srgbClr val="095A82"/>
              </a:buClr>
              <a:buFont typeface="Arial"/>
              <a:buChar char="•"/>
              <a:tabLst>
                <a:tab pos="709930" algn="l"/>
                <a:tab pos="711200" algn="l"/>
              </a:tabLst>
            </a:pPr>
            <a:r>
              <a:rPr sz="2800" spc="-10" dirty="0">
                <a:solidFill>
                  <a:srgbClr val="5F5F5F"/>
                </a:solidFill>
                <a:cs typeface="Calibri"/>
              </a:rPr>
              <a:t>Cannot define</a:t>
            </a:r>
            <a:r>
              <a:rPr sz="2800" spc="-80" dirty="0">
                <a:solidFill>
                  <a:srgbClr val="5F5F5F"/>
                </a:solidFill>
                <a:cs typeface="Calibri"/>
              </a:rPr>
              <a:t> </a:t>
            </a:r>
            <a:r>
              <a:rPr sz="2800" spc="-10" dirty="0">
                <a:solidFill>
                  <a:srgbClr val="5F5F5F"/>
                </a:solidFill>
                <a:cs typeface="Calibri"/>
              </a:rPr>
              <a:t>enums</a:t>
            </a:r>
            <a:endParaRPr sz="2800" dirty="0">
              <a:solidFill>
                <a:prstClr val="black"/>
              </a:solidFill>
              <a:cs typeface="Calibri"/>
            </a:endParaRPr>
          </a:p>
          <a:p>
            <a:pPr>
              <a:spcBef>
                <a:spcPts val="30"/>
              </a:spcBef>
            </a:pPr>
            <a:endParaRPr sz="2900" dirty="0">
              <a:solidFill>
                <a:prstClr val="black"/>
              </a:solidFill>
              <a:latin typeface="Times New Roman"/>
              <a:cs typeface="Times New Roman"/>
            </a:endParaRPr>
          </a:p>
          <a:p>
            <a:pPr marL="387350"/>
            <a:r>
              <a:rPr sz="2800" spc="-10" dirty="0">
                <a:solidFill>
                  <a:srgbClr val="252525"/>
                </a:solidFill>
                <a:latin typeface="Courier New"/>
                <a:cs typeface="Courier New"/>
              </a:rPr>
              <a:t>pragma solidity</a:t>
            </a:r>
            <a:r>
              <a:rPr sz="2800" spc="-130" dirty="0">
                <a:solidFill>
                  <a:srgbClr val="252525"/>
                </a:solidFill>
                <a:latin typeface="Courier New"/>
                <a:cs typeface="Courier New"/>
              </a:rPr>
              <a:t> </a:t>
            </a:r>
            <a:r>
              <a:rPr sz="2800" b="1" dirty="0">
                <a:solidFill>
                  <a:srgbClr val="5F5F5F"/>
                </a:solidFill>
                <a:latin typeface="Arial"/>
                <a:cs typeface="Arial"/>
              </a:rPr>
              <a:t>^</a:t>
            </a:r>
            <a:r>
              <a:rPr sz="2800" b="1" dirty="0">
                <a:solidFill>
                  <a:srgbClr val="095A82"/>
                </a:solidFill>
                <a:latin typeface="Arial"/>
                <a:cs typeface="Arial"/>
              </a:rPr>
              <a:t>0.4.0</a:t>
            </a:r>
            <a:r>
              <a:rPr sz="2800" b="1" dirty="0">
                <a:solidFill>
                  <a:srgbClr val="5F5F5F"/>
                </a:solidFill>
                <a:latin typeface="Arial"/>
                <a:cs typeface="Arial"/>
              </a:rPr>
              <a:t>;</a:t>
            </a:r>
            <a:endParaRPr sz="2800" dirty="0">
              <a:solidFill>
                <a:prstClr val="black"/>
              </a:solidFill>
              <a:latin typeface="Arial"/>
              <a:cs typeface="Arial"/>
            </a:endParaRPr>
          </a:p>
          <a:p>
            <a:pPr>
              <a:spcBef>
                <a:spcPts val="20"/>
              </a:spcBef>
            </a:pPr>
            <a:endParaRPr sz="2900" dirty="0">
              <a:solidFill>
                <a:prstClr val="black"/>
              </a:solidFill>
              <a:latin typeface="Times New Roman"/>
              <a:cs typeface="Times New Roman"/>
            </a:endParaRPr>
          </a:p>
          <a:p>
            <a:pPr marL="469900"/>
            <a:r>
              <a:rPr sz="2800" spc="-10" dirty="0">
                <a:solidFill>
                  <a:srgbClr val="095A82"/>
                </a:solidFill>
                <a:latin typeface="Courier New"/>
                <a:cs typeface="Courier New"/>
              </a:rPr>
              <a:t>interface </a:t>
            </a:r>
            <a:r>
              <a:rPr sz="2800" spc="-10" dirty="0">
                <a:solidFill>
                  <a:srgbClr val="252525"/>
                </a:solidFill>
                <a:latin typeface="Courier New"/>
                <a:cs typeface="Courier New"/>
              </a:rPr>
              <a:t>Token</a:t>
            </a:r>
            <a:r>
              <a:rPr sz="2800" spc="-9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170180" algn="ctr">
              <a:lnSpc>
                <a:spcPts val="3328"/>
              </a:lnSpc>
            </a:pPr>
            <a:r>
              <a:rPr sz="2800" spc="-10" dirty="0">
                <a:solidFill>
                  <a:srgbClr val="095A82"/>
                </a:solidFill>
                <a:latin typeface="Courier New"/>
                <a:cs typeface="Courier New"/>
              </a:rPr>
              <a:t>function </a:t>
            </a:r>
            <a:r>
              <a:rPr sz="2800" spc="-10" dirty="0">
                <a:solidFill>
                  <a:srgbClr val="252525"/>
                </a:solidFill>
                <a:latin typeface="Courier New"/>
                <a:cs typeface="Courier New"/>
              </a:rPr>
              <a:t>transfer(</a:t>
            </a:r>
            <a:r>
              <a:rPr sz="2800" spc="-10" dirty="0">
                <a:solidFill>
                  <a:srgbClr val="095A82"/>
                </a:solidFill>
                <a:latin typeface="Courier New"/>
                <a:cs typeface="Courier New"/>
              </a:rPr>
              <a:t>address </a:t>
            </a:r>
            <a:r>
              <a:rPr sz="2800" spc="-10" dirty="0">
                <a:solidFill>
                  <a:srgbClr val="252525"/>
                </a:solidFill>
                <a:latin typeface="Courier New"/>
                <a:cs typeface="Courier New"/>
              </a:rPr>
              <a:t>recipient, </a:t>
            </a:r>
            <a:r>
              <a:rPr sz="2800" dirty="0">
                <a:solidFill>
                  <a:srgbClr val="095A82"/>
                </a:solidFill>
                <a:latin typeface="Courier New"/>
                <a:cs typeface="Courier New"/>
              </a:rPr>
              <a:t>uint</a:t>
            </a:r>
            <a:r>
              <a:rPr sz="2800" spc="-1090" dirty="0">
                <a:solidFill>
                  <a:srgbClr val="095A82"/>
                </a:solidFill>
                <a:latin typeface="Courier New"/>
                <a:cs typeface="Courier New"/>
              </a:rPr>
              <a:t> </a:t>
            </a:r>
            <a:r>
              <a:rPr sz="2800" spc="-10" dirty="0">
                <a:solidFill>
                  <a:srgbClr val="252525"/>
                </a:solidFill>
                <a:latin typeface="Courier New"/>
                <a:cs typeface="Courier New"/>
              </a:rPr>
              <a:t>amount);</a:t>
            </a:r>
            <a:endParaRPr sz="2800" dirty="0">
              <a:solidFill>
                <a:prstClr val="black"/>
              </a:solidFill>
              <a:latin typeface="Courier New"/>
              <a:cs typeface="Courier New"/>
            </a:endParaRPr>
          </a:p>
          <a:p>
            <a:pPr marL="173990">
              <a:lnSpc>
                <a:spcPts val="3328"/>
              </a:lnSpc>
            </a:pPr>
            <a:r>
              <a:rPr sz="2800" dirty="0">
                <a:solidFill>
                  <a:srgbClr val="252525"/>
                </a:solidFill>
                <a:latin typeface="Courier New"/>
                <a:cs typeface="Courier New"/>
              </a:rPr>
              <a:t>}</a:t>
            </a:r>
            <a:endParaRPr sz="2800" dirty="0">
              <a:solidFill>
                <a:prstClr val="black"/>
              </a:solidFill>
              <a:latin typeface="Courier New"/>
              <a:cs typeface="Courier New"/>
            </a:endParaRPr>
          </a:p>
        </p:txBody>
      </p:sp>
    </p:spTree>
    <p:extLst>
      <p:ext uri="{BB962C8B-B14F-4D97-AF65-F5344CB8AC3E}">
        <p14:creationId xmlns:p14="http://schemas.microsoft.com/office/powerpoint/2010/main" val="4092505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10" dirty="0">
                <a:solidFill>
                  <a:srgbClr val="095A82"/>
                </a:solidFill>
              </a:rPr>
              <a:t>Events</a:t>
            </a:r>
            <a:endParaRPr sz="5600" dirty="0">
              <a:solidFill>
                <a:schemeClr val="tx2"/>
              </a:solidFill>
            </a:endParaRPr>
          </a:p>
        </p:txBody>
      </p:sp>
      <p:sp>
        <p:nvSpPr>
          <p:cNvPr id="16" name="object 3"/>
          <p:cNvSpPr/>
          <p:nvPr/>
        </p:nvSpPr>
        <p:spPr>
          <a:xfrm>
            <a:off x="932688" y="5373622"/>
            <a:ext cx="16423640" cy="4008120"/>
          </a:xfrm>
          <a:custGeom>
            <a:avLst/>
            <a:gdLst/>
            <a:ahLst/>
            <a:cxnLst/>
            <a:rect l="l" t="t" r="r" b="b"/>
            <a:pathLst>
              <a:path w="8211820" h="2004060">
                <a:moveTo>
                  <a:pt x="0" y="2004060"/>
                </a:moveTo>
                <a:lnTo>
                  <a:pt x="8211311" y="2004060"/>
                </a:lnTo>
                <a:lnTo>
                  <a:pt x="8211311" y="0"/>
                </a:lnTo>
                <a:lnTo>
                  <a:pt x="0" y="0"/>
                </a:lnTo>
                <a:lnTo>
                  <a:pt x="0" y="2004060"/>
                </a:lnTo>
                <a:close/>
              </a:path>
            </a:pathLst>
          </a:custGeom>
          <a:solidFill>
            <a:srgbClr val="DCE2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3600" b="0" i="0" u="none" strike="noStrike" kern="0" cap="none" spc="0" normalizeH="0" baseline="0" noProof="0" smtClean="0">
              <a:ln>
                <a:noFill/>
              </a:ln>
              <a:solidFill>
                <a:prstClr val="black"/>
              </a:solidFill>
              <a:effectLst/>
              <a:uLnTx/>
              <a:uFillTx/>
            </a:endParaRPr>
          </a:p>
        </p:txBody>
      </p:sp>
      <p:sp>
        <p:nvSpPr>
          <p:cNvPr id="17" name="object 5"/>
          <p:cNvSpPr txBox="1"/>
          <p:nvPr/>
        </p:nvSpPr>
        <p:spPr>
          <a:xfrm>
            <a:off x="942035" y="1683968"/>
            <a:ext cx="16381730" cy="7712368"/>
          </a:xfrm>
          <a:prstGeom prst="rect">
            <a:avLst/>
          </a:prstGeom>
        </p:spPr>
        <p:txBody>
          <a:bodyPr vert="horz" wrap="square" lIns="0" tIns="238760" rIns="0" bIns="0" rtlCol="0">
            <a:spAutoFit/>
          </a:bodyPr>
          <a:lstStyle/>
          <a:p>
            <a:pPr marL="598170" indent="-572770">
              <a:spcBef>
                <a:spcPts val="1880"/>
              </a:spcBef>
              <a:buClr>
                <a:srgbClr val="095A82"/>
              </a:buClr>
              <a:buFont typeface="Wingdings"/>
              <a:buChar char=""/>
              <a:tabLst>
                <a:tab pos="598170" algn="l"/>
                <a:tab pos="599440" algn="l"/>
              </a:tabLst>
            </a:pPr>
            <a:r>
              <a:rPr sz="2800" spc="-10" dirty="0">
                <a:solidFill>
                  <a:srgbClr val="5F5F5F"/>
                </a:solidFill>
                <a:cs typeface="Calibri"/>
              </a:rPr>
              <a:t>Events </a:t>
            </a:r>
            <a:r>
              <a:rPr sz="2800" dirty="0">
                <a:solidFill>
                  <a:srgbClr val="5F5F5F"/>
                </a:solidFill>
                <a:cs typeface="Calibri"/>
              </a:rPr>
              <a:t>allow </a:t>
            </a:r>
            <a:r>
              <a:rPr sz="2800" spc="-10" dirty="0">
                <a:solidFill>
                  <a:srgbClr val="5F5F5F"/>
                </a:solidFill>
                <a:cs typeface="Calibri"/>
              </a:rPr>
              <a:t>the convenient usage of the EVM </a:t>
            </a:r>
            <a:r>
              <a:rPr sz="2800" dirty="0">
                <a:solidFill>
                  <a:srgbClr val="5F5F5F"/>
                </a:solidFill>
                <a:cs typeface="Calibri"/>
              </a:rPr>
              <a:t>logging </a:t>
            </a:r>
            <a:r>
              <a:rPr sz="2800" spc="-10" dirty="0">
                <a:solidFill>
                  <a:srgbClr val="5F5F5F"/>
                </a:solidFill>
                <a:cs typeface="Calibri"/>
              </a:rPr>
              <a:t>facilities, which </a:t>
            </a:r>
            <a:r>
              <a:rPr sz="2800" dirty="0">
                <a:solidFill>
                  <a:srgbClr val="5F5F5F"/>
                </a:solidFill>
                <a:cs typeface="Calibri"/>
              </a:rPr>
              <a:t>in turn can </a:t>
            </a:r>
            <a:r>
              <a:rPr sz="2800" spc="-10" dirty="0">
                <a:solidFill>
                  <a:srgbClr val="5F5F5F"/>
                </a:solidFill>
                <a:cs typeface="Calibri"/>
              </a:rPr>
              <a:t>be used </a:t>
            </a:r>
            <a:r>
              <a:rPr sz="2800" dirty="0">
                <a:solidFill>
                  <a:srgbClr val="5F5F5F"/>
                </a:solidFill>
                <a:cs typeface="Calibri"/>
              </a:rPr>
              <a:t>to </a:t>
            </a:r>
            <a:r>
              <a:rPr sz="2800" spc="-10" dirty="0">
                <a:solidFill>
                  <a:srgbClr val="5F5F5F"/>
                </a:solidFill>
                <a:cs typeface="Calibri"/>
              </a:rPr>
              <a:t>“call”</a:t>
            </a:r>
            <a:r>
              <a:rPr sz="2800" spc="320" dirty="0">
                <a:solidFill>
                  <a:srgbClr val="5F5F5F"/>
                </a:solidFill>
                <a:cs typeface="Calibri"/>
              </a:rPr>
              <a:t> </a:t>
            </a:r>
            <a:r>
              <a:rPr sz="2800" dirty="0">
                <a:solidFill>
                  <a:srgbClr val="5F5F5F"/>
                </a:solidFill>
                <a:cs typeface="Calibri"/>
              </a:rPr>
              <a:t>JavaScript</a:t>
            </a:r>
            <a:endParaRPr sz="2800" dirty="0">
              <a:solidFill>
                <a:prstClr val="black"/>
              </a:solidFill>
              <a:cs typeface="Calibri"/>
            </a:endParaRPr>
          </a:p>
          <a:p>
            <a:pPr marL="598170">
              <a:spcBef>
                <a:spcPts val="1680"/>
              </a:spcBef>
            </a:pPr>
            <a:r>
              <a:rPr sz="2800" spc="-10" dirty="0">
                <a:solidFill>
                  <a:srgbClr val="5F5F5F"/>
                </a:solidFill>
                <a:cs typeface="Calibri"/>
              </a:rPr>
              <a:t>callbacks </a:t>
            </a:r>
            <a:r>
              <a:rPr sz="2800" dirty="0">
                <a:solidFill>
                  <a:srgbClr val="5F5F5F"/>
                </a:solidFill>
                <a:cs typeface="Calibri"/>
              </a:rPr>
              <a:t>in the </a:t>
            </a:r>
            <a:r>
              <a:rPr sz="2800" spc="-10" dirty="0">
                <a:solidFill>
                  <a:srgbClr val="5F5F5F"/>
                </a:solidFill>
                <a:cs typeface="Calibri"/>
              </a:rPr>
              <a:t>user </a:t>
            </a:r>
            <a:r>
              <a:rPr sz="2800" dirty="0">
                <a:solidFill>
                  <a:srgbClr val="5F5F5F"/>
                </a:solidFill>
                <a:cs typeface="Calibri"/>
              </a:rPr>
              <a:t>interface </a:t>
            </a:r>
            <a:r>
              <a:rPr sz="2800" spc="-10" dirty="0">
                <a:solidFill>
                  <a:srgbClr val="5F5F5F"/>
                </a:solidFill>
                <a:cs typeface="Calibri"/>
              </a:rPr>
              <a:t>of </a:t>
            </a:r>
            <a:r>
              <a:rPr sz="2800" dirty="0">
                <a:solidFill>
                  <a:srgbClr val="5F5F5F"/>
                </a:solidFill>
                <a:cs typeface="Calibri"/>
              </a:rPr>
              <a:t>a </a:t>
            </a:r>
            <a:r>
              <a:rPr sz="2800" spc="-10" dirty="0">
                <a:solidFill>
                  <a:srgbClr val="5F5F5F"/>
                </a:solidFill>
                <a:cs typeface="Calibri"/>
              </a:rPr>
              <a:t>dapp, which listen </a:t>
            </a:r>
            <a:r>
              <a:rPr sz="2800" dirty="0">
                <a:solidFill>
                  <a:srgbClr val="5F5F5F"/>
                </a:solidFill>
                <a:cs typeface="Calibri"/>
              </a:rPr>
              <a:t>for </a:t>
            </a:r>
            <a:r>
              <a:rPr sz="2800" spc="-10" dirty="0">
                <a:solidFill>
                  <a:srgbClr val="5F5F5F"/>
                </a:solidFill>
                <a:cs typeface="Calibri"/>
              </a:rPr>
              <a:t>these</a:t>
            </a:r>
            <a:r>
              <a:rPr sz="2800" spc="30" dirty="0">
                <a:solidFill>
                  <a:srgbClr val="5F5F5F"/>
                </a:solidFill>
                <a:cs typeface="Calibri"/>
              </a:rPr>
              <a:t> </a:t>
            </a:r>
            <a:r>
              <a:rPr sz="2800" dirty="0">
                <a:solidFill>
                  <a:srgbClr val="5F5F5F"/>
                </a:solidFill>
                <a:cs typeface="Calibri"/>
              </a:rPr>
              <a:t>events</a:t>
            </a:r>
            <a:endParaRPr sz="2800" dirty="0">
              <a:solidFill>
                <a:prstClr val="black"/>
              </a:solidFill>
              <a:cs typeface="Calibri"/>
            </a:endParaRPr>
          </a:p>
          <a:p>
            <a:pPr>
              <a:spcBef>
                <a:spcPts val="80"/>
              </a:spcBef>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Events </a:t>
            </a:r>
            <a:r>
              <a:rPr sz="2800" dirty="0">
                <a:solidFill>
                  <a:srgbClr val="5F5F5F"/>
                </a:solidFill>
                <a:cs typeface="Calibri"/>
              </a:rPr>
              <a:t>are </a:t>
            </a:r>
            <a:r>
              <a:rPr sz="2800" spc="-10" dirty="0">
                <a:solidFill>
                  <a:srgbClr val="5F5F5F"/>
                </a:solidFill>
                <a:cs typeface="Calibri"/>
              </a:rPr>
              <a:t>inheritable members </a:t>
            </a:r>
            <a:r>
              <a:rPr sz="2800" dirty="0">
                <a:solidFill>
                  <a:srgbClr val="5F5F5F"/>
                </a:solidFill>
                <a:cs typeface="Calibri"/>
              </a:rPr>
              <a:t>of</a:t>
            </a:r>
            <a:r>
              <a:rPr sz="2800" spc="60" dirty="0">
                <a:solidFill>
                  <a:srgbClr val="5F5F5F"/>
                </a:solidFill>
                <a:cs typeface="Calibri"/>
              </a:rPr>
              <a:t> </a:t>
            </a:r>
            <a:r>
              <a:rPr sz="2800" spc="-10" dirty="0">
                <a:solidFill>
                  <a:srgbClr val="5F5F5F"/>
                </a:solidFill>
                <a:cs typeface="Calibri"/>
              </a:rPr>
              <a:t>contracts</a:t>
            </a:r>
            <a:endParaRPr sz="2800" dirty="0">
              <a:solidFill>
                <a:prstClr val="black"/>
              </a:solidFill>
              <a:cs typeface="Calibri"/>
            </a:endParaRPr>
          </a:p>
          <a:p>
            <a:pPr marL="598170" marR="1297940" indent="-572770">
              <a:lnSpc>
                <a:spcPct val="150000"/>
              </a:lnSpc>
              <a:spcBef>
                <a:spcPts val="1390"/>
              </a:spcBef>
              <a:buClr>
                <a:srgbClr val="095A82"/>
              </a:buClr>
              <a:buFont typeface="Wingdings"/>
              <a:buChar char=""/>
              <a:tabLst>
                <a:tab pos="598170" algn="l"/>
                <a:tab pos="599440" algn="l"/>
              </a:tabLst>
            </a:pPr>
            <a:r>
              <a:rPr sz="2800" spc="-10" dirty="0">
                <a:solidFill>
                  <a:srgbClr val="5F5F5F"/>
                </a:solidFill>
                <a:cs typeface="Calibri"/>
              </a:rPr>
              <a:t>When they </a:t>
            </a:r>
            <a:r>
              <a:rPr sz="2800" dirty="0">
                <a:solidFill>
                  <a:srgbClr val="5F5F5F"/>
                </a:solidFill>
                <a:cs typeface="Calibri"/>
              </a:rPr>
              <a:t>are </a:t>
            </a:r>
            <a:r>
              <a:rPr sz="2800" spc="-10" dirty="0">
                <a:solidFill>
                  <a:srgbClr val="5F5F5F"/>
                </a:solidFill>
                <a:cs typeface="Calibri"/>
              </a:rPr>
              <a:t>called, they cause the arguments </a:t>
            </a:r>
            <a:r>
              <a:rPr sz="2800" dirty="0">
                <a:solidFill>
                  <a:srgbClr val="5F5F5F"/>
                </a:solidFill>
                <a:cs typeface="Calibri"/>
              </a:rPr>
              <a:t>to </a:t>
            </a:r>
            <a:r>
              <a:rPr sz="2800" spc="-10" dirty="0">
                <a:solidFill>
                  <a:srgbClr val="5F5F5F"/>
                </a:solidFill>
                <a:cs typeface="Calibri"/>
              </a:rPr>
              <a:t>be </a:t>
            </a:r>
            <a:r>
              <a:rPr sz="2800" dirty="0">
                <a:solidFill>
                  <a:srgbClr val="5F5F5F"/>
                </a:solidFill>
                <a:cs typeface="Calibri"/>
              </a:rPr>
              <a:t>stored in the transaction’s log - a </a:t>
            </a:r>
            <a:r>
              <a:rPr sz="2800" spc="-10" dirty="0">
                <a:solidFill>
                  <a:srgbClr val="5F5F5F"/>
                </a:solidFill>
                <a:cs typeface="Calibri"/>
              </a:rPr>
              <a:t>special data  structure </a:t>
            </a:r>
            <a:r>
              <a:rPr sz="2800" dirty="0">
                <a:solidFill>
                  <a:srgbClr val="5F5F5F"/>
                </a:solidFill>
                <a:cs typeface="Calibri"/>
              </a:rPr>
              <a:t>in the</a:t>
            </a:r>
            <a:r>
              <a:rPr sz="2800" spc="10" dirty="0">
                <a:solidFill>
                  <a:srgbClr val="5F5F5F"/>
                </a:solidFill>
                <a:cs typeface="Calibri"/>
              </a:rPr>
              <a:t> </a:t>
            </a:r>
            <a:r>
              <a:rPr sz="2800" spc="-10" dirty="0">
                <a:solidFill>
                  <a:srgbClr val="5F5F5F"/>
                </a:solidFill>
                <a:cs typeface="Calibri"/>
              </a:rPr>
              <a:t>blockchain</a:t>
            </a:r>
            <a:endParaRPr sz="2800" dirty="0">
              <a:solidFill>
                <a:prstClr val="black"/>
              </a:solidFill>
              <a:cs typeface="Calibri"/>
            </a:endParaRPr>
          </a:p>
          <a:p>
            <a:pPr marR="11117580" algn="ctr">
              <a:spcBef>
                <a:spcPts val="1280"/>
              </a:spcBef>
            </a:pPr>
            <a:r>
              <a:rPr sz="2800" spc="-10" dirty="0">
                <a:solidFill>
                  <a:srgbClr val="252525"/>
                </a:solidFill>
                <a:latin typeface="Courier New"/>
                <a:cs typeface="Courier New"/>
              </a:rPr>
              <a:t>pragma </a:t>
            </a:r>
            <a:r>
              <a:rPr sz="2800" spc="-20" dirty="0">
                <a:solidFill>
                  <a:srgbClr val="252525"/>
                </a:solidFill>
                <a:latin typeface="Courier New"/>
                <a:cs typeface="Courier New"/>
              </a:rPr>
              <a:t>solidity</a:t>
            </a:r>
            <a:r>
              <a:rPr sz="2800" spc="-110" dirty="0">
                <a:solidFill>
                  <a:srgbClr val="252525"/>
                </a:solidFill>
                <a:latin typeface="Courier New"/>
                <a:cs typeface="Courier New"/>
              </a:rPr>
              <a:t> </a:t>
            </a:r>
            <a:r>
              <a:rPr sz="2800" spc="-10" dirty="0">
                <a:solidFill>
                  <a:srgbClr val="252525"/>
                </a:solidFill>
                <a:latin typeface="Courier New"/>
                <a:cs typeface="Courier New"/>
              </a:rPr>
              <a:t>^0.4.0;</a:t>
            </a:r>
            <a:endParaRPr sz="2800" dirty="0">
              <a:solidFill>
                <a:prstClr val="black"/>
              </a:solidFill>
              <a:latin typeface="Courier New"/>
              <a:cs typeface="Courier New"/>
            </a:endParaRPr>
          </a:p>
          <a:p>
            <a:pPr>
              <a:spcBef>
                <a:spcPts val="30"/>
              </a:spcBef>
            </a:pPr>
            <a:endParaRPr sz="2900" dirty="0">
              <a:solidFill>
                <a:prstClr val="black"/>
              </a:solidFill>
              <a:latin typeface="Times New Roman"/>
              <a:cs typeface="Times New Roman"/>
            </a:endParaRPr>
          </a:p>
          <a:p>
            <a:pPr marL="173990"/>
            <a:r>
              <a:rPr sz="2800" spc="-10" dirty="0">
                <a:solidFill>
                  <a:srgbClr val="252525"/>
                </a:solidFill>
                <a:latin typeface="Courier New"/>
                <a:cs typeface="Courier New"/>
              </a:rPr>
              <a:t>contract SimpleAuction</a:t>
            </a:r>
            <a:r>
              <a:rPr sz="2800" spc="-2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1027430"/>
            <a:r>
              <a:rPr sz="2800" spc="-10" dirty="0">
                <a:solidFill>
                  <a:srgbClr val="252525"/>
                </a:solidFill>
                <a:latin typeface="Courier New"/>
                <a:cs typeface="Courier New"/>
              </a:rPr>
              <a:t>event </a:t>
            </a:r>
            <a:r>
              <a:rPr sz="2800" spc="-20" dirty="0">
                <a:solidFill>
                  <a:srgbClr val="252525"/>
                </a:solidFill>
                <a:latin typeface="Courier New"/>
                <a:cs typeface="Courier New"/>
              </a:rPr>
              <a:t>HighestBidIncreased(address bidder, </a:t>
            </a:r>
            <a:r>
              <a:rPr sz="2800" spc="-10" dirty="0">
                <a:solidFill>
                  <a:srgbClr val="252525"/>
                </a:solidFill>
                <a:latin typeface="Courier New"/>
                <a:cs typeface="Courier New"/>
              </a:rPr>
              <a:t>uint amount); </a:t>
            </a:r>
            <a:r>
              <a:rPr sz="2800" spc="-10" dirty="0">
                <a:solidFill>
                  <a:srgbClr val="A6A6A6"/>
                </a:solidFill>
                <a:latin typeface="Courier New"/>
                <a:cs typeface="Courier New"/>
              </a:rPr>
              <a:t>//</a:t>
            </a:r>
            <a:r>
              <a:rPr sz="2800" spc="10" dirty="0">
                <a:solidFill>
                  <a:srgbClr val="A6A6A6"/>
                </a:solidFill>
                <a:latin typeface="Courier New"/>
                <a:cs typeface="Courier New"/>
              </a:rPr>
              <a:t> </a:t>
            </a:r>
            <a:r>
              <a:rPr sz="2800" spc="-10" dirty="0">
                <a:solidFill>
                  <a:srgbClr val="A6A6A6"/>
                </a:solidFill>
                <a:latin typeface="Courier New"/>
                <a:cs typeface="Courier New"/>
              </a:rPr>
              <a:t>Event</a:t>
            </a:r>
            <a:endParaRPr sz="2800" dirty="0">
              <a:solidFill>
                <a:prstClr val="black"/>
              </a:solidFill>
              <a:latin typeface="Courier New"/>
              <a:cs typeface="Courier New"/>
            </a:endParaRPr>
          </a:p>
          <a:p>
            <a:pPr>
              <a:spcBef>
                <a:spcPts val="20"/>
              </a:spcBef>
            </a:pPr>
            <a:endParaRPr sz="2900" dirty="0">
              <a:solidFill>
                <a:prstClr val="black"/>
              </a:solidFill>
              <a:latin typeface="Times New Roman"/>
              <a:cs typeface="Times New Roman"/>
            </a:endParaRPr>
          </a:p>
          <a:p>
            <a:pPr marL="1027430">
              <a:spcBef>
                <a:spcPts val="10"/>
              </a:spcBef>
            </a:pPr>
            <a:r>
              <a:rPr sz="2800" spc="-20" dirty="0">
                <a:solidFill>
                  <a:srgbClr val="252525"/>
                </a:solidFill>
                <a:latin typeface="Courier New"/>
                <a:cs typeface="Courier New"/>
              </a:rPr>
              <a:t>function </a:t>
            </a:r>
            <a:r>
              <a:rPr sz="2800" spc="-10" dirty="0">
                <a:solidFill>
                  <a:srgbClr val="252525"/>
                </a:solidFill>
                <a:latin typeface="Courier New"/>
                <a:cs typeface="Courier New"/>
              </a:rPr>
              <a:t>bid() </a:t>
            </a:r>
            <a:r>
              <a:rPr sz="2800" spc="-20" dirty="0">
                <a:solidFill>
                  <a:srgbClr val="252525"/>
                </a:solidFill>
                <a:latin typeface="Courier New"/>
                <a:cs typeface="Courier New"/>
              </a:rPr>
              <a:t>payable</a:t>
            </a:r>
            <a:r>
              <a:rPr sz="2800" spc="-1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1878330"/>
            <a:r>
              <a:rPr sz="2800" spc="-10" dirty="0">
                <a:solidFill>
                  <a:srgbClr val="A6A6A6"/>
                </a:solidFill>
                <a:latin typeface="Courier New"/>
                <a:cs typeface="Courier New"/>
              </a:rPr>
              <a:t>//</a:t>
            </a:r>
            <a:r>
              <a:rPr sz="2800" spc="-50" dirty="0">
                <a:solidFill>
                  <a:srgbClr val="A6A6A6"/>
                </a:solidFill>
                <a:latin typeface="Courier New"/>
                <a:cs typeface="Courier New"/>
              </a:rPr>
              <a:t> </a:t>
            </a:r>
            <a:r>
              <a:rPr sz="2800" spc="-10" dirty="0">
                <a:solidFill>
                  <a:srgbClr val="A6A6A6"/>
                </a:solidFill>
                <a:latin typeface="Courier New"/>
                <a:cs typeface="Courier New"/>
              </a:rPr>
              <a:t>...</a:t>
            </a:r>
            <a:endParaRPr sz="2800" dirty="0">
              <a:solidFill>
                <a:prstClr val="black"/>
              </a:solidFill>
              <a:latin typeface="Courier New"/>
              <a:cs typeface="Courier New"/>
            </a:endParaRPr>
          </a:p>
          <a:p>
            <a:pPr marL="1878330"/>
            <a:r>
              <a:rPr sz="2800" spc="-10" dirty="0">
                <a:solidFill>
                  <a:srgbClr val="252525"/>
                </a:solidFill>
                <a:latin typeface="Courier New"/>
                <a:cs typeface="Courier New"/>
              </a:rPr>
              <a:t>HighestBidIncreased(msg.sender, msg.value); </a:t>
            </a:r>
            <a:r>
              <a:rPr sz="2800" spc="-20" dirty="0">
                <a:solidFill>
                  <a:srgbClr val="A6A6A6"/>
                </a:solidFill>
                <a:latin typeface="Courier New"/>
                <a:cs typeface="Courier New"/>
              </a:rPr>
              <a:t>// </a:t>
            </a:r>
            <a:r>
              <a:rPr sz="2800" spc="-10" dirty="0">
                <a:solidFill>
                  <a:srgbClr val="A6A6A6"/>
                </a:solidFill>
                <a:latin typeface="Courier New"/>
                <a:cs typeface="Courier New"/>
              </a:rPr>
              <a:t>Triggering</a:t>
            </a:r>
            <a:r>
              <a:rPr sz="2800" spc="-70" dirty="0">
                <a:solidFill>
                  <a:srgbClr val="A6A6A6"/>
                </a:solidFill>
                <a:latin typeface="Courier New"/>
                <a:cs typeface="Courier New"/>
              </a:rPr>
              <a:t> </a:t>
            </a:r>
            <a:r>
              <a:rPr sz="2800" spc="-20" dirty="0">
                <a:solidFill>
                  <a:srgbClr val="A6A6A6"/>
                </a:solidFill>
                <a:latin typeface="Courier New"/>
                <a:cs typeface="Courier New"/>
              </a:rPr>
              <a:t>event</a:t>
            </a:r>
            <a:endParaRPr sz="2800" dirty="0">
              <a:solidFill>
                <a:prstClr val="black"/>
              </a:solidFill>
              <a:latin typeface="Courier New"/>
              <a:cs typeface="Courier New"/>
            </a:endParaRPr>
          </a:p>
          <a:p>
            <a:pPr marL="1027430"/>
            <a:r>
              <a:rPr sz="2800" dirty="0">
                <a:solidFill>
                  <a:srgbClr val="252525"/>
                </a:solidFill>
                <a:latin typeface="Courier New"/>
                <a:cs typeface="Courier New"/>
              </a:rPr>
              <a:t>}</a:t>
            </a:r>
            <a:r>
              <a:rPr sz="2800" spc="-2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p:txBody>
      </p:sp>
    </p:spTree>
    <p:extLst>
      <p:ext uri="{BB962C8B-B14F-4D97-AF65-F5344CB8AC3E}">
        <p14:creationId xmlns:p14="http://schemas.microsoft.com/office/powerpoint/2010/main" val="3372144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10" dirty="0">
                <a:solidFill>
                  <a:srgbClr val="095A82"/>
                </a:solidFill>
              </a:rPr>
              <a:t>Events</a:t>
            </a:r>
            <a:r>
              <a:rPr lang="en-IN" sz="5600" spc="-120" dirty="0">
                <a:solidFill>
                  <a:srgbClr val="095A82"/>
                </a:solidFill>
              </a:rPr>
              <a:t> </a:t>
            </a:r>
            <a:r>
              <a:rPr lang="en-IN" sz="5600" spc="-10" dirty="0">
                <a:solidFill>
                  <a:srgbClr val="095A82"/>
                </a:solidFill>
              </a:rPr>
              <a:t>Example</a:t>
            </a:r>
            <a:endParaRPr sz="5600" dirty="0">
              <a:solidFill>
                <a:schemeClr val="tx2"/>
              </a:solidFill>
            </a:endParaRPr>
          </a:p>
        </p:txBody>
      </p:sp>
      <p:sp>
        <p:nvSpPr>
          <p:cNvPr id="12" name="object 4"/>
          <p:cNvSpPr/>
          <p:nvPr/>
        </p:nvSpPr>
        <p:spPr>
          <a:xfrm>
            <a:off x="932688" y="1755649"/>
            <a:ext cx="16423640" cy="7147558"/>
          </a:xfrm>
          <a:custGeom>
            <a:avLst/>
            <a:gdLst/>
            <a:ahLst/>
            <a:cxnLst/>
            <a:rect l="l" t="t" r="r" b="b"/>
            <a:pathLst>
              <a:path w="8211820" h="3573779">
                <a:moveTo>
                  <a:pt x="0" y="3573779"/>
                </a:moveTo>
                <a:lnTo>
                  <a:pt x="8211311" y="3573779"/>
                </a:lnTo>
                <a:lnTo>
                  <a:pt x="8211311" y="0"/>
                </a:lnTo>
                <a:lnTo>
                  <a:pt x="0" y="0"/>
                </a:lnTo>
                <a:lnTo>
                  <a:pt x="0" y="3573779"/>
                </a:lnTo>
                <a:close/>
              </a:path>
            </a:pathLst>
          </a:custGeom>
          <a:ln w="12192">
            <a:solidFill>
              <a:srgbClr val="7E7E7E"/>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3600" b="0" i="0" u="none" strike="noStrike" kern="0" cap="none" spc="0" normalizeH="0" baseline="0" noProof="0" smtClean="0">
              <a:ln>
                <a:noFill/>
              </a:ln>
              <a:solidFill>
                <a:prstClr val="black"/>
              </a:solidFill>
              <a:effectLst/>
              <a:uLnTx/>
              <a:uFillTx/>
            </a:endParaRPr>
          </a:p>
        </p:txBody>
      </p:sp>
      <p:sp>
        <p:nvSpPr>
          <p:cNvPr id="14" name="object 3"/>
          <p:cNvSpPr/>
          <p:nvPr/>
        </p:nvSpPr>
        <p:spPr>
          <a:xfrm>
            <a:off x="942650" y="1764287"/>
            <a:ext cx="16423640" cy="7147558"/>
          </a:xfrm>
          <a:custGeom>
            <a:avLst/>
            <a:gdLst/>
            <a:ahLst/>
            <a:cxnLst/>
            <a:rect l="l" t="t" r="r" b="b"/>
            <a:pathLst>
              <a:path w="8211820" h="3573779">
                <a:moveTo>
                  <a:pt x="0" y="3573779"/>
                </a:moveTo>
                <a:lnTo>
                  <a:pt x="8211311" y="3573779"/>
                </a:lnTo>
                <a:lnTo>
                  <a:pt x="8211311" y="0"/>
                </a:lnTo>
                <a:lnTo>
                  <a:pt x="0" y="0"/>
                </a:lnTo>
                <a:lnTo>
                  <a:pt x="0" y="3573779"/>
                </a:lnTo>
                <a:close/>
              </a:path>
            </a:pathLst>
          </a:custGeom>
          <a:solidFill>
            <a:srgbClr val="DCE2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3600" b="0" i="0" u="none" strike="noStrike" kern="0" cap="none" spc="0" normalizeH="0" baseline="0" noProof="0" smtClean="0">
              <a:ln>
                <a:noFill/>
              </a:ln>
              <a:solidFill>
                <a:prstClr val="black"/>
              </a:solidFill>
              <a:effectLst/>
              <a:uLnTx/>
              <a:uFillTx/>
            </a:endParaRPr>
          </a:p>
        </p:txBody>
      </p:sp>
      <p:sp>
        <p:nvSpPr>
          <p:cNvPr id="16" name="object 5"/>
          <p:cNvSpPr txBox="1"/>
          <p:nvPr/>
        </p:nvSpPr>
        <p:spPr>
          <a:xfrm>
            <a:off x="1091387" y="1778506"/>
            <a:ext cx="13034010" cy="6951903"/>
          </a:xfrm>
          <a:prstGeom prst="rect">
            <a:avLst/>
          </a:prstGeom>
        </p:spPr>
        <p:txBody>
          <a:bodyPr vert="horz" wrap="square" lIns="0" tIns="26670" rIns="0" bIns="0" rtlCol="0">
            <a:spAutoFit/>
          </a:bodyPr>
          <a:lstStyle/>
          <a:p>
            <a:pPr marL="25400">
              <a:spcBef>
                <a:spcPts val="210"/>
              </a:spcBef>
            </a:pPr>
            <a:r>
              <a:rPr sz="2800" spc="-10" dirty="0">
                <a:solidFill>
                  <a:srgbClr val="252525"/>
                </a:solidFill>
                <a:latin typeface="Courier New"/>
                <a:cs typeface="Courier New"/>
              </a:rPr>
              <a:t>pragma </a:t>
            </a:r>
            <a:r>
              <a:rPr sz="2800" spc="-20" dirty="0">
                <a:solidFill>
                  <a:srgbClr val="252525"/>
                </a:solidFill>
                <a:latin typeface="Courier New"/>
                <a:cs typeface="Courier New"/>
              </a:rPr>
              <a:t>solidity</a:t>
            </a:r>
            <a:r>
              <a:rPr sz="2800" spc="-50" dirty="0">
                <a:solidFill>
                  <a:srgbClr val="252525"/>
                </a:solidFill>
                <a:latin typeface="Courier New"/>
                <a:cs typeface="Courier New"/>
              </a:rPr>
              <a:t> </a:t>
            </a:r>
            <a:r>
              <a:rPr sz="2800" spc="-10" dirty="0">
                <a:solidFill>
                  <a:srgbClr val="252525"/>
                </a:solidFill>
                <a:latin typeface="Courier New"/>
                <a:cs typeface="Courier New"/>
              </a:rPr>
              <a:t>^0.4.0;</a:t>
            </a:r>
            <a:endParaRPr sz="2800" dirty="0">
              <a:solidFill>
                <a:prstClr val="black"/>
              </a:solidFill>
              <a:latin typeface="Courier New"/>
              <a:cs typeface="Courier New"/>
            </a:endParaRPr>
          </a:p>
          <a:p>
            <a:pPr>
              <a:spcBef>
                <a:spcPts val="20"/>
              </a:spcBef>
            </a:pPr>
            <a:endParaRPr sz="2900" dirty="0">
              <a:solidFill>
                <a:prstClr val="black"/>
              </a:solidFill>
              <a:latin typeface="Times New Roman"/>
              <a:cs typeface="Times New Roman"/>
            </a:endParaRPr>
          </a:p>
          <a:p>
            <a:pPr marL="25400"/>
            <a:r>
              <a:rPr sz="2800" spc="-10" dirty="0">
                <a:solidFill>
                  <a:srgbClr val="252525"/>
                </a:solidFill>
                <a:latin typeface="Courier New"/>
                <a:cs typeface="Courier New"/>
              </a:rPr>
              <a:t>contract ClientReceipt</a:t>
            </a:r>
            <a:r>
              <a:rPr sz="2800" spc="-2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877568"/>
            <a:r>
              <a:rPr sz="2800" spc="-10" dirty="0">
                <a:solidFill>
                  <a:srgbClr val="252525"/>
                </a:solidFill>
                <a:latin typeface="Courier New"/>
                <a:cs typeface="Courier New"/>
              </a:rPr>
              <a:t>event</a:t>
            </a:r>
            <a:r>
              <a:rPr sz="2800" spc="-20" dirty="0">
                <a:solidFill>
                  <a:srgbClr val="252525"/>
                </a:solidFill>
                <a:latin typeface="Courier New"/>
                <a:cs typeface="Courier New"/>
              </a:rPr>
              <a:t> Deposit(</a:t>
            </a:r>
            <a:endParaRPr sz="2800" dirty="0">
              <a:solidFill>
                <a:prstClr val="black"/>
              </a:solidFill>
              <a:latin typeface="Courier New"/>
              <a:cs typeface="Courier New"/>
            </a:endParaRPr>
          </a:p>
          <a:p>
            <a:pPr marL="1728470" marR="6606540"/>
            <a:r>
              <a:rPr sz="2800" spc="-10" dirty="0">
                <a:solidFill>
                  <a:srgbClr val="252525"/>
                </a:solidFill>
                <a:latin typeface="Courier New"/>
                <a:cs typeface="Courier New"/>
              </a:rPr>
              <a:t>address indexed</a:t>
            </a:r>
            <a:r>
              <a:rPr sz="2800" spc="-140" dirty="0">
                <a:solidFill>
                  <a:srgbClr val="252525"/>
                </a:solidFill>
                <a:latin typeface="Courier New"/>
                <a:cs typeface="Courier New"/>
              </a:rPr>
              <a:t> </a:t>
            </a:r>
            <a:r>
              <a:rPr sz="2800" spc="-20" dirty="0">
                <a:solidFill>
                  <a:srgbClr val="252525"/>
                </a:solidFill>
                <a:latin typeface="Courier New"/>
                <a:cs typeface="Courier New"/>
              </a:rPr>
              <a:t>_from,  </a:t>
            </a:r>
            <a:r>
              <a:rPr sz="2800" spc="-10" dirty="0">
                <a:solidFill>
                  <a:srgbClr val="252525"/>
                </a:solidFill>
                <a:latin typeface="Courier New"/>
                <a:cs typeface="Courier New"/>
              </a:rPr>
              <a:t>bytes32 indexed </a:t>
            </a:r>
            <a:r>
              <a:rPr sz="2800" spc="-20" dirty="0">
                <a:solidFill>
                  <a:srgbClr val="252525"/>
                </a:solidFill>
                <a:latin typeface="Courier New"/>
                <a:cs typeface="Courier New"/>
              </a:rPr>
              <a:t>_id,  </a:t>
            </a:r>
            <a:r>
              <a:rPr sz="2800" spc="-10" dirty="0">
                <a:solidFill>
                  <a:srgbClr val="252525"/>
                </a:solidFill>
                <a:latin typeface="Courier New"/>
                <a:cs typeface="Courier New"/>
              </a:rPr>
              <a:t>uint</a:t>
            </a:r>
            <a:r>
              <a:rPr sz="2800" spc="-30" dirty="0">
                <a:solidFill>
                  <a:srgbClr val="252525"/>
                </a:solidFill>
                <a:latin typeface="Courier New"/>
                <a:cs typeface="Courier New"/>
              </a:rPr>
              <a:t> </a:t>
            </a:r>
            <a:r>
              <a:rPr sz="2800" spc="-10" dirty="0">
                <a:solidFill>
                  <a:srgbClr val="252525"/>
                </a:solidFill>
                <a:latin typeface="Courier New"/>
                <a:cs typeface="Courier New"/>
              </a:rPr>
              <a:t>_value</a:t>
            </a:r>
            <a:endParaRPr sz="2800" dirty="0">
              <a:solidFill>
                <a:prstClr val="black"/>
              </a:solidFill>
              <a:latin typeface="Courier New"/>
              <a:cs typeface="Courier New"/>
            </a:endParaRPr>
          </a:p>
          <a:p>
            <a:pPr marL="877568"/>
            <a:r>
              <a:rPr sz="2800" spc="-10" dirty="0">
                <a:solidFill>
                  <a:srgbClr val="252525"/>
                </a:solidFill>
                <a:latin typeface="Courier New"/>
                <a:cs typeface="Courier New"/>
              </a:rPr>
              <a:t>);</a:t>
            </a:r>
            <a:endParaRPr sz="2800" dirty="0">
              <a:solidFill>
                <a:prstClr val="black"/>
              </a:solidFill>
              <a:latin typeface="Courier New"/>
              <a:cs typeface="Courier New"/>
            </a:endParaRPr>
          </a:p>
          <a:p>
            <a:pPr>
              <a:spcBef>
                <a:spcPts val="30"/>
              </a:spcBef>
            </a:pPr>
            <a:endParaRPr sz="2900" dirty="0">
              <a:solidFill>
                <a:prstClr val="black"/>
              </a:solidFill>
              <a:latin typeface="Times New Roman"/>
              <a:cs typeface="Times New Roman"/>
            </a:endParaRPr>
          </a:p>
          <a:p>
            <a:pPr marL="877568"/>
            <a:r>
              <a:rPr sz="2800" spc="-20" dirty="0">
                <a:solidFill>
                  <a:srgbClr val="252525"/>
                </a:solidFill>
                <a:latin typeface="Courier New"/>
                <a:cs typeface="Courier New"/>
              </a:rPr>
              <a:t>function </a:t>
            </a:r>
            <a:r>
              <a:rPr sz="2800" spc="-10" dirty="0">
                <a:solidFill>
                  <a:srgbClr val="252525"/>
                </a:solidFill>
                <a:latin typeface="Courier New"/>
                <a:cs typeface="Courier New"/>
              </a:rPr>
              <a:t>deposit(bytes32 _id) </a:t>
            </a:r>
            <a:r>
              <a:rPr sz="2800" spc="-20" dirty="0">
                <a:solidFill>
                  <a:srgbClr val="252525"/>
                </a:solidFill>
                <a:latin typeface="Courier New"/>
                <a:cs typeface="Courier New"/>
              </a:rPr>
              <a:t>payable</a:t>
            </a:r>
            <a:r>
              <a:rPr sz="2800" spc="-6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1728470"/>
            <a:r>
              <a:rPr sz="2800" spc="-10" dirty="0">
                <a:solidFill>
                  <a:srgbClr val="A6A6A6"/>
                </a:solidFill>
                <a:latin typeface="Courier New"/>
                <a:cs typeface="Courier New"/>
              </a:rPr>
              <a:t>// Any call </a:t>
            </a:r>
            <a:r>
              <a:rPr sz="2800" spc="-20" dirty="0">
                <a:solidFill>
                  <a:srgbClr val="A6A6A6"/>
                </a:solidFill>
                <a:latin typeface="Courier New"/>
                <a:cs typeface="Courier New"/>
              </a:rPr>
              <a:t>to this </a:t>
            </a:r>
            <a:r>
              <a:rPr sz="2800" spc="-10" dirty="0">
                <a:solidFill>
                  <a:srgbClr val="A6A6A6"/>
                </a:solidFill>
                <a:latin typeface="Courier New"/>
                <a:cs typeface="Courier New"/>
              </a:rPr>
              <a:t>function (even deeply </a:t>
            </a:r>
            <a:r>
              <a:rPr sz="2800" spc="-20" dirty="0">
                <a:solidFill>
                  <a:srgbClr val="A6A6A6"/>
                </a:solidFill>
                <a:latin typeface="Courier New"/>
                <a:cs typeface="Courier New"/>
              </a:rPr>
              <a:t>nested)</a:t>
            </a:r>
            <a:r>
              <a:rPr sz="2800" spc="-30" dirty="0">
                <a:solidFill>
                  <a:srgbClr val="A6A6A6"/>
                </a:solidFill>
                <a:latin typeface="Courier New"/>
                <a:cs typeface="Courier New"/>
              </a:rPr>
              <a:t> </a:t>
            </a:r>
            <a:r>
              <a:rPr sz="2800" spc="-10" dirty="0">
                <a:solidFill>
                  <a:srgbClr val="A6A6A6"/>
                </a:solidFill>
                <a:latin typeface="Courier New"/>
                <a:cs typeface="Courier New"/>
              </a:rPr>
              <a:t>can</a:t>
            </a:r>
            <a:endParaRPr sz="2800" dirty="0">
              <a:solidFill>
                <a:prstClr val="black"/>
              </a:solidFill>
              <a:latin typeface="Courier New"/>
              <a:cs typeface="Courier New"/>
            </a:endParaRPr>
          </a:p>
          <a:p>
            <a:pPr marL="1728470"/>
            <a:r>
              <a:rPr sz="2800" spc="-10" dirty="0">
                <a:solidFill>
                  <a:srgbClr val="A6A6A6"/>
                </a:solidFill>
                <a:latin typeface="Courier New"/>
                <a:cs typeface="Courier New"/>
              </a:rPr>
              <a:t>// be detected </a:t>
            </a:r>
            <a:r>
              <a:rPr sz="2800" spc="-20" dirty="0">
                <a:solidFill>
                  <a:srgbClr val="A6A6A6"/>
                </a:solidFill>
                <a:latin typeface="Courier New"/>
                <a:cs typeface="Courier New"/>
              </a:rPr>
              <a:t>from </a:t>
            </a:r>
            <a:r>
              <a:rPr sz="2800" spc="-10" dirty="0">
                <a:solidFill>
                  <a:srgbClr val="A6A6A6"/>
                </a:solidFill>
                <a:latin typeface="Courier New"/>
                <a:cs typeface="Courier New"/>
              </a:rPr>
              <a:t>the JavaScript API by</a:t>
            </a:r>
            <a:r>
              <a:rPr sz="2800" spc="-150" dirty="0">
                <a:solidFill>
                  <a:srgbClr val="A6A6A6"/>
                </a:solidFill>
                <a:latin typeface="Courier New"/>
                <a:cs typeface="Courier New"/>
              </a:rPr>
              <a:t> </a:t>
            </a:r>
            <a:r>
              <a:rPr sz="2800" spc="-10" dirty="0">
                <a:solidFill>
                  <a:srgbClr val="A6A6A6"/>
                </a:solidFill>
                <a:latin typeface="Courier New"/>
                <a:cs typeface="Courier New"/>
              </a:rPr>
              <a:t>filtering</a:t>
            </a:r>
            <a:endParaRPr sz="2800" dirty="0">
              <a:solidFill>
                <a:prstClr val="black"/>
              </a:solidFill>
              <a:latin typeface="Courier New"/>
              <a:cs typeface="Courier New"/>
            </a:endParaRPr>
          </a:p>
          <a:p>
            <a:pPr marL="1728470"/>
            <a:r>
              <a:rPr sz="2800" spc="-10" dirty="0">
                <a:solidFill>
                  <a:srgbClr val="A6A6A6"/>
                </a:solidFill>
                <a:latin typeface="Courier New"/>
                <a:cs typeface="Courier New"/>
              </a:rPr>
              <a:t>// for `Deposit` to be</a:t>
            </a:r>
            <a:r>
              <a:rPr sz="2800" spc="-130" dirty="0">
                <a:solidFill>
                  <a:srgbClr val="A6A6A6"/>
                </a:solidFill>
                <a:latin typeface="Courier New"/>
                <a:cs typeface="Courier New"/>
              </a:rPr>
              <a:t> </a:t>
            </a:r>
            <a:r>
              <a:rPr sz="2800" spc="-10" dirty="0">
                <a:solidFill>
                  <a:srgbClr val="A6A6A6"/>
                </a:solidFill>
                <a:latin typeface="Courier New"/>
                <a:cs typeface="Courier New"/>
              </a:rPr>
              <a:t>called.</a:t>
            </a:r>
            <a:endParaRPr sz="2800" dirty="0">
              <a:solidFill>
                <a:prstClr val="black"/>
              </a:solidFill>
              <a:latin typeface="Courier New"/>
              <a:cs typeface="Courier New"/>
            </a:endParaRPr>
          </a:p>
          <a:p>
            <a:pPr marL="1728470"/>
            <a:r>
              <a:rPr sz="2800" spc="-20" dirty="0">
                <a:solidFill>
                  <a:srgbClr val="252525"/>
                </a:solidFill>
                <a:latin typeface="Courier New"/>
                <a:cs typeface="Courier New"/>
              </a:rPr>
              <a:t>Deposit(msg.sender, </a:t>
            </a:r>
            <a:r>
              <a:rPr sz="2800" spc="-10" dirty="0">
                <a:solidFill>
                  <a:srgbClr val="252525"/>
                </a:solidFill>
                <a:latin typeface="Courier New"/>
                <a:cs typeface="Courier New"/>
              </a:rPr>
              <a:t>_id,</a:t>
            </a:r>
            <a:r>
              <a:rPr sz="2800" spc="-40" dirty="0">
                <a:solidFill>
                  <a:srgbClr val="252525"/>
                </a:solidFill>
                <a:latin typeface="Courier New"/>
                <a:cs typeface="Courier New"/>
              </a:rPr>
              <a:t> </a:t>
            </a:r>
            <a:r>
              <a:rPr sz="2800" spc="-20" dirty="0">
                <a:solidFill>
                  <a:srgbClr val="252525"/>
                </a:solidFill>
                <a:latin typeface="Courier New"/>
                <a:cs typeface="Courier New"/>
              </a:rPr>
              <a:t>msg.value);</a:t>
            </a:r>
            <a:endParaRPr sz="2800" dirty="0">
              <a:solidFill>
                <a:prstClr val="black"/>
              </a:solidFill>
              <a:latin typeface="Courier New"/>
              <a:cs typeface="Courier New"/>
            </a:endParaRPr>
          </a:p>
          <a:p>
            <a:pPr marL="877568">
              <a:spcBef>
                <a:spcPts val="10"/>
              </a:spcBef>
            </a:pPr>
            <a:r>
              <a:rPr sz="2800" dirty="0">
                <a:solidFill>
                  <a:srgbClr val="252525"/>
                </a:solidFill>
                <a:latin typeface="Courier New"/>
                <a:cs typeface="Courier New"/>
              </a:rPr>
              <a:t>}</a:t>
            </a:r>
            <a:endParaRPr sz="2800" dirty="0">
              <a:solidFill>
                <a:prstClr val="black"/>
              </a:solidFill>
              <a:latin typeface="Courier New"/>
              <a:cs typeface="Courier New"/>
            </a:endParaRPr>
          </a:p>
          <a:p>
            <a:pPr marL="25400"/>
            <a:r>
              <a:rPr sz="2800" dirty="0">
                <a:solidFill>
                  <a:srgbClr val="252525"/>
                </a:solidFill>
                <a:latin typeface="Courier New"/>
                <a:cs typeface="Courier New"/>
              </a:rPr>
              <a:t>}</a:t>
            </a:r>
            <a:endParaRPr sz="2800" dirty="0">
              <a:solidFill>
                <a:prstClr val="black"/>
              </a:solidFill>
              <a:latin typeface="Courier New"/>
              <a:cs typeface="Courier New"/>
            </a:endParaRPr>
          </a:p>
        </p:txBody>
      </p:sp>
    </p:spTree>
    <p:extLst>
      <p:ext uri="{BB962C8B-B14F-4D97-AF65-F5344CB8AC3E}">
        <p14:creationId xmlns:p14="http://schemas.microsoft.com/office/powerpoint/2010/main" val="817278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10" dirty="0">
                <a:solidFill>
                  <a:srgbClr val="095A82"/>
                </a:solidFill>
              </a:rPr>
              <a:t>Events</a:t>
            </a:r>
            <a:r>
              <a:rPr lang="en-IN" sz="5600" spc="-120" dirty="0">
                <a:solidFill>
                  <a:srgbClr val="095A82"/>
                </a:solidFill>
              </a:rPr>
              <a:t> </a:t>
            </a:r>
            <a:r>
              <a:rPr lang="en-IN" sz="5600" spc="-10" dirty="0" smtClean="0">
                <a:solidFill>
                  <a:srgbClr val="095A82"/>
                </a:solidFill>
              </a:rPr>
              <a:t>Example..</a:t>
            </a:r>
            <a:endParaRPr sz="5600" dirty="0">
              <a:solidFill>
                <a:schemeClr val="tx2"/>
              </a:solidFill>
            </a:endParaRPr>
          </a:p>
        </p:txBody>
      </p:sp>
      <p:sp>
        <p:nvSpPr>
          <p:cNvPr id="12" name="object 4"/>
          <p:cNvSpPr/>
          <p:nvPr/>
        </p:nvSpPr>
        <p:spPr>
          <a:xfrm>
            <a:off x="907990" y="1688593"/>
            <a:ext cx="16423640" cy="7480300"/>
          </a:xfrm>
          <a:custGeom>
            <a:avLst/>
            <a:gdLst/>
            <a:ahLst/>
            <a:cxnLst/>
            <a:rect l="l" t="t" r="r" b="b"/>
            <a:pathLst>
              <a:path w="8211820" h="3740150">
                <a:moveTo>
                  <a:pt x="0" y="3739896"/>
                </a:moveTo>
                <a:lnTo>
                  <a:pt x="8211311" y="3739896"/>
                </a:lnTo>
                <a:lnTo>
                  <a:pt x="8211311" y="0"/>
                </a:lnTo>
                <a:lnTo>
                  <a:pt x="0" y="0"/>
                </a:lnTo>
                <a:lnTo>
                  <a:pt x="0" y="3739896"/>
                </a:lnTo>
                <a:close/>
              </a:path>
            </a:pathLst>
          </a:custGeom>
          <a:solidFill>
            <a:srgbClr val="DCE2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3600" b="0" i="0" u="none" strike="noStrike" kern="0" cap="none" spc="0" normalizeH="0" baseline="0" noProof="0" smtClean="0">
              <a:ln>
                <a:noFill/>
              </a:ln>
              <a:solidFill>
                <a:prstClr val="black"/>
              </a:solidFill>
              <a:effectLst/>
              <a:uLnTx/>
              <a:uFillTx/>
            </a:endParaRPr>
          </a:p>
        </p:txBody>
      </p:sp>
      <p:sp>
        <p:nvSpPr>
          <p:cNvPr id="14" name="object 5"/>
          <p:cNvSpPr/>
          <p:nvPr/>
        </p:nvSpPr>
        <p:spPr>
          <a:xfrm>
            <a:off x="957890" y="1741929"/>
            <a:ext cx="16423640" cy="7480300"/>
          </a:xfrm>
          <a:custGeom>
            <a:avLst/>
            <a:gdLst/>
            <a:ahLst/>
            <a:cxnLst/>
            <a:rect l="l" t="t" r="r" b="b"/>
            <a:pathLst>
              <a:path w="8211820" h="3740150">
                <a:moveTo>
                  <a:pt x="0" y="3739896"/>
                </a:moveTo>
                <a:lnTo>
                  <a:pt x="8211311" y="3739896"/>
                </a:lnTo>
                <a:lnTo>
                  <a:pt x="8211311" y="0"/>
                </a:lnTo>
                <a:lnTo>
                  <a:pt x="0" y="0"/>
                </a:lnTo>
                <a:lnTo>
                  <a:pt x="0" y="3739896"/>
                </a:lnTo>
                <a:close/>
              </a:path>
            </a:pathLst>
          </a:custGeom>
          <a:ln w="12192">
            <a:solidFill>
              <a:srgbClr val="7E7E7E"/>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3600" b="0" i="0" u="none" strike="noStrike" kern="0" cap="none" spc="0" normalizeH="0" baseline="0" noProof="0" smtClean="0">
              <a:ln>
                <a:noFill/>
              </a:ln>
              <a:solidFill>
                <a:prstClr val="black"/>
              </a:solidFill>
              <a:effectLst/>
              <a:uLnTx/>
              <a:uFillTx/>
            </a:endParaRPr>
          </a:p>
        </p:txBody>
      </p:sp>
      <p:sp>
        <p:nvSpPr>
          <p:cNvPr id="16" name="object 3"/>
          <p:cNvSpPr txBox="1"/>
          <p:nvPr/>
        </p:nvSpPr>
        <p:spPr>
          <a:xfrm>
            <a:off x="6101684" y="1833580"/>
            <a:ext cx="7310120" cy="346249"/>
          </a:xfrm>
          <a:prstGeom prst="rect">
            <a:avLst/>
          </a:prstGeom>
        </p:spPr>
        <p:txBody>
          <a:bodyPr vert="horz" wrap="square" lIns="0" tIns="0" rIns="0" bIns="0" rtlCol="0">
            <a:spAutoFit/>
          </a:bodyPr>
          <a:lstStyle/>
          <a:p>
            <a:pPr>
              <a:lnSpc>
                <a:spcPts val="2670"/>
              </a:lnSpc>
            </a:pPr>
            <a:r>
              <a:rPr sz="2800" b="1" spc="-10" dirty="0">
                <a:solidFill>
                  <a:srgbClr val="5F5F5F"/>
                </a:solidFill>
                <a:cs typeface="Calibri"/>
              </a:rPr>
              <a:t>The </a:t>
            </a:r>
            <a:r>
              <a:rPr sz="2800" b="1" dirty="0">
                <a:solidFill>
                  <a:srgbClr val="5F5F5F"/>
                </a:solidFill>
                <a:cs typeface="Calibri"/>
              </a:rPr>
              <a:t>use in the </a:t>
            </a:r>
            <a:r>
              <a:rPr sz="2800" b="1" spc="-10" dirty="0">
                <a:solidFill>
                  <a:srgbClr val="5F5F5F"/>
                </a:solidFill>
                <a:cs typeface="Calibri"/>
              </a:rPr>
              <a:t>JavaScript </a:t>
            </a:r>
            <a:r>
              <a:rPr sz="2800" b="1" dirty="0">
                <a:solidFill>
                  <a:srgbClr val="5F5F5F"/>
                </a:solidFill>
                <a:cs typeface="Calibri"/>
              </a:rPr>
              <a:t>API </a:t>
            </a:r>
            <a:r>
              <a:rPr sz="2800" b="1" spc="-10" dirty="0">
                <a:solidFill>
                  <a:srgbClr val="5F5F5F"/>
                </a:solidFill>
                <a:cs typeface="Calibri"/>
              </a:rPr>
              <a:t>would </a:t>
            </a:r>
            <a:r>
              <a:rPr sz="2800" b="1" dirty="0">
                <a:solidFill>
                  <a:srgbClr val="5F5F5F"/>
                </a:solidFill>
                <a:cs typeface="Calibri"/>
              </a:rPr>
              <a:t>be as</a:t>
            </a:r>
            <a:r>
              <a:rPr sz="2800" b="1" spc="-240" dirty="0">
                <a:solidFill>
                  <a:srgbClr val="5F5F5F"/>
                </a:solidFill>
                <a:cs typeface="Calibri"/>
              </a:rPr>
              <a:t> </a:t>
            </a:r>
            <a:r>
              <a:rPr sz="2800" b="1" spc="-10" dirty="0">
                <a:solidFill>
                  <a:srgbClr val="5F5F5F"/>
                </a:solidFill>
                <a:cs typeface="Calibri"/>
              </a:rPr>
              <a:t>follows:</a:t>
            </a:r>
            <a:endParaRPr sz="2800" dirty="0">
              <a:solidFill>
                <a:prstClr val="black"/>
              </a:solidFill>
              <a:cs typeface="Calibri"/>
            </a:endParaRPr>
          </a:p>
        </p:txBody>
      </p:sp>
      <p:sp>
        <p:nvSpPr>
          <p:cNvPr id="17" name="object 6"/>
          <p:cNvSpPr txBox="1"/>
          <p:nvPr/>
        </p:nvSpPr>
        <p:spPr>
          <a:xfrm>
            <a:off x="1091387" y="1775461"/>
            <a:ext cx="4949190" cy="457818"/>
          </a:xfrm>
          <a:prstGeom prst="rect">
            <a:avLst/>
          </a:prstGeom>
        </p:spPr>
        <p:txBody>
          <a:bodyPr vert="horz" wrap="square" lIns="0" tIns="26670" rIns="0" bIns="0" rtlCol="0">
            <a:spAutoFit/>
          </a:bodyPr>
          <a:lstStyle/>
          <a:p>
            <a:pPr marL="25400">
              <a:spcBef>
                <a:spcPts val="210"/>
              </a:spcBef>
            </a:pPr>
            <a:r>
              <a:rPr sz="2800" spc="-10" dirty="0">
                <a:solidFill>
                  <a:srgbClr val="252525"/>
                </a:solidFill>
                <a:latin typeface="Courier New"/>
                <a:cs typeface="Courier New"/>
              </a:rPr>
              <a:t>pragma </a:t>
            </a:r>
            <a:r>
              <a:rPr sz="2800" spc="-20" dirty="0">
                <a:solidFill>
                  <a:srgbClr val="252525"/>
                </a:solidFill>
                <a:latin typeface="Courier New"/>
                <a:cs typeface="Courier New"/>
              </a:rPr>
              <a:t>solidity</a:t>
            </a:r>
            <a:r>
              <a:rPr sz="2800" spc="-110" dirty="0">
                <a:solidFill>
                  <a:srgbClr val="252525"/>
                </a:solidFill>
                <a:latin typeface="Courier New"/>
                <a:cs typeface="Courier New"/>
              </a:rPr>
              <a:t> </a:t>
            </a:r>
            <a:r>
              <a:rPr sz="2800" spc="-10" dirty="0">
                <a:solidFill>
                  <a:srgbClr val="252525"/>
                </a:solidFill>
                <a:latin typeface="Courier New"/>
                <a:cs typeface="Courier New"/>
              </a:rPr>
              <a:t>^0.4.0;</a:t>
            </a:r>
            <a:endParaRPr sz="2800" dirty="0">
              <a:solidFill>
                <a:prstClr val="black"/>
              </a:solidFill>
              <a:latin typeface="Courier New"/>
              <a:cs typeface="Courier New"/>
            </a:endParaRPr>
          </a:p>
        </p:txBody>
      </p:sp>
      <p:graphicFrame>
        <p:nvGraphicFramePr>
          <p:cNvPr id="18" name="object 7"/>
          <p:cNvGraphicFramePr>
            <a:graphicFrameLocks noGrp="1"/>
          </p:cNvGraphicFramePr>
          <p:nvPr>
            <p:extLst>
              <p:ext uri="{D42A27DB-BD31-4B8C-83A1-F6EECF244321}">
                <p14:modId xmlns:p14="http://schemas.microsoft.com/office/powerpoint/2010/main" val="2116945983"/>
              </p:ext>
            </p:extLst>
          </p:nvPr>
        </p:nvGraphicFramePr>
        <p:xfrm>
          <a:off x="1259585" y="2330597"/>
          <a:ext cx="12932665" cy="2117566"/>
        </p:xfrm>
        <a:graphic>
          <a:graphicData uri="http://schemas.openxmlformats.org/drawingml/2006/table">
            <a:tbl>
              <a:tblPr firstRow="1" bandRow="1">
                <a:tableStyleId>{2D5ABB26-0587-4C30-8999-92F81FD0307C}</a:tableStyleId>
              </a:tblPr>
              <a:tblGrid>
                <a:gridCol w="840485"/>
                <a:gridCol w="3448150"/>
                <a:gridCol w="8644030"/>
              </a:tblGrid>
              <a:tr h="465131">
                <a:tc>
                  <a:txBody>
                    <a:bodyPr/>
                    <a:lstStyle/>
                    <a:p>
                      <a:pPr marR="14604" algn="ctr">
                        <a:lnSpc>
                          <a:spcPts val="1450"/>
                        </a:lnSpc>
                      </a:pPr>
                      <a:r>
                        <a:rPr sz="2800" spc="-5" dirty="0">
                          <a:solidFill>
                            <a:srgbClr val="252525"/>
                          </a:solidFill>
                          <a:latin typeface="Courier New"/>
                          <a:cs typeface="Courier New"/>
                        </a:rPr>
                        <a:t>var</a:t>
                      </a:r>
                      <a:endParaRPr sz="2800" dirty="0">
                        <a:latin typeface="Courier New"/>
                        <a:cs typeface="Courier New"/>
                      </a:endParaRPr>
                    </a:p>
                  </a:txBody>
                  <a:tcPr marL="0" marR="0" marT="0" marB="0">
                    <a:solidFill>
                      <a:srgbClr val="DCE2E3"/>
                    </a:solidFill>
                  </a:tcPr>
                </a:tc>
                <a:tc>
                  <a:txBody>
                    <a:bodyPr/>
                    <a:lstStyle/>
                    <a:p>
                      <a:pPr algn="ctr">
                        <a:lnSpc>
                          <a:spcPts val="1450"/>
                        </a:lnSpc>
                      </a:pPr>
                      <a:r>
                        <a:rPr sz="2800" spc="-5" dirty="0">
                          <a:solidFill>
                            <a:srgbClr val="252525"/>
                          </a:solidFill>
                          <a:latin typeface="Courier New"/>
                          <a:cs typeface="Courier New"/>
                        </a:rPr>
                        <a:t>abi </a:t>
                      </a:r>
                      <a:r>
                        <a:rPr sz="2800" dirty="0">
                          <a:solidFill>
                            <a:srgbClr val="252525"/>
                          </a:solidFill>
                          <a:latin typeface="Courier New"/>
                          <a:cs typeface="Courier New"/>
                        </a:rPr>
                        <a:t>= </a:t>
                      </a:r>
                      <a:r>
                        <a:rPr sz="2800" spc="-10" dirty="0">
                          <a:solidFill>
                            <a:srgbClr val="A6A6A6"/>
                          </a:solidFill>
                          <a:latin typeface="Courier New"/>
                          <a:cs typeface="Courier New"/>
                        </a:rPr>
                        <a:t>/* </a:t>
                      </a:r>
                      <a:r>
                        <a:rPr sz="2800" spc="-5" dirty="0">
                          <a:solidFill>
                            <a:srgbClr val="A6A6A6"/>
                          </a:solidFill>
                          <a:latin typeface="Courier New"/>
                          <a:cs typeface="Courier New"/>
                        </a:rPr>
                        <a:t>abi</a:t>
                      </a:r>
                      <a:r>
                        <a:rPr sz="2800" spc="-80" dirty="0">
                          <a:solidFill>
                            <a:srgbClr val="A6A6A6"/>
                          </a:solidFill>
                          <a:latin typeface="Courier New"/>
                          <a:cs typeface="Courier New"/>
                        </a:rPr>
                        <a:t> </a:t>
                      </a:r>
                      <a:r>
                        <a:rPr sz="2800" spc="-5" dirty="0">
                          <a:solidFill>
                            <a:srgbClr val="A6A6A6"/>
                          </a:solidFill>
                          <a:latin typeface="Courier New"/>
                          <a:cs typeface="Courier New"/>
                        </a:rPr>
                        <a:t>as</a:t>
                      </a:r>
                      <a:endParaRPr sz="2800" dirty="0">
                        <a:latin typeface="Courier New"/>
                        <a:cs typeface="Courier New"/>
                      </a:endParaRPr>
                    </a:p>
                  </a:txBody>
                  <a:tcPr marL="0" marR="0" marT="0" marB="0">
                    <a:solidFill>
                      <a:srgbClr val="DCE2E3"/>
                    </a:solidFill>
                  </a:tcPr>
                </a:tc>
                <a:tc>
                  <a:txBody>
                    <a:bodyPr/>
                    <a:lstStyle/>
                    <a:p>
                      <a:pPr marL="53340">
                        <a:lnSpc>
                          <a:spcPts val="1450"/>
                        </a:lnSpc>
                      </a:pPr>
                      <a:r>
                        <a:rPr sz="2800" spc="-10" dirty="0">
                          <a:solidFill>
                            <a:srgbClr val="A6A6A6"/>
                          </a:solidFill>
                          <a:latin typeface="Courier New"/>
                          <a:cs typeface="Courier New"/>
                        </a:rPr>
                        <a:t>generated </a:t>
                      </a:r>
                      <a:r>
                        <a:rPr sz="2800" spc="-5" dirty="0">
                          <a:solidFill>
                            <a:srgbClr val="A6A6A6"/>
                          </a:solidFill>
                          <a:latin typeface="Courier New"/>
                          <a:cs typeface="Courier New"/>
                        </a:rPr>
                        <a:t>by the </a:t>
                      </a:r>
                      <a:r>
                        <a:rPr sz="2800" spc="-10" dirty="0">
                          <a:solidFill>
                            <a:srgbClr val="A6A6A6"/>
                          </a:solidFill>
                          <a:latin typeface="Courier New"/>
                          <a:cs typeface="Courier New"/>
                        </a:rPr>
                        <a:t>compiler</a:t>
                      </a:r>
                      <a:r>
                        <a:rPr sz="2800" spc="-5" dirty="0">
                          <a:solidFill>
                            <a:srgbClr val="A6A6A6"/>
                          </a:solidFill>
                          <a:latin typeface="Courier New"/>
                          <a:cs typeface="Courier New"/>
                        </a:rPr>
                        <a:t> */</a:t>
                      </a:r>
                      <a:r>
                        <a:rPr sz="2800" spc="-5" dirty="0">
                          <a:solidFill>
                            <a:srgbClr val="252525"/>
                          </a:solidFill>
                          <a:latin typeface="Courier New"/>
                          <a:cs typeface="Courier New"/>
                        </a:rPr>
                        <a:t>;</a:t>
                      </a:r>
                      <a:endParaRPr sz="2800" dirty="0">
                        <a:latin typeface="Courier New"/>
                        <a:cs typeface="Courier New"/>
                      </a:endParaRPr>
                    </a:p>
                  </a:txBody>
                  <a:tcPr marL="0" marR="0" marT="0" marB="0">
                    <a:solidFill>
                      <a:srgbClr val="DCE2E3"/>
                    </a:solidFill>
                  </a:tcPr>
                </a:tc>
              </a:tr>
              <a:tr h="836694">
                <a:tc>
                  <a:txBody>
                    <a:bodyPr/>
                    <a:lstStyle/>
                    <a:p>
                      <a:pPr marR="14604" algn="ctr">
                        <a:lnSpc>
                          <a:spcPts val="1495"/>
                        </a:lnSpc>
                      </a:pPr>
                      <a:r>
                        <a:rPr sz="2800" spc="-5" dirty="0">
                          <a:solidFill>
                            <a:srgbClr val="252525"/>
                          </a:solidFill>
                          <a:latin typeface="Courier New"/>
                          <a:cs typeface="Courier New"/>
                        </a:rPr>
                        <a:t>var</a:t>
                      </a:r>
                      <a:endParaRPr sz="2800">
                        <a:latin typeface="Courier New"/>
                        <a:cs typeface="Courier New"/>
                      </a:endParaRPr>
                    </a:p>
                  </a:txBody>
                  <a:tcPr marL="0" marR="0" marT="0" marB="0">
                    <a:solidFill>
                      <a:srgbClr val="DCE2E3"/>
                    </a:solidFill>
                  </a:tcPr>
                </a:tc>
                <a:tc>
                  <a:txBody>
                    <a:bodyPr/>
                    <a:lstStyle/>
                    <a:p>
                      <a:pPr algn="ctr">
                        <a:lnSpc>
                          <a:spcPts val="1495"/>
                        </a:lnSpc>
                      </a:pPr>
                      <a:r>
                        <a:rPr sz="2800" spc="-5" dirty="0">
                          <a:solidFill>
                            <a:srgbClr val="252525"/>
                          </a:solidFill>
                          <a:latin typeface="Courier New"/>
                          <a:cs typeface="Courier New"/>
                        </a:rPr>
                        <a:t>ClientReceipt</a:t>
                      </a:r>
                      <a:r>
                        <a:rPr sz="2800" spc="-70" dirty="0">
                          <a:solidFill>
                            <a:srgbClr val="252525"/>
                          </a:solidFill>
                          <a:latin typeface="Courier New"/>
                          <a:cs typeface="Courier New"/>
                        </a:rPr>
                        <a:t> </a:t>
                      </a:r>
                      <a:r>
                        <a:rPr sz="2800" dirty="0">
                          <a:solidFill>
                            <a:srgbClr val="252525"/>
                          </a:solidFill>
                          <a:latin typeface="Courier New"/>
                          <a:cs typeface="Courier New"/>
                        </a:rPr>
                        <a:t>=</a:t>
                      </a:r>
                      <a:endParaRPr sz="2800" dirty="0">
                        <a:latin typeface="Courier New"/>
                        <a:cs typeface="Courier New"/>
                      </a:endParaRPr>
                    </a:p>
                  </a:txBody>
                  <a:tcPr marL="0" marR="0" marT="0" marB="0">
                    <a:solidFill>
                      <a:srgbClr val="DCE2E3"/>
                    </a:solidFill>
                  </a:tcPr>
                </a:tc>
                <a:tc>
                  <a:txBody>
                    <a:bodyPr/>
                    <a:lstStyle/>
                    <a:p>
                      <a:pPr marL="52705">
                        <a:lnSpc>
                          <a:spcPts val="1495"/>
                        </a:lnSpc>
                      </a:pPr>
                      <a:r>
                        <a:rPr sz="2800" spc="-10" dirty="0">
                          <a:solidFill>
                            <a:srgbClr val="252525"/>
                          </a:solidFill>
                          <a:latin typeface="Courier New"/>
                          <a:cs typeface="Courier New"/>
                        </a:rPr>
                        <a:t>web3.eth.contract(abi);</a:t>
                      </a:r>
                      <a:endParaRPr sz="2800" dirty="0">
                        <a:latin typeface="Courier New"/>
                        <a:cs typeface="Courier New"/>
                      </a:endParaRPr>
                    </a:p>
                  </a:txBody>
                  <a:tcPr marL="0" marR="0" marT="0" marB="0">
                    <a:solidFill>
                      <a:srgbClr val="DCE2E3"/>
                    </a:solidFill>
                  </a:tcPr>
                </a:tc>
              </a:tr>
              <a:tr h="815741">
                <a:tc>
                  <a:txBody>
                    <a:bodyPr/>
                    <a:lstStyle/>
                    <a:p>
                      <a:pPr marR="14604" algn="ctr">
                        <a:lnSpc>
                          <a:spcPts val="1495"/>
                        </a:lnSpc>
                      </a:pPr>
                      <a:r>
                        <a:rPr sz="2800" spc="-5" dirty="0">
                          <a:solidFill>
                            <a:srgbClr val="252525"/>
                          </a:solidFill>
                          <a:latin typeface="Courier New"/>
                          <a:cs typeface="Courier New"/>
                        </a:rPr>
                        <a:t>var</a:t>
                      </a:r>
                      <a:endParaRPr sz="2800" dirty="0">
                        <a:latin typeface="Courier New"/>
                        <a:cs typeface="Courier New"/>
                      </a:endParaRPr>
                    </a:p>
                  </a:txBody>
                  <a:tcPr marL="0" marR="0" marT="0" marB="0">
                    <a:solidFill>
                      <a:srgbClr val="DCE2E3"/>
                    </a:solidFill>
                  </a:tcPr>
                </a:tc>
                <a:tc>
                  <a:txBody>
                    <a:bodyPr/>
                    <a:lstStyle/>
                    <a:p>
                      <a:pPr algn="ctr">
                        <a:lnSpc>
                          <a:spcPts val="1495"/>
                        </a:lnSpc>
                      </a:pPr>
                      <a:r>
                        <a:rPr sz="2800" spc="-10" dirty="0">
                          <a:solidFill>
                            <a:srgbClr val="252525"/>
                          </a:solidFill>
                          <a:latin typeface="Courier New"/>
                          <a:cs typeface="Courier New"/>
                        </a:rPr>
                        <a:t>clientReceipt</a:t>
                      </a:r>
                      <a:r>
                        <a:rPr sz="2800" spc="-40" dirty="0">
                          <a:solidFill>
                            <a:srgbClr val="252525"/>
                          </a:solidFill>
                          <a:latin typeface="Courier New"/>
                          <a:cs typeface="Courier New"/>
                        </a:rPr>
                        <a:t> </a:t>
                      </a:r>
                      <a:r>
                        <a:rPr sz="2800" dirty="0">
                          <a:solidFill>
                            <a:srgbClr val="252525"/>
                          </a:solidFill>
                          <a:latin typeface="Courier New"/>
                          <a:cs typeface="Courier New"/>
                        </a:rPr>
                        <a:t>=</a:t>
                      </a:r>
                      <a:endParaRPr sz="2800" dirty="0">
                        <a:latin typeface="Courier New"/>
                        <a:cs typeface="Courier New"/>
                      </a:endParaRPr>
                    </a:p>
                  </a:txBody>
                  <a:tcPr marL="0" marR="0" marT="0" marB="0">
                    <a:solidFill>
                      <a:srgbClr val="DCE2E3"/>
                    </a:solidFill>
                  </a:tcPr>
                </a:tc>
                <a:tc>
                  <a:txBody>
                    <a:bodyPr/>
                    <a:lstStyle/>
                    <a:p>
                      <a:pPr marL="52705">
                        <a:lnSpc>
                          <a:spcPts val="1495"/>
                        </a:lnSpc>
                      </a:pPr>
                      <a:r>
                        <a:rPr sz="2800" spc="-10" dirty="0">
                          <a:solidFill>
                            <a:srgbClr val="252525"/>
                          </a:solidFill>
                          <a:latin typeface="Courier New"/>
                          <a:cs typeface="Courier New"/>
                        </a:rPr>
                        <a:t>ClientReceipt.at(0x123 </a:t>
                      </a:r>
                      <a:r>
                        <a:rPr sz="2800" dirty="0">
                          <a:solidFill>
                            <a:srgbClr val="A6A6A6"/>
                          </a:solidFill>
                          <a:latin typeface="Courier New"/>
                          <a:cs typeface="Courier New"/>
                        </a:rPr>
                        <a:t>/* </a:t>
                      </a:r>
                      <a:r>
                        <a:rPr sz="2800" spc="-5" dirty="0">
                          <a:solidFill>
                            <a:srgbClr val="A6A6A6"/>
                          </a:solidFill>
                          <a:latin typeface="Courier New"/>
                          <a:cs typeface="Courier New"/>
                        </a:rPr>
                        <a:t>address</a:t>
                      </a:r>
                      <a:r>
                        <a:rPr sz="2800" spc="-25" dirty="0">
                          <a:solidFill>
                            <a:srgbClr val="A6A6A6"/>
                          </a:solidFill>
                          <a:latin typeface="Courier New"/>
                          <a:cs typeface="Courier New"/>
                        </a:rPr>
                        <a:t> </a:t>
                      </a:r>
                      <a:r>
                        <a:rPr sz="2800" spc="-10" dirty="0">
                          <a:solidFill>
                            <a:srgbClr val="A6A6A6"/>
                          </a:solidFill>
                          <a:latin typeface="Courier New"/>
                          <a:cs typeface="Courier New"/>
                        </a:rPr>
                        <a:t>*/</a:t>
                      </a:r>
                      <a:r>
                        <a:rPr sz="2800" spc="-10" dirty="0">
                          <a:solidFill>
                            <a:srgbClr val="252525"/>
                          </a:solidFill>
                          <a:latin typeface="Courier New"/>
                          <a:cs typeface="Courier New"/>
                        </a:rPr>
                        <a:t>);</a:t>
                      </a:r>
                      <a:endParaRPr sz="2800" dirty="0">
                        <a:latin typeface="Courier New"/>
                        <a:cs typeface="Courier New"/>
                      </a:endParaRPr>
                    </a:p>
                  </a:txBody>
                  <a:tcPr marL="0" marR="0" marT="0" marB="0">
                    <a:solidFill>
                      <a:srgbClr val="DCE2E3"/>
                    </a:solidFill>
                  </a:tcPr>
                </a:tc>
              </a:tr>
            </a:tbl>
          </a:graphicData>
        </a:graphic>
      </p:graphicFrame>
      <p:sp>
        <p:nvSpPr>
          <p:cNvPr id="19" name="object 8"/>
          <p:cNvSpPr txBox="1"/>
          <p:nvPr/>
        </p:nvSpPr>
        <p:spPr>
          <a:xfrm>
            <a:off x="1059180" y="4072020"/>
            <a:ext cx="12618720" cy="5196294"/>
          </a:xfrm>
          <a:prstGeom prst="rect">
            <a:avLst/>
          </a:prstGeom>
        </p:spPr>
        <p:txBody>
          <a:bodyPr vert="horz" wrap="square" lIns="0" tIns="25400" rIns="0" bIns="0" rtlCol="0">
            <a:spAutoFit/>
          </a:bodyPr>
          <a:lstStyle/>
          <a:p>
            <a:pPr marL="25400">
              <a:spcBef>
                <a:spcPts val="200"/>
              </a:spcBef>
            </a:pPr>
            <a:r>
              <a:rPr sz="2800" spc="-10" dirty="0">
                <a:solidFill>
                  <a:srgbClr val="252525"/>
                </a:solidFill>
                <a:latin typeface="Courier New"/>
                <a:cs typeface="Courier New"/>
              </a:rPr>
              <a:t>var event </a:t>
            </a:r>
            <a:r>
              <a:rPr sz="2800" dirty="0">
                <a:solidFill>
                  <a:srgbClr val="252525"/>
                </a:solidFill>
                <a:latin typeface="Courier New"/>
                <a:cs typeface="Courier New"/>
              </a:rPr>
              <a:t>=</a:t>
            </a:r>
            <a:r>
              <a:rPr sz="2800" spc="30" dirty="0">
                <a:solidFill>
                  <a:srgbClr val="252525"/>
                </a:solidFill>
                <a:latin typeface="Courier New"/>
                <a:cs typeface="Courier New"/>
              </a:rPr>
              <a:t> </a:t>
            </a:r>
            <a:r>
              <a:rPr sz="2800" spc="-20" dirty="0">
                <a:solidFill>
                  <a:srgbClr val="252525"/>
                </a:solidFill>
                <a:latin typeface="Courier New"/>
                <a:cs typeface="Courier New"/>
              </a:rPr>
              <a:t>clientReceipt.Deposit();</a:t>
            </a:r>
            <a:endParaRPr sz="2800" dirty="0">
              <a:solidFill>
                <a:prstClr val="black"/>
              </a:solidFill>
              <a:latin typeface="Courier New"/>
              <a:cs typeface="Courier New"/>
            </a:endParaRPr>
          </a:p>
          <a:p>
            <a:pPr marL="25400" marR="4914900"/>
            <a:r>
              <a:rPr sz="2800" spc="-10" dirty="0">
                <a:solidFill>
                  <a:srgbClr val="A6A6A6"/>
                </a:solidFill>
                <a:latin typeface="Courier New"/>
                <a:cs typeface="Courier New"/>
              </a:rPr>
              <a:t>// watch </a:t>
            </a:r>
            <a:r>
              <a:rPr sz="2800" spc="-20" dirty="0">
                <a:solidFill>
                  <a:srgbClr val="A6A6A6"/>
                </a:solidFill>
                <a:latin typeface="Courier New"/>
                <a:cs typeface="Courier New"/>
              </a:rPr>
              <a:t>for </a:t>
            </a:r>
            <a:r>
              <a:rPr sz="2800" spc="-10" dirty="0">
                <a:solidFill>
                  <a:srgbClr val="A6A6A6"/>
                </a:solidFill>
                <a:latin typeface="Courier New"/>
                <a:cs typeface="Courier New"/>
              </a:rPr>
              <a:t>changes  </a:t>
            </a:r>
            <a:r>
              <a:rPr sz="2800" spc="-10" dirty="0">
                <a:solidFill>
                  <a:srgbClr val="252525"/>
                </a:solidFill>
                <a:latin typeface="Courier New"/>
                <a:cs typeface="Courier New"/>
              </a:rPr>
              <a:t>event.watch(function(error,</a:t>
            </a:r>
            <a:r>
              <a:rPr sz="2800" spc="-200" dirty="0">
                <a:solidFill>
                  <a:srgbClr val="252525"/>
                </a:solidFill>
                <a:latin typeface="Courier New"/>
                <a:cs typeface="Courier New"/>
              </a:rPr>
              <a:t> </a:t>
            </a:r>
            <a:r>
              <a:rPr sz="2800" spc="-10" dirty="0">
                <a:solidFill>
                  <a:srgbClr val="252525"/>
                </a:solidFill>
                <a:latin typeface="Courier New"/>
                <a:cs typeface="Courier New"/>
              </a:rPr>
              <a:t>result){</a:t>
            </a:r>
            <a:endParaRPr sz="2800" dirty="0">
              <a:solidFill>
                <a:prstClr val="black"/>
              </a:solidFill>
              <a:latin typeface="Courier New"/>
              <a:cs typeface="Courier New"/>
            </a:endParaRPr>
          </a:p>
          <a:p>
            <a:pPr marL="877568"/>
            <a:r>
              <a:rPr sz="2800" dirty="0">
                <a:solidFill>
                  <a:srgbClr val="A6A6A6"/>
                </a:solidFill>
                <a:latin typeface="Courier New"/>
                <a:cs typeface="Courier New"/>
              </a:rPr>
              <a:t>// </a:t>
            </a:r>
            <a:r>
              <a:rPr sz="2800" spc="-10" dirty="0">
                <a:solidFill>
                  <a:srgbClr val="A6A6A6"/>
                </a:solidFill>
                <a:latin typeface="Courier New"/>
                <a:cs typeface="Courier New"/>
              </a:rPr>
              <a:t>result will </a:t>
            </a:r>
            <a:r>
              <a:rPr sz="2800" spc="-20" dirty="0">
                <a:solidFill>
                  <a:srgbClr val="A6A6A6"/>
                </a:solidFill>
                <a:latin typeface="Courier New"/>
                <a:cs typeface="Courier New"/>
              </a:rPr>
              <a:t>contain </a:t>
            </a:r>
            <a:r>
              <a:rPr sz="2800" spc="-10" dirty="0">
                <a:solidFill>
                  <a:srgbClr val="A6A6A6"/>
                </a:solidFill>
                <a:latin typeface="Courier New"/>
                <a:cs typeface="Courier New"/>
              </a:rPr>
              <a:t>various</a:t>
            </a:r>
            <a:r>
              <a:rPr sz="2800" spc="-100" dirty="0">
                <a:solidFill>
                  <a:srgbClr val="A6A6A6"/>
                </a:solidFill>
                <a:latin typeface="Courier New"/>
                <a:cs typeface="Courier New"/>
              </a:rPr>
              <a:t> </a:t>
            </a:r>
            <a:r>
              <a:rPr sz="2800" spc="-20" dirty="0">
                <a:solidFill>
                  <a:srgbClr val="A6A6A6"/>
                </a:solidFill>
                <a:latin typeface="Courier New"/>
                <a:cs typeface="Courier New"/>
              </a:rPr>
              <a:t>information</a:t>
            </a:r>
            <a:endParaRPr sz="2800" dirty="0">
              <a:solidFill>
                <a:prstClr val="black"/>
              </a:solidFill>
              <a:latin typeface="Courier New"/>
              <a:cs typeface="Courier New"/>
            </a:endParaRPr>
          </a:p>
          <a:p>
            <a:pPr marL="877568" marR="659130">
              <a:spcBef>
                <a:spcPts val="10"/>
              </a:spcBef>
            </a:pPr>
            <a:r>
              <a:rPr sz="2800" spc="-10" dirty="0">
                <a:solidFill>
                  <a:srgbClr val="A6A6A6"/>
                </a:solidFill>
                <a:latin typeface="Courier New"/>
                <a:cs typeface="Courier New"/>
              </a:rPr>
              <a:t>// including the </a:t>
            </a:r>
            <a:r>
              <a:rPr sz="2800" spc="-20" dirty="0">
                <a:solidFill>
                  <a:srgbClr val="A6A6A6"/>
                </a:solidFill>
                <a:latin typeface="Courier New"/>
                <a:cs typeface="Courier New"/>
              </a:rPr>
              <a:t>argumets </a:t>
            </a:r>
            <a:r>
              <a:rPr sz="2800" spc="-10" dirty="0">
                <a:solidFill>
                  <a:srgbClr val="A6A6A6"/>
                </a:solidFill>
                <a:latin typeface="Courier New"/>
                <a:cs typeface="Courier New"/>
              </a:rPr>
              <a:t>given to the Deposit call.  </a:t>
            </a:r>
            <a:r>
              <a:rPr sz="2800" spc="-10" dirty="0">
                <a:solidFill>
                  <a:srgbClr val="252525"/>
                </a:solidFill>
                <a:latin typeface="Courier New"/>
                <a:cs typeface="Courier New"/>
              </a:rPr>
              <a:t>if</a:t>
            </a:r>
            <a:r>
              <a:rPr sz="2800" spc="-50" dirty="0">
                <a:solidFill>
                  <a:srgbClr val="252525"/>
                </a:solidFill>
                <a:latin typeface="Courier New"/>
                <a:cs typeface="Courier New"/>
              </a:rPr>
              <a:t> </a:t>
            </a:r>
            <a:r>
              <a:rPr sz="2800" spc="-20" dirty="0">
                <a:solidFill>
                  <a:srgbClr val="252525"/>
                </a:solidFill>
                <a:latin typeface="Courier New"/>
                <a:cs typeface="Courier New"/>
              </a:rPr>
              <a:t>(!error)</a:t>
            </a:r>
            <a:endParaRPr sz="2800" dirty="0">
              <a:solidFill>
                <a:prstClr val="black"/>
              </a:solidFill>
              <a:latin typeface="Courier New"/>
              <a:cs typeface="Courier New"/>
            </a:endParaRPr>
          </a:p>
          <a:p>
            <a:pPr marL="1728470"/>
            <a:r>
              <a:rPr sz="2800" spc="-10" dirty="0">
                <a:solidFill>
                  <a:srgbClr val="252525"/>
                </a:solidFill>
                <a:latin typeface="Courier New"/>
                <a:cs typeface="Courier New"/>
              </a:rPr>
              <a:t>console.log(result);</a:t>
            </a:r>
            <a:endParaRPr sz="2800" dirty="0">
              <a:solidFill>
                <a:prstClr val="black"/>
              </a:solidFill>
              <a:latin typeface="Courier New"/>
              <a:cs typeface="Courier New"/>
            </a:endParaRPr>
          </a:p>
          <a:p>
            <a:pPr marL="25400"/>
            <a:r>
              <a:rPr sz="2800" spc="-10" dirty="0">
                <a:solidFill>
                  <a:srgbClr val="252525"/>
                </a:solidFill>
                <a:latin typeface="Courier New"/>
                <a:cs typeface="Courier New"/>
              </a:rPr>
              <a:t>});</a:t>
            </a:r>
            <a:endParaRPr sz="2800" dirty="0">
              <a:solidFill>
                <a:prstClr val="black"/>
              </a:solidFill>
              <a:latin typeface="Courier New"/>
              <a:cs typeface="Courier New"/>
            </a:endParaRPr>
          </a:p>
          <a:p>
            <a:pPr marL="25400"/>
            <a:r>
              <a:rPr sz="2800" dirty="0">
                <a:solidFill>
                  <a:srgbClr val="A6A6A6"/>
                </a:solidFill>
                <a:latin typeface="Courier New"/>
                <a:cs typeface="Courier New"/>
              </a:rPr>
              <a:t>// </a:t>
            </a:r>
            <a:r>
              <a:rPr sz="2800" spc="-10" dirty="0">
                <a:solidFill>
                  <a:srgbClr val="A6A6A6"/>
                </a:solidFill>
                <a:latin typeface="Courier New"/>
                <a:cs typeface="Courier New"/>
              </a:rPr>
              <a:t>Or pass </a:t>
            </a:r>
            <a:r>
              <a:rPr sz="2800" dirty="0">
                <a:solidFill>
                  <a:srgbClr val="A6A6A6"/>
                </a:solidFill>
                <a:latin typeface="Courier New"/>
                <a:cs typeface="Courier New"/>
              </a:rPr>
              <a:t>a </a:t>
            </a:r>
            <a:r>
              <a:rPr sz="2800" spc="-10" dirty="0">
                <a:solidFill>
                  <a:srgbClr val="A6A6A6"/>
                </a:solidFill>
                <a:latin typeface="Courier New"/>
                <a:cs typeface="Courier New"/>
              </a:rPr>
              <a:t>callback </a:t>
            </a:r>
            <a:r>
              <a:rPr sz="2800" dirty="0">
                <a:solidFill>
                  <a:srgbClr val="A6A6A6"/>
                </a:solidFill>
                <a:latin typeface="Courier New"/>
                <a:cs typeface="Courier New"/>
              </a:rPr>
              <a:t>to </a:t>
            </a:r>
            <a:r>
              <a:rPr sz="2800" spc="-10" dirty="0">
                <a:solidFill>
                  <a:srgbClr val="A6A6A6"/>
                </a:solidFill>
                <a:latin typeface="Courier New"/>
                <a:cs typeface="Courier New"/>
              </a:rPr>
              <a:t>start watching</a:t>
            </a:r>
            <a:r>
              <a:rPr sz="2800" spc="-190" dirty="0">
                <a:solidFill>
                  <a:srgbClr val="A6A6A6"/>
                </a:solidFill>
                <a:latin typeface="Courier New"/>
                <a:cs typeface="Courier New"/>
              </a:rPr>
              <a:t> </a:t>
            </a:r>
            <a:r>
              <a:rPr sz="2800" spc="-20" dirty="0">
                <a:solidFill>
                  <a:srgbClr val="A6A6A6"/>
                </a:solidFill>
                <a:latin typeface="Courier New"/>
                <a:cs typeface="Courier New"/>
              </a:rPr>
              <a:t>immediately</a:t>
            </a:r>
            <a:endParaRPr sz="2800" dirty="0">
              <a:solidFill>
                <a:prstClr val="black"/>
              </a:solidFill>
              <a:latin typeface="Courier New"/>
              <a:cs typeface="Courier New"/>
            </a:endParaRPr>
          </a:p>
          <a:p>
            <a:pPr marL="877568" marR="10160" indent="-853440"/>
            <a:r>
              <a:rPr sz="2800" spc="-10" dirty="0">
                <a:solidFill>
                  <a:srgbClr val="252525"/>
                </a:solidFill>
                <a:latin typeface="Courier New"/>
                <a:cs typeface="Courier New"/>
              </a:rPr>
              <a:t>var event </a:t>
            </a:r>
            <a:r>
              <a:rPr sz="2800" dirty="0">
                <a:solidFill>
                  <a:srgbClr val="252525"/>
                </a:solidFill>
                <a:latin typeface="Courier New"/>
                <a:cs typeface="Courier New"/>
              </a:rPr>
              <a:t>= </a:t>
            </a:r>
            <a:r>
              <a:rPr sz="2800" spc="-10" dirty="0">
                <a:solidFill>
                  <a:srgbClr val="252525"/>
                </a:solidFill>
                <a:latin typeface="Courier New"/>
                <a:cs typeface="Courier New"/>
              </a:rPr>
              <a:t>clientReceipt.Deposit(function(error, result) </a:t>
            </a:r>
            <a:r>
              <a:rPr sz="2800" dirty="0">
                <a:solidFill>
                  <a:srgbClr val="252525"/>
                </a:solidFill>
                <a:latin typeface="Courier New"/>
                <a:cs typeface="Courier New"/>
              </a:rPr>
              <a:t>{  </a:t>
            </a:r>
            <a:r>
              <a:rPr sz="2800" spc="-10" dirty="0">
                <a:solidFill>
                  <a:srgbClr val="252525"/>
                </a:solidFill>
                <a:latin typeface="Courier New"/>
                <a:cs typeface="Courier New"/>
              </a:rPr>
              <a:t>if</a:t>
            </a:r>
            <a:r>
              <a:rPr sz="2800" spc="-50" dirty="0">
                <a:solidFill>
                  <a:srgbClr val="252525"/>
                </a:solidFill>
                <a:latin typeface="Courier New"/>
                <a:cs typeface="Courier New"/>
              </a:rPr>
              <a:t> </a:t>
            </a:r>
            <a:r>
              <a:rPr sz="2800" spc="-20" dirty="0">
                <a:solidFill>
                  <a:srgbClr val="252525"/>
                </a:solidFill>
                <a:latin typeface="Courier New"/>
                <a:cs typeface="Courier New"/>
              </a:rPr>
              <a:t>(!error)</a:t>
            </a:r>
            <a:endParaRPr sz="2800" dirty="0">
              <a:solidFill>
                <a:prstClr val="black"/>
              </a:solidFill>
              <a:latin typeface="Courier New"/>
              <a:cs typeface="Courier New"/>
            </a:endParaRPr>
          </a:p>
          <a:p>
            <a:pPr marL="1728470"/>
            <a:r>
              <a:rPr sz="2800" spc="-10" dirty="0">
                <a:solidFill>
                  <a:srgbClr val="252525"/>
                </a:solidFill>
                <a:latin typeface="Courier New"/>
                <a:cs typeface="Courier New"/>
              </a:rPr>
              <a:t>console.log(result);</a:t>
            </a:r>
            <a:r>
              <a:rPr sz="2800" spc="-40" dirty="0">
                <a:solidFill>
                  <a:srgbClr val="252525"/>
                </a:solidFill>
                <a:latin typeface="Courier New"/>
                <a:cs typeface="Courier New"/>
              </a:rPr>
              <a:t> </a:t>
            </a:r>
            <a:r>
              <a:rPr sz="2800" spc="-10" dirty="0">
                <a:solidFill>
                  <a:srgbClr val="252525"/>
                </a:solidFill>
                <a:latin typeface="Courier New"/>
                <a:cs typeface="Courier New"/>
              </a:rPr>
              <a:t>});</a:t>
            </a:r>
            <a:endParaRPr sz="2800" dirty="0">
              <a:solidFill>
                <a:prstClr val="black"/>
              </a:solidFill>
              <a:latin typeface="Courier New"/>
              <a:cs typeface="Courier New"/>
            </a:endParaRPr>
          </a:p>
        </p:txBody>
      </p:sp>
    </p:spTree>
    <p:extLst>
      <p:ext uri="{BB962C8B-B14F-4D97-AF65-F5344CB8AC3E}">
        <p14:creationId xmlns:p14="http://schemas.microsoft.com/office/powerpoint/2010/main" val="3972679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20" dirty="0">
                <a:solidFill>
                  <a:srgbClr val="095A82"/>
                </a:solidFill>
              </a:rPr>
              <a:t>Creating </a:t>
            </a:r>
            <a:r>
              <a:rPr lang="en-IN" sz="5600" spc="-10" dirty="0">
                <a:solidFill>
                  <a:srgbClr val="095A82"/>
                </a:solidFill>
              </a:rPr>
              <a:t>Contracts via</a:t>
            </a:r>
            <a:r>
              <a:rPr lang="en-IN" sz="5600" spc="100" dirty="0">
                <a:solidFill>
                  <a:srgbClr val="095A82"/>
                </a:solidFill>
              </a:rPr>
              <a:t> </a:t>
            </a:r>
            <a:r>
              <a:rPr lang="en-IN" sz="5600" spc="-10" dirty="0">
                <a:solidFill>
                  <a:srgbClr val="095A82"/>
                </a:solidFill>
              </a:rPr>
              <a:t>new</a:t>
            </a:r>
            <a:endParaRPr sz="5600" dirty="0">
              <a:solidFill>
                <a:schemeClr val="tx2"/>
              </a:solidFill>
            </a:endParaRPr>
          </a:p>
        </p:txBody>
      </p:sp>
      <p:sp>
        <p:nvSpPr>
          <p:cNvPr id="12" name="object 3"/>
          <p:cNvSpPr txBox="1"/>
          <p:nvPr/>
        </p:nvSpPr>
        <p:spPr>
          <a:xfrm>
            <a:off x="942035" y="1683969"/>
            <a:ext cx="7744458" cy="4909036"/>
          </a:xfrm>
          <a:prstGeom prst="rect">
            <a:avLst/>
          </a:prstGeom>
        </p:spPr>
        <p:txBody>
          <a:bodyPr vert="horz" wrap="square" lIns="0" tIns="25400" rIns="0" bIns="0" rtlCol="0">
            <a:spAutoFit/>
          </a:bodyPr>
          <a:lstStyle/>
          <a:p>
            <a:pPr marL="598170" marR="405130" indent="-572770">
              <a:lnSpc>
                <a:spcPct val="150000"/>
              </a:lnSpc>
              <a:spcBef>
                <a:spcPts val="200"/>
              </a:spcBef>
              <a:buClr>
                <a:srgbClr val="095A82"/>
              </a:buClr>
              <a:buFont typeface="Wingdings"/>
              <a:buChar char=""/>
              <a:tabLst>
                <a:tab pos="598170" algn="l"/>
                <a:tab pos="599440" algn="l"/>
              </a:tabLst>
            </a:pPr>
            <a:r>
              <a:rPr sz="2800" dirty="0">
                <a:solidFill>
                  <a:srgbClr val="5F5F5F"/>
                </a:solidFill>
                <a:cs typeface="Calibri"/>
              </a:rPr>
              <a:t>A </a:t>
            </a:r>
            <a:r>
              <a:rPr sz="2800" spc="-10" dirty="0">
                <a:solidFill>
                  <a:srgbClr val="5F5F5F"/>
                </a:solidFill>
                <a:cs typeface="Calibri"/>
              </a:rPr>
              <a:t>contract can </a:t>
            </a:r>
            <a:r>
              <a:rPr sz="2800" dirty="0">
                <a:solidFill>
                  <a:srgbClr val="5F5F5F"/>
                </a:solidFill>
                <a:cs typeface="Calibri"/>
              </a:rPr>
              <a:t>create a </a:t>
            </a:r>
            <a:r>
              <a:rPr sz="2800" spc="-10" dirty="0">
                <a:solidFill>
                  <a:srgbClr val="5F5F5F"/>
                </a:solidFill>
                <a:cs typeface="Calibri"/>
              </a:rPr>
              <a:t>new contract using the  new</a:t>
            </a:r>
            <a:r>
              <a:rPr sz="2800" spc="-20" dirty="0">
                <a:solidFill>
                  <a:srgbClr val="5F5F5F"/>
                </a:solidFill>
                <a:cs typeface="Calibri"/>
              </a:rPr>
              <a:t> </a:t>
            </a:r>
            <a:r>
              <a:rPr sz="2800" dirty="0">
                <a:solidFill>
                  <a:srgbClr val="5F5F5F"/>
                </a:solidFill>
                <a:cs typeface="Calibri"/>
              </a:rPr>
              <a:t>keyword</a:t>
            </a:r>
            <a:endParaRPr sz="2800" dirty="0">
              <a:solidFill>
                <a:prstClr val="black"/>
              </a:solidFill>
              <a:cs typeface="Calibri"/>
            </a:endParaRPr>
          </a:p>
          <a:p>
            <a:pPr marL="598170" marR="10160" indent="-572770">
              <a:lnSpc>
                <a:spcPct val="150100"/>
              </a:lnSpc>
              <a:spcBef>
                <a:spcPts val="1380"/>
              </a:spcBef>
              <a:buClr>
                <a:srgbClr val="095A82"/>
              </a:buClr>
              <a:buFont typeface="Wingdings"/>
              <a:buChar char=""/>
              <a:tabLst>
                <a:tab pos="598170" algn="l"/>
                <a:tab pos="599440" algn="l"/>
              </a:tabLst>
            </a:pPr>
            <a:r>
              <a:rPr sz="2800" spc="-10" dirty="0">
                <a:solidFill>
                  <a:srgbClr val="5F5F5F"/>
                </a:solidFill>
                <a:cs typeface="Calibri"/>
              </a:rPr>
              <a:t>The full code </a:t>
            </a:r>
            <a:r>
              <a:rPr sz="2800" dirty="0">
                <a:solidFill>
                  <a:srgbClr val="5F5F5F"/>
                </a:solidFill>
                <a:cs typeface="Calibri"/>
              </a:rPr>
              <a:t>of </a:t>
            </a:r>
            <a:r>
              <a:rPr sz="2800" spc="-10" dirty="0">
                <a:solidFill>
                  <a:srgbClr val="5F5F5F"/>
                </a:solidFill>
                <a:cs typeface="Calibri"/>
              </a:rPr>
              <a:t>the contract being </a:t>
            </a:r>
            <a:r>
              <a:rPr sz="2800" dirty="0">
                <a:solidFill>
                  <a:srgbClr val="5F5F5F"/>
                </a:solidFill>
                <a:cs typeface="Calibri"/>
              </a:rPr>
              <a:t>created </a:t>
            </a:r>
            <a:r>
              <a:rPr sz="2800" spc="-10" dirty="0">
                <a:solidFill>
                  <a:srgbClr val="5F5F5F"/>
                </a:solidFill>
                <a:cs typeface="Calibri"/>
              </a:rPr>
              <a:t>has </a:t>
            </a:r>
            <a:r>
              <a:rPr sz="2800" dirty="0">
                <a:solidFill>
                  <a:srgbClr val="5F5F5F"/>
                </a:solidFill>
                <a:cs typeface="Calibri"/>
              </a:rPr>
              <a:t>to  </a:t>
            </a:r>
            <a:r>
              <a:rPr sz="2800" spc="-10" dirty="0">
                <a:solidFill>
                  <a:srgbClr val="5F5F5F"/>
                </a:solidFill>
                <a:cs typeface="Calibri"/>
              </a:rPr>
              <a:t>be </a:t>
            </a:r>
            <a:r>
              <a:rPr sz="2800" dirty="0">
                <a:solidFill>
                  <a:srgbClr val="5F5F5F"/>
                </a:solidFill>
                <a:cs typeface="Calibri"/>
              </a:rPr>
              <a:t>known in </a:t>
            </a:r>
            <a:r>
              <a:rPr sz="2800" spc="-10" dirty="0">
                <a:solidFill>
                  <a:srgbClr val="5F5F5F"/>
                </a:solidFill>
                <a:cs typeface="Calibri"/>
              </a:rPr>
              <a:t>advance, so recursive </a:t>
            </a:r>
            <a:r>
              <a:rPr sz="2800" dirty="0">
                <a:solidFill>
                  <a:srgbClr val="5F5F5F"/>
                </a:solidFill>
                <a:cs typeface="Calibri"/>
              </a:rPr>
              <a:t>creation-  </a:t>
            </a:r>
            <a:r>
              <a:rPr sz="2800" spc="-10" dirty="0">
                <a:solidFill>
                  <a:srgbClr val="5F5F5F"/>
                </a:solidFill>
                <a:cs typeface="Calibri"/>
              </a:rPr>
              <a:t>dependencies </a:t>
            </a:r>
            <a:r>
              <a:rPr sz="2800" dirty="0">
                <a:solidFill>
                  <a:srgbClr val="5F5F5F"/>
                </a:solidFill>
                <a:cs typeface="Calibri"/>
              </a:rPr>
              <a:t>are </a:t>
            </a:r>
            <a:r>
              <a:rPr sz="2800" spc="-10" dirty="0">
                <a:solidFill>
                  <a:srgbClr val="5F5F5F"/>
                </a:solidFill>
                <a:cs typeface="Calibri"/>
              </a:rPr>
              <a:t>not</a:t>
            </a:r>
            <a:r>
              <a:rPr sz="2800" spc="50" dirty="0">
                <a:solidFill>
                  <a:srgbClr val="5F5F5F"/>
                </a:solidFill>
                <a:cs typeface="Calibri"/>
              </a:rPr>
              <a:t> </a:t>
            </a:r>
            <a:r>
              <a:rPr sz="2800" spc="-10" dirty="0">
                <a:solidFill>
                  <a:srgbClr val="5F5F5F"/>
                </a:solidFill>
                <a:cs typeface="Calibri"/>
              </a:rPr>
              <a:t>possible</a:t>
            </a:r>
            <a:endParaRPr sz="2800" dirty="0">
              <a:solidFill>
                <a:prstClr val="black"/>
              </a:solidFill>
              <a:cs typeface="Calibri"/>
            </a:endParaRPr>
          </a:p>
          <a:p>
            <a:pPr marL="598170" marR="229870" indent="-572770">
              <a:lnSpc>
                <a:spcPct val="150200"/>
              </a:lnSpc>
              <a:spcBef>
                <a:spcPts val="1390"/>
              </a:spcBef>
              <a:buClr>
                <a:srgbClr val="095A82"/>
              </a:buClr>
              <a:buFont typeface="Wingdings"/>
              <a:buChar char=""/>
              <a:tabLst>
                <a:tab pos="598170" algn="l"/>
                <a:tab pos="599440" algn="l"/>
              </a:tabLst>
            </a:pPr>
            <a:r>
              <a:rPr sz="2800" dirty="0">
                <a:solidFill>
                  <a:srgbClr val="5F5F5F"/>
                </a:solidFill>
                <a:cs typeface="Calibri"/>
              </a:rPr>
              <a:t>As </a:t>
            </a:r>
            <a:r>
              <a:rPr sz="2800" spc="-10" dirty="0">
                <a:solidFill>
                  <a:srgbClr val="5F5F5F"/>
                </a:solidFill>
                <a:cs typeface="Calibri"/>
              </a:rPr>
              <a:t>seen </a:t>
            </a:r>
            <a:r>
              <a:rPr sz="2800" dirty="0">
                <a:solidFill>
                  <a:srgbClr val="5F5F5F"/>
                </a:solidFill>
                <a:cs typeface="Calibri"/>
              </a:rPr>
              <a:t>in </a:t>
            </a:r>
            <a:r>
              <a:rPr sz="2800" spc="-10" dirty="0">
                <a:solidFill>
                  <a:srgbClr val="5F5F5F"/>
                </a:solidFill>
                <a:cs typeface="Calibri"/>
              </a:rPr>
              <a:t>the </a:t>
            </a:r>
            <a:r>
              <a:rPr sz="2800" dirty="0">
                <a:solidFill>
                  <a:srgbClr val="5F5F5F"/>
                </a:solidFill>
                <a:cs typeface="Calibri"/>
              </a:rPr>
              <a:t>example, it is </a:t>
            </a:r>
            <a:r>
              <a:rPr sz="2800" spc="-10" dirty="0">
                <a:solidFill>
                  <a:srgbClr val="5F5F5F"/>
                </a:solidFill>
                <a:cs typeface="Calibri"/>
              </a:rPr>
              <a:t>possible </a:t>
            </a:r>
            <a:r>
              <a:rPr sz="2800" dirty="0">
                <a:solidFill>
                  <a:srgbClr val="5F5F5F"/>
                </a:solidFill>
                <a:cs typeface="Calibri"/>
              </a:rPr>
              <a:t>to forward  </a:t>
            </a:r>
            <a:r>
              <a:rPr sz="2800" spc="-10" dirty="0">
                <a:solidFill>
                  <a:srgbClr val="5F5F5F"/>
                </a:solidFill>
                <a:cs typeface="Calibri"/>
              </a:rPr>
              <a:t>Ether </a:t>
            </a:r>
            <a:r>
              <a:rPr sz="2800" dirty="0">
                <a:solidFill>
                  <a:srgbClr val="5F5F5F"/>
                </a:solidFill>
                <a:cs typeface="Calibri"/>
              </a:rPr>
              <a:t>to </a:t>
            </a:r>
            <a:r>
              <a:rPr sz="2800" spc="-10" dirty="0">
                <a:solidFill>
                  <a:srgbClr val="5F5F5F"/>
                </a:solidFill>
                <a:cs typeface="Calibri"/>
              </a:rPr>
              <a:t>the </a:t>
            </a:r>
            <a:r>
              <a:rPr sz="2800" dirty="0">
                <a:solidFill>
                  <a:srgbClr val="5F5F5F"/>
                </a:solidFill>
                <a:cs typeface="Calibri"/>
              </a:rPr>
              <a:t>creation </a:t>
            </a:r>
            <a:r>
              <a:rPr sz="2800" spc="-10" dirty="0">
                <a:solidFill>
                  <a:srgbClr val="5F5F5F"/>
                </a:solidFill>
                <a:cs typeface="Calibri"/>
              </a:rPr>
              <a:t>using the</a:t>
            </a:r>
            <a:r>
              <a:rPr sz="2800" spc="50" dirty="0">
                <a:solidFill>
                  <a:srgbClr val="5F5F5F"/>
                </a:solidFill>
                <a:cs typeface="Calibri"/>
              </a:rPr>
              <a:t> </a:t>
            </a:r>
            <a:r>
              <a:rPr sz="2800" spc="-10" dirty="0">
                <a:solidFill>
                  <a:srgbClr val="095A82"/>
                </a:solidFill>
                <a:cs typeface="Calibri"/>
              </a:rPr>
              <a:t>.value()</a:t>
            </a:r>
            <a:endParaRPr sz="2800" dirty="0">
              <a:solidFill>
                <a:prstClr val="black"/>
              </a:solidFill>
              <a:cs typeface="Calibri"/>
            </a:endParaRPr>
          </a:p>
        </p:txBody>
      </p:sp>
      <p:pic>
        <p:nvPicPr>
          <p:cNvPr id="3" name="Picture 2"/>
          <p:cNvPicPr>
            <a:picLocks noChangeAspect="1"/>
          </p:cNvPicPr>
          <p:nvPr/>
        </p:nvPicPr>
        <p:blipFill>
          <a:blip r:embed="rId5"/>
          <a:stretch>
            <a:fillRect/>
          </a:stretch>
        </p:blipFill>
        <p:spPr>
          <a:xfrm>
            <a:off x="9002047" y="1754629"/>
            <a:ext cx="8388823" cy="7748688"/>
          </a:xfrm>
          <a:prstGeom prst="rect">
            <a:avLst/>
          </a:prstGeom>
        </p:spPr>
      </p:pic>
      <p:sp>
        <p:nvSpPr>
          <p:cNvPr id="14" name="object 6"/>
          <p:cNvSpPr txBox="1"/>
          <p:nvPr/>
        </p:nvSpPr>
        <p:spPr>
          <a:xfrm>
            <a:off x="9123426" y="1806954"/>
            <a:ext cx="7928608" cy="7811113"/>
          </a:xfrm>
          <a:prstGeom prst="rect">
            <a:avLst/>
          </a:prstGeom>
        </p:spPr>
        <p:txBody>
          <a:bodyPr vert="horz" wrap="square" lIns="0" tIns="26670" rIns="0" bIns="0" rtlCol="0">
            <a:spAutoFit/>
          </a:bodyPr>
          <a:lstStyle/>
          <a:p>
            <a:pPr marR="2910840" algn="ctr">
              <a:spcBef>
                <a:spcPts val="210"/>
              </a:spcBef>
            </a:pPr>
            <a:r>
              <a:rPr sz="2800" spc="-10" dirty="0">
                <a:solidFill>
                  <a:srgbClr val="095A82"/>
                </a:solidFill>
                <a:latin typeface="Courier New"/>
                <a:cs typeface="Courier New"/>
              </a:rPr>
              <a:t>pragma </a:t>
            </a:r>
            <a:r>
              <a:rPr sz="2800" spc="-10" dirty="0">
                <a:solidFill>
                  <a:srgbClr val="252525"/>
                </a:solidFill>
                <a:latin typeface="Courier New"/>
                <a:cs typeface="Courier New"/>
              </a:rPr>
              <a:t>solidity</a:t>
            </a:r>
            <a:r>
              <a:rPr sz="2800" spc="-170" dirty="0">
                <a:solidFill>
                  <a:srgbClr val="252525"/>
                </a:solidFill>
                <a:latin typeface="Courier New"/>
                <a:cs typeface="Courier New"/>
              </a:rPr>
              <a:t> </a:t>
            </a:r>
            <a:r>
              <a:rPr sz="2800" b="1" dirty="0">
                <a:solidFill>
                  <a:srgbClr val="5F5F5F"/>
                </a:solidFill>
                <a:latin typeface="Arial"/>
                <a:cs typeface="Arial"/>
              </a:rPr>
              <a:t>^</a:t>
            </a:r>
            <a:r>
              <a:rPr sz="2800" b="1" dirty="0">
                <a:solidFill>
                  <a:srgbClr val="095A82"/>
                </a:solidFill>
                <a:latin typeface="Arial"/>
                <a:cs typeface="Arial"/>
              </a:rPr>
              <a:t>0.4.0</a:t>
            </a:r>
            <a:r>
              <a:rPr sz="2800" b="1" dirty="0">
                <a:solidFill>
                  <a:srgbClr val="5F5F5F"/>
                </a:solidFill>
                <a:latin typeface="Arial"/>
                <a:cs typeface="Arial"/>
              </a:rPr>
              <a:t>;</a:t>
            </a:r>
            <a:endParaRPr sz="2800" dirty="0">
              <a:solidFill>
                <a:prstClr val="black"/>
              </a:solidFill>
              <a:latin typeface="Arial"/>
              <a:cs typeface="Arial"/>
            </a:endParaRPr>
          </a:p>
          <a:p>
            <a:pPr>
              <a:spcBef>
                <a:spcPts val="60"/>
              </a:spcBef>
            </a:pPr>
            <a:endParaRPr sz="2800" dirty="0">
              <a:solidFill>
                <a:prstClr val="black"/>
              </a:solidFill>
              <a:latin typeface="Times New Roman"/>
              <a:cs typeface="Times New Roman"/>
            </a:endParaRPr>
          </a:p>
          <a:p>
            <a:pPr marL="25400"/>
            <a:r>
              <a:rPr sz="2800" spc="-10" dirty="0">
                <a:solidFill>
                  <a:srgbClr val="095A82"/>
                </a:solidFill>
                <a:latin typeface="Courier New"/>
                <a:cs typeface="Courier New"/>
              </a:rPr>
              <a:t>contract</a:t>
            </a:r>
            <a:r>
              <a:rPr sz="2800" spc="-20" dirty="0">
                <a:solidFill>
                  <a:srgbClr val="095A82"/>
                </a:solidFill>
                <a:latin typeface="Courier New"/>
                <a:cs typeface="Courier New"/>
              </a:rPr>
              <a:t> </a:t>
            </a:r>
            <a:r>
              <a:rPr sz="2800" spc="-10" dirty="0">
                <a:solidFill>
                  <a:srgbClr val="252525"/>
                </a:solidFill>
                <a:latin typeface="Courier New"/>
                <a:cs typeface="Courier New"/>
              </a:rPr>
              <a:t>D{</a:t>
            </a:r>
            <a:endParaRPr sz="2800" dirty="0">
              <a:solidFill>
                <a:prstClr val="black"/>
              </a:solidFill>
              <a:latin typeface="Courier New"/>
              <a:cs typeface="Courier New"/>
            </a:endParaRPr>
          </a:p>
          <a:p>
            <a:pPr marL="1516380"/>
            <a:r>
              <a:rPr sz="2800" dirty="0">
                <a:solidFill>
                  <a:srgbClr val="095A82"/>
                </a:solidFill>
                <a:latin typeface="Courier New"/>
                <a:cs typeface="Courier New"/>
              </a:rPr>
              <a:t>uint</a:t>
            </a:r>
            <a:r>
              <a:rPr sz="2800" spc="-50" dirty="0">
                <a:solidFill>
                  <a:srgbClr val="095A82"/>
                </a:solidFill>
                <a:latin typeface="Courier New"/>
                <a:cs typeface="Courier New"/>
              </a:rPr>
              <a:t> </a:t>
            </a:r>
            <a:r>
              <a:rPr sz="2800" spc="-10" dirty="0">
                <a:solidFill>
                  <a:srgbClr val="252525"/>
                </a:solidFill>
                <a:latin typeface="Courier New"/>
                <a:cs typeface="Courier New"/>
              </a:rPr>
              <a:t>x;</a:t>
            </a:r>
            <a:endParaRPr sz="2800" dirty="0">
              <a:solidFill>
                <a:prstClr val="black"/>
              </a:solidFill>
              <a:latin typeface="Courier New"/>
              <a:cs typeface="Courier New"/>
            </a:endParaRPr>
          </a:p>
          <a:p>
            <a:pPr marL="25400">
              <a:spcBef>
                <a:spcPts val="10"/>
              </a:spcBef>
            </a:pPr>
            <a:r>
              <a:rPr sz="2800" spc="-10" dirty="0">
                <a:solidFill>
                  <a:srgbClr val="095A82"/>
                </a:solidFill>
                <a:latin typeface="Courier New"/>
                <a:cs typeface="Courier New"/>
              </a:rPr>
              <a:t>function </a:t>
            </a:r>
            <a:r>
              <a:rPr sz="2800" spc="-20" dirty="0">
                <a:solidFill>
                  <a:srgbClr val="252525"/>
                </a:solidFill>
                <a:latin typeface="Courier New"/>
                <a:cs typeface="Courier New"/>
              </a:rPr>
              <a:t>D(uint </a:t>
            </a:r>
            <a:r>
              <a:rPr sz="2800" spc="-10" dirty="0">
                <a:solidFill>
                  <a:srgbClr val="252525"/>
                </a:solidFill>
                <a:latin typeface="Courier New"/>
                <a:cs typeface="Courier New"/>
              </a:rPr>
              <a:t>a) </a:t>
            </a:r>
            <a:r>
              <a:rPr sz="2800" spc="-20" dirty="0">
                <a:solidFill>
                  <a:srgbClr val="252525"/>
                </a:solidFill>
                <a:latin typeface="Courier New"/>
                <a:cs typeface="Courier New"/>
              </a:rPr>
              <a:t>payable</a:t>
            </a:r>
            <a:r>
              <a:rPr sz="2800" spc="-1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R="2747010" algn="ctr"/>
            <a:r>
              <a:rPr sz="2800" spc="-10" dirty="0">
                <a:solidFill>
                  <a:srgbClr val="252525"/>
                </a:solidFill>
                <a:latin typeface="Courier New"/>
                <a:cs typeface="Courier New"/>
              </a:rPr>
              <a:t>x=a;</a:t>
            </a:r>
            <a:endParaRPr sz="2800" dirty="0">
              <a:solidFill>
                <a:prstClr val="black"/>
              </a:solidFill>
              <a:latin typeface="Courier New"/>
              <a:cs typeface="Courier New"/>
            </a:endParaRPr>
          </a:p>
          <a:p>
            <a:pPr marL="25400"/>
            <a:r>
              <a:rPr sz="2800" dirty="0">
                <a:solidFill>
                  <a:srgbClr val="252525"/>
                </a:solidFill>
                <a:latin typeface="Courier New"/>
                <a:cs typeface="Courier New"/>
              </a:rPr>
              <a:t>}</a:t>
            </a:r>
            <a:r>
              <a:rPr sz="2800" spc="-2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25400"/>
            <a:r>
              <a:rPr sz="2800" spc="-10" dirty="0">
                <a:solidFill>
                  <a:srgbClr val="095A82"/>
                </a:solidFill>
                <a:latin typeface="Courier New"/>
                <a:cs typeface="Courier New"/>
              </a:rPr>
              <a:t>contract </a:t>
            </a:r>
            <a:r>
              <a:rPr sz="2800" dirty="0">
                <a:solidFill>
                  <a:srgbClr val="252525"/>
                </a:solidFill>
                <a:latin typeface="Courier New"/>
                <a:cs typeface="Courier New"/>
              </a:rPr>
              <a:t>C</a:t>
            </a:r>
            <a:r>
              <a:rPr sz="2800" spc="-5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665480"/>
            <a:r>
              <a:rPr sz="2800" dirty="0">
                <a:solidFill>
                  <a:srgbClr val="252525"/>
                </a:solidFill>
                <a:latin typeface="Courier New"/>
                <a:cs typeface="Courier New"/>
              </a:rPr>
              <a:t>D d= </a:t>
            </a:r>
            <a:r>
              <a:rPr sz="2800" dirty="0">
                <a:solidFill>
                  <a:srgbClr val="095A82"/>
                </a:solidFill>
                <a:latin typeface="Courier New"/>
                <a:cs typeface="Courier New"/>
              </a:rPr>
              <a:t>new </a:t>
            </a:r>
            <a:r>
              <a:rPr sz="2800" spc="-10" dirty="0">
                <a:solidFill>
                  <a:srgbClr val="252525"/>
                </a:solidFill>
                <a:latin typeface="Courier New"/>
                <a:cs typeface="Courier New"/>
              </a:rPr>
              <a:t>D(4); </a:t>
            </a:r>
            <a:r>
              <a:rPr sz="2800" dirty="0">
                <a:solidFill>
                  <a:srgbClr val="252525"/>
                </a:solidFill>
                <a:latin typeface="Courier New"/>
                <a:cs typeface="Courier New"/>
              </a:rPr>
              <a:t>// </a:t>
            </a:r>
            <a:r>
              <a:rPr sz="2800" spc="-10" dirty="0">
                <a:solidFill>
                  <a:srgbClr val="252525"/>
                </a:solidFill>
                <a:latin typeface="Courier New"/>
                <a:cs typeface="Courier New"/>
              </a:rPr>
              <a:t>will be</a:t>
            </a:r>
            <a:r>
              <a:rPr sz="2800" spc="-320" dirty="0">
                <a:solidFill>
                  <a:srgbClr val="252525"/>
                </a:solidFill>
                <a:latin typeface="Courier New"/>
                <a:cs typeface="Courier New"/>
              </a:rPr>
              <a:t> </a:t>
            </a:r>
            <a:r>
              <a:rPr sz="2800" spc="-10" dirty="0">
                <a:solidFill>
                  <a:srgbClr val="252525"/>
                </a:solidFill>
                <a:latin typeface="Courier New"/>
                <a:cs typeface="Courier New"/>
              </a:rPr>
              <a:t>executed</a:t>
            </a:r>
            <a:endParaRPr sz="2800" dirty="0">
              <a:solidFill>
                <a:prstClr val="black"/>
              </a:solidFill>
              <a:latin typeface="Courier New"/>
              <a:cs typeface="Courier New"/>
            </a:endParaRPr>
          </a:p>
          <a:p>
            <a:pPr marL="25400"/>
            <a:r>
              <a:rPr sz="2800" spc="-10" dirty="0">
                <a:solidFill>
                  <a:srgbClr val="252525"/>
                </a:solidFill>
                <a:latin typeface="Courier New"/>
                <a:cs typeface="Courier New"/>
              </a:rPr>
              <a:t>as part of C’s</a:t>
            </a:r>
            <a:r>
              <a:rPr sz="2800" spc="-100" dirty="0">
                <a:solidFill>
                  <a:srgbClr val="252525"/>
                </a:solidFill>
                <a:latin typeface="Courier New"/>
                <a:cs typeface="Courier New"/>
              </a:rPr>
              <a:t> </a:t>
            </a:r>
            <a:r>
              <a:rPr sz="2800" spc="-10" dirty="0">
                <a:solidFill>
                  <a:srgbClr val="252525"/>
                </a:solidFill>
                <a:latin typeface="Courier New"/>
                <a:cs typeface="Courier New"/>
              </a:rPr>
              <a:t>constructor</a:t>
            </a:r>
            <a:endParaRPr sz="2800" dirty="0">
              <a:solidFill>
                <a:prstClr val="black"/>
              </a:solidFill>
              <a:latin typeface="Courier New"/>
              <a:cs typeface="Courier New"/>
            </a:endParaRPr>
          </a:p>
          <a:p>
            <a:pPr>
              <a:spcBef>
                <a:spcPts val="30"/>
              </a:spcBef>
            </a:pPr>
            <a:endParaRPr sz="2900" dirty="0">
              <a:solidFill>
                <a:prstClr val="black"/>
              </a:solidFill>
              <a:latin typeface="Times New Roman"/>
              <a:cs typeface="Times New Roman"/>
            </a:endParaRPr>
          </a:p>
          <a:p>
            <a:pPr marL="25400" marR="1926588"/>
            <a:r>
              <a:rPr sz="2800" spc="-10" dirty="0">
                <a:solidFill>
                  <a:srgbClr val="095A82"/>
                </a:solidFill>
                <a:latin typeface="Courier New"/>
                <a:cs typeface="Courier New"/>
              </a:rPr>
              <a:t>function </a:t>
            </a:r>
            <a:r>
              <a:rPr sz="2800" spc="-10" dirty="0">
                <a:solidFill>
                  <a:srgbClr val="252525"/>
                </a:solidFill>
                <a:latin typeface="Courier New"/>
                <a:cs typeface="Courier New"/>
              </a:rPr>
              <a:t>created(uint arg)</a:t>
            </a:r>
            <a:r>
              <a:rPr sz="2800" spc="-170" dirty="0">
                <a:solidFill>
                  <a:srgbClr val="252525"/>
                </a:solidFill>
                <a:latin typeface="Courier New"/>
                <a:cs typeface="Courier New"/>
              </a:rPr>
              <a:t> </a:t>
            </a:r>
            <a:r>
              <a:rPr sz="2800" dirty="0">
                <a:solidFill>
                  <a:srgbClr val="252525"/>
                </a:solidFill>
                <a:latin typeface="Courier New"/>
                <a:cs typeface="Courier New"/>
              </a:rPr>
              <a:t>{   D </a:t>
            </a:r>
            <a:r>
              <a:rPr sz="2800" spc="-10" dirty="0">
                <a:solidFill>
                  <a:srgbClr val="252525"/>
                </a:solidFill>
                <a:latin typeface="Courier New"/>
                <a:cs typeface="Courier New"/>
              </a:rPr>
              <a:t>newD =new</a:t>
            </a:r>
            <a:r>
              <a:rPr sz="2800" spc="-110" dirty="0">
                <a:solidFill>
                  <a:srgbClr val="252525"/>
                </a:solidFill>
                <a:latin typeface="Courier New"/>
                <a:cs typeface="Courier New"/>
              </a:rPr>
              <a:t> </a:t>
            </a:r>
            <a:r>
              <a:rPr sz="2800" spc="-10" dirty="0">
                <a:solidFill>
                  <a:srgbClr val="252525"/>
                </a:solidFill>
                <a:latin typeface="Courier New"/>
                <a:cs typeface="Courier New"/>
              </a:rPr>
              <a:t>D(arg);</a:t>
            </a:r>
            <a:endParaRPr sz="2800" dirty="0">
              <a:solidFill>
                <a:prstClr val="black"/>
              </a:solidFill>
              <a:latin typeface="Courier New"/>
              <a:cs typeface="Courier New"/>
            </a:endParaRPr>
          </a:p>
          <a:p>
            <a:pPr marL="25400"/>
            <a:r>
              <a:rPr sz="2800" dirty="0">
                <a:solidFill>
                  <a:srgbClr val="252525"/>
                </a:solidFill>
                <a:latin typeface="Courier New"/>
                <a:cs typeface="Courier New"/>
              </a:rPr>
              <a:t>}</a:t>
            </a:r>
            <a:endParaRPr sz="2800" dirty="0">
              <a:solidFill>
                <a:prstClr val="black"/>
              </a:solidFill>
              <a:latin typeface="Courier New"/>
              <a:cs typeface="Courier New"/>
            </a:endParaRPr>
          </a:p>
          <a:p>
            <a:pPr marL="25400" marR="648970"/>
            <a:r>
              <a:rPr sz="2800" spc="-10" dirty="0">
                <a:solidFill>
                  <a:srgbClr val="095A82"/>
                </a:solidFill>
                <a:latin typeface="Courier New"/>
                <a:cs typeface="Courier New"/>
              </a:rPr>
              <a:t>function </a:t>
            </a:r>
            <a:r>
              <a:rPr sz="2800" spc="-20" dirty="0">
                <a:solidFill>
                  <a:srgbClr val="252525"/>
                </a:solidFill>
                <a:latin typeface="Courier New"/>
                <a:cs typeface="Courier New"/>
              </a:rPr>
              <a:t>createAndEndowD(uint </a:t>
            </a:r>
            <a:r>
              <a:rPr sz="2800" spc="-10" dirty="0">
                <a:solidFill>
                  <a:srgbClr val="252525"/>
                </a:solidFill>
                <a:latin typeface="Courier New"/>
                <a:cs typeface="Courier New"/>
              </a:rPr>
              <a:t>arg,  uint </a:t>
            </a:r>
            <a:r>
              <a:rPr sz="2800" spc="-20" dirty="0">
                <a:solidFill>
                  <a:srgbClr val="252525"/>
                </a:solidFill>
                <a:latin typeface="Courier New"/>
                <a:cs typeface="Courier New"/>
              </a:rPr>
              <a:t>amount){</a:t>
            </a:r>
            <a:endParaRPr sz="2800" dirty="0">
              <a:solidFill>
                <a:prstClr val="black"/>
              </a:solidFill>
              <a:latin typeface="Courier New"/>
              <a:cs typeface="Courier New"/>
            </a:endParaRPr>
          </a:p>
          <a:p>
            <a:pPr marL="25400"/>
            <a:r>
              <a:rPr sz="2800" dirty="0">
                <a:solidFill>
                  <a:srgbClr val="252525"/>
                </a:solidFill>
                <a:latin typeface="Courier New"/>
                <a:cs typeface="Courier New"/>
              </a:rPr>
              <a:t>D </a:t>
            </a:r>
            <a:r>
              <a:rPr sz="2800" spc="-10" dirty="0">
                <a:solidFill>
                  <a:srgbClr val="252525"/>
                </a:solidFill>
                <a:latin typeface="Courier New"/>
                <a:cs typeface="Courier New"/>
              </a:rPr>
              <a:t>newD= </a:t>
            </a:r>
            <a:r>
              <a:rPr sz="2800" spc="-20" dirty="0">
                <a:solidFill>
                  <a:srgbClr val="252525"/>
                </a:solidFill>
                <a:latin typeface="Courier New"/>
                <a:cs typeface="Courier New"/>
              </a:rPr>
              <a:t>(new</a:t>
            </a:r>
            <a:r>
              <a:rPr sz="2800" spc="20" dirty="0">
                <a:solidFill>
                  <a:srgbClr val="252525"/>
                </a:solidFill>
                <a:latin typeface="Courier New"/>
                <a:cs typeface="Courier New"/>
              </a:rPr>
              <a:t> </a:t>
            </a:r>
            <a:r>
              <a:rPr sz="2800" spc="-20" dirty="0">
                <a:solidFill>
                  <a:srgbClr val="252525"/>
                </a:solidFill>
                <a:latin typeface="Courier New"/>
                <a:cs typeface="Courier New"/>
              </a:rPr>
              <a:t>D).value(amount)(arg);}</a:t>
            </a:r>
            <a:endParaRPr sz="2800" dirty="0">
              <a:solidFill>
                <a:prstClr val="black"/>
              </a:solidFill>
              <a:latin typeface="Courier New"/>
              <a:cs typeface="Courier New"/>
            </a:endParaRPr>
          </a:p>
          <a:p>
            <a:pPr marL="25400"/>
            <a:r>
              <a:rPr sz="2800" dirty="0">
                <a:solidFill>
                  <a:srgbClr val="252525"/>
                </a:solidFill>
                <a:latin typeface="Courier New"/>
                <a:cs typeface="Courier New"/>
              </a:rPr>
              <a:t>}</a:t>
            </a:r>
            <a:endParaRPr sz="2800" dirty="0">
              <a:solidFill>
                <a:prstClr val="black"/>
              </a:solidFill>
              <a:latin typeface="Courier New"/>
              <a:cs typeface="Courier New"/>
            </a:endParaRPr>
          </a:p>
        </p:txBody>
      </p:sp>
    </p:spTree>
    <p:extLst>
      <p:ext uri="{BB962C8B-B14F-4D97-AF65-F5344CB8AC3E}">
        <p14:creationId xmlns:p14="http://schemas.microsoft.com/office/powerpoint/2010/main" val="646797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10" dirty="0">
                <a:solidFill>
                  <a:srgbClr val="095A82"/>
                </a:solidFill>
              </a:rPr>
              <a:t>Libraries</a:t>
            </a:r>
            <a:endParaRPr sz="5600" dirty="0">
              <a:solidFill>
                <a:schemeClr val="tx2"/>
              </a:solidFill>
            </a:endParaRPr>
          </a:p>
        </p:txBody>
      </p:sp>
      <p:sp>
        <p:nvSpPr>
          <p:cNvPr id="12" name="object 3"/>
          <p:cNvSpPr txBox="1"/>
          <p:nvPr/>
        </p:nvSpPr>
        <p:spPr>
          <a:xfrm>
            <a:off x="989988" y="1714500"/>
            <a:ext cx="16334740" cy="3634328"/>
          </a:xfrm>
          <a:prstGeom prst="rect">
            <a:avLst/>
          </a:prstGeom>
        </p:spPr>
        <p:txBody>
          <a:bodyPr vert="horz" wrap="square" lIns="0" tIns="25400" rIns="0" bIns="0" rtlCol="0">
            <a:spAutoFit/>
          </a:bodyPr>
          <a:lstStyle/>
          <a:p>
            <a:pPr marL="598170" marR="21717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Libraries </a:t>
            </a:r>
            <a:r>
              <a:rPr sz="2800" dirty="0">
                <a:solidFill>
                  <a:srgbClr val="5F5F5F"/>
                </a:solidFill>
                <a:cs typeface="Calibri"/>
              </a:rPr>
              <a:t>are </a:t>
            </a:r>
            <a:r>
              <a:rPr sz="2800" spc="-10" dirty="0">
                <a:solidFill>
                  <a:srgbClr val="5F5F5F"/>
                </a:solidFill>
                <a:cs typeface="Calibri"/>
              </a:rPr>
              <a:t>similar </a:t>
            </a:r>
            <a:r>
              <a:rPr sz="2800" dirty="0">
                <a:solidFill>
                  <a:srgbClr val="5F5F5F"/>
                </a:solidFill>
                <a:cs typeface="Calibri"/>
              </a:rPr>
              <a:t>to </a:t>
            </a:r>
            <a:r>
              <a:rPr sz="2800" spc="-10" dirty="0">
                <a:solidFill>
                  <a:srgbClr val="5F5F5F"/>
                </a:solidFill>
                <a:cs typeface="Calibri"/>
              </a:rPr>
              <a:t>contracts, but their purpose </a:t>
            </a:r>
            <a:r>
              <a:rPr sz="2800" dirty="0">
                <a:solidFill>
                  <a:srgbClr val="5F5F5F"/>
                </a:solidFill>
                <a:cs typeface="Calibri"/>
              </a:rPr>
              <a:t>is </a:t>
            </a:r>
            <a:r>
              <a:rPr sz="2800" spc="-10" dirty="0">
                <a:solidFill>
                  <a:srgbClr val="5F5F5F"/>
                </a:solidFill>
                <a:cs typeface="Calibri"/>
              </a:rPr>
              <a:t>that they </a:t>
            </a:r>
            <a:r>
              <a:rPr sz="2800" dirty="0">
                <a:solidFill>
                  <a:srgbClr val="5F5F5F"/>
                </a:solidFill>
                <a:cs typeface="Calibri"/>
              </a:rPr>
              <a:t>are </a:t>
            </a:r>
            <a:r>
              <a:rPr sz="2800" spc="-10" dirty="0">
                <a:solidFill>
                  <a:srgbClr val="5F5F5F"/>
                </a:solidFill>
                <a:cs typeface="Calibri"/>
              </a:rPr>
              <a:t>deployed only once </a:t>
            </a:r>
            <a:r>
              <a:rPr sz="2800" dirty="0">
                <a:solidFill>
                  <a:srgbClr val="5F5F5F"/>
                </a:solidFill>
                <a:cs typeface="Calibri"/>
              </a:rPr>
              <a:t>at a </a:t>
            </a:r>
            <a:r>
              <a:rPr sz="2800" spc="-10" dirty="0">
                <a:solidFill>
                  <a:srgbClr val="5F5F5F"/>
                </a:solidFill>
                <a:cs typeface="Calibri"/>
              </a:rPr>
              <a:t>specific address  and their code </a:t>
            </a:r>
            <a:r>
              <a:rPr sz="2800" dirty="0">
                <a:solidFill>
                  <a:srgbClr val="5F5F5F"/>
                </a:solidFill>
                <a:cs typeface="Calibri"/>
              </a:rPr>
              <a:t>is </a:t>
            </a:r>
            <a:r>
              <a:rPr sz="2800" spc="-10" dirty="0">
                <a:solidFill>
                  <a:srgbClr val="5F5F5F"/>
                </a:solidFill>
                <a:cs typeface="Calibri"/>
              </a:rPr>
              <a:t>reused using the </a:t>
            </a:r>
            <a:r>
              <a:rPr sz="2800" spc="-10" dirty="0">
                <a:solidFill>
                  <a:srgbClr val="0D80B8"/>
                </a:solidFill>
                <a:cs typeface="Calibri"/>
              </a:rPr>
              <a:t>DELEGATECALL </a:t>
            </a:r>
            <a:r>
              <a:rPr sz="2800" spc="-10" dirty="0">
                <a:solidFill>
                  <a:srgbClr val="5F5F5F"/>
                </a:solidFill>
                <a:cs typeface="Calibri"/>
              </a:rPr>
              <a:t>feature of the</a:t>
            </a:r>
            <a:r>
              <a:rPr sz="2800" spc="130" dirty="0">
                <a:solidFill>
                  <a:srgbClr val="5F5F5F"/>
                </a:solidFill>
                <a:cs typeface="Calibri"/>
              </a:rPr>
              <a:t> </a:t>
            </a:r>
            <a:r>
              <a:rPr sz="2800" spc="-10" dirty="0">
                <a:solidFill>
                  <a:srgbClr val="5F5F5F"/>
                </a:solidFill>
                <a:cs typeface="Calibri"/>
              </a:rPr>
              <a:t>EVM</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This means that </a:t>
            </a:r>
            <a:r>
              <a:rPr sz="2800" dirty="0">
                <a:solidFill>
                  <a:srgbClr val="5F5F5F"/>
                </a:solidFill>
                <a:cs typeface="Calibri"/>
              </a:rPr>
              <a:t>if library </a:t>
            </a:r>
            <a:r>
              <a:rPr sz="2800" spc="-10" dirty="0">
                <a:solidFill>
                  <a:srgbClr val="5F5F5F"/>
                </a:solidFill>
                <a:cs typeface="Calibri"/>
              </a:rPr>
              <a:t>functions </a:t>
            </a:r>
            <a:r>
              <a:rPr sz="2800" dirty="0">
                <a:solidFill>
                  <a:srgbClr val="5F5F5F"/>
                </a:solidFill>
                <a:cs typeface="Calibri"/>
              </a:rPr>
              <a:t>are </a:t>
            </a:r>
            <a:r>
              <a:rPr sz="2800" spc="-10" dirty="0">
                <a:solidFill>
                  <a:srgbClr val="5F5F5F"/>
                </a:solidFill>
                <a:cs typeface="Calibri"/>
              </a:rPr>
              <a:t>called, their code </a:t>
            </a:r>
            <a:r>
              <a:rPr sz="2800" dirty="0">
                <a:solidFill>
                  <a:srgbClr val="5F5F5F"/>
                </a:solidFill>
                <a:cs typeface="Calibri"/>
              </a:rPr>
              <a:t>is </a:t>
            </a:r>
            <a:r>
              <a:rPr sz="2800" spc="-10" dirty="0">
                <a:solidFill>
                  <a:srgbClr val="5F5F5F"/>
                </a:solidFill>
                <a:cs typeface="Calibri"/>
              </a:rPr>
              <a:t>executed </a:t>
            </a:r>
            <a:r>
              <a:rPr sz="2800" dirty="0">
                <a:solidFill>
                  <a:srgbClr val="5F5F5F"/>
                </a:solidFill>
                <a:cs typeface="Calibri"/>
              </a:rPr>
              <a:t>in </a:t>
            </a:r>
            <a:r>
              <a:rPr sz="2800" spc="-10" dirty="0">
                <a:solidFill>
                  <a:srgbClr val="5F5F5F"/>
                </a:solidFill>
                <a:cs typeface="Calibri"/>
              </a:rPr>
              <a:t>the context </a:t>
            </a:r>
            <a:r>
              <a:rPr sz="2800" dirty="0">
                <a:solidFill>
                  <a:srgbClr val="5F5F5F"/>
                </a:solidFill>
                <a:cs typeface="Calibri"/>
              </a:rPr>
              <a:t>of </a:t>
            </a:r>
            <a:r>
              <a:rPr sz="2800" spc="-10" dirty="0">
                <a:solidFill>
                  <a:srgbClr val="5F5F5F"/>
                </a:solidFill>
                <a:cs typeface="Calibri"/>
              </a:rPr>
              <a:t>the calling</a:t>
            </a:r>
            <a:r>
              <a:rPr sz="2800" spc="390" dirty="0">
                <a:solidFill>
                  <a:srgbClr val="5F5F5F"/>
                </a:solidFill>
                <a:cs typeface="Calibri"/>
              </a:rPr>
              <a:t> </a:t>
            </a:r>
            <a:r>
              <a:rPr sz="2800" spc="-10" dirty="0">
                <a:solidFill>
                  <a:srgbClr val="5F5F5F"/>
                </a:solidFill>
                <a:cs typeface="Calibri"/>
              </a:rPr>
              <a:t>contract</a:t>
            </a:r>
            <a:endParaRPr sz="2800" dirty="0">
              <a:solidFill>
                <a:prstClr val="black"/>
              </a:solidFill>
              <a:cs typeface="Calibri"/>
            </a:endParaRPr>
          </a:p>
          <a:p>
            <a:pPr marL="598170" marR="10160" indent="-572770">
              <a:lnSpc>
                <a:spcPct val="150000"/>
              </a:lnSpc>
              <a:spcBef>
                <a:spcPts val="1390"/>
              </a:spcBef>
              <a:buClr>
                <a:srgbClr val="095A82"/>
              </a:buClr>
              <a:buFont typeface="Wingdings"/>
              <a:buChar char=""/>
              <a:tabLst>
                <a:tab pos="598170" algn="l"/>
                <a:tab pos="599440" algn="l"/>
              </a:tabLst>
            </a:pPr>
            <a:r>
              <a:rPr sz="2800" dirty="0">
                <a:solidFill>
                  <a:srgbClr val="5F5F5F"/>
                </a:solidFill>
                <a:cs typeface="Calibri"/>
              </a:rPr>
              <a:t>As a library is an isolated </a:t>
            </a:r>
            <a:r>
              <a:rPr sz="2800" spc="-10" dirty="0">
                <a:solidFill>
                  <a:srgbClr val="5F5F5F"/>
                </a:solidFill>
                <a:cs typeface="Calibri"/>
              </a:rPr>
              <a:t>piece </a:t>
            </a:r>
            <a:r>
              <a:rPr sz="2800" dirty="0">
                <a:solidFill>
                  <a:srgbClr val="5F5F5F"/>
                </a:solidFill>
                <a:cs typeface="Calibri"/>
              </a:rPr>
              <a:t>of source </a:t>
            </a:r>
            <a:r>
              <a:rPr sz="2800" spc="-10" dirty="0">
                <a:solidFill>
                  <a:srgbClr val="5F5F5F"/>
                </a:solidFill>
                <a:cs typeface="Calibri"/>
              </a:rPr>
              <a:t>code, </a:t>
            </a:r>
            <a:r>
              <a:rPr sz="2800" dirty="0">
                <a:solidFill>
                  <a:srgbClr val="5F5F5F"/>
                </a:solidFill>
                <a:cs typeface="Calibri"/>
              </a:rPr>
              <a:t>it </a:t>
            </a:r>
            <a:r>
              <a:rPr sz="2800" spc="-10" dirty="0">
                <a:solidFill>
                  <a:srgbClr val="5F5F5F"/>
                </a:solidFill>
                <a:cs typeface="Calibri"/>
              </a:rPr>
              <a:t>can only access state </a:t>
            </a:r>
            <a:r>
              <a:rPr sz="2800" dirty="0">
                <a:solidFill>
                  <a:srgbClr val="5F5F5F"/>
                </a:solidFill>
                <a:cs typeface="Calibri"/>
              </a:rPr>
              <a:t>variables </a:t>
            </a:r>
            <a:r>
              <a:rPr sz="2800" spc="-10" dirty="0">
                <a:solidFill>
                  <a:srgbClr val="5F5F5F"/>
                </a:solidFill>
                <a:cs typeface="Calibri"/>
              </a:rPr>
              <a:t>of the </a:t>
            </a:r>
            <a:r>
              <a:rPr sz="2800" dirty="0">
                <a:solidFill>
                  <a:srgbClr val="5F5F5F"/>
                </a:solidFill>
                <a:cs typeface="Calibri"/>
              </a:rPr>
              <a:t>calling </a:t>
            </a:r>
            <a:r>
              <a:rPr sz="2800" spc="-10" dirty="0">
                <a:solidFill>
                  <a:srgbClr val="5F5F5F"/>
                </a:solidFill>
                <a:cs typeface="Calibri"/>
              </a:rPr>
              <a:t>contract </a:t>
            </a:r>
            <a:r>
              <a:rPr sz="2800" dirty="0">
                <a:solidFill>
                  <a:srgbClr val="5F5F5F"/>
                </a:solidFill>
                <a:cs typeface="Calibri"/>
              </a:rPr>
              <a:t>if </a:t>
            </a:r>
            <a:r>
              <a:rPr sz="2800" spc="-10" dirty="0">
                <a:solidFill>
                  <a:srgbClr val="5F5F5F"/>
                </a:solidFill>
                <a:cs typeface="Calibri"/>
              </a:rPr>
              <a:t>they  </a:t>
            </a:r>
            <a:r>
              <a:rPr sz="2800" dirty="0">
                <a:solidFill>
                  <a:srgbClr val="5F5F5F"/>
                </a:solidFill>
                <a:cs typeface="Calibri"/>
              </a:rPr>
              <a:t>are explicitly</a:t>
            </a:r>
            <a:r>
              <a:rPr sz="2800" spc="10" dirty="0">
                <a:solidFill>
                  <a:srgbClr val="5F5F5F"/>
                </a:solidFill>
                <a:cs typeface="Calibri"/>
              </a:rPr>
              <a:t> </a:t>
            </a:r>
            <a:r>
              <a:rPr sz="2800" spc="-10" dirty="0">
                <a:solidFill>
                  <a:srgbClr val="5F5F5F"/>
                </a:solidFill>
                <a:cs typeface="Calibri"/>
              </a:rPr>
              <a:t>supplied</a:t>
            </a:r>
            <a:endParaRPr sz="2800" dirty="0">
              <a:solidFill>
                <a:prstClr val="black"/>
              </a:solidFill>
              <a:cs typeface="Calibri"/>
            </a:endParaRPr>
          </a:p>
        </p:txBody>
      </p:sp>
    </p:spTree>
    <p:extLst>
      <p:ext uri="{BB962C8B-B14F-4D97-AF65-F5344CB8AC3E}">
        <p14:creationId xmlns:p14="http://schemas.microsoft.com/office/powerpoint/2010/main" val="73476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10" dirty="0">
                <a:solidFill>
                  <a:srgbClr val="095A82"/>
                </a:solidFill>
              </a:rPr>
              <a:t>Libraries</a:t>
            </a:r>
            <a:r>
              <a:rPr lang="en-IN" sz="5600" spc="-30" dirty="0">
                <a:solidFill>
                  <a:srgbClr val="095A82"/>
                </a:solidFill>
              </a:rPr>
              <a:t> </a:t>
            </a:r>
            <a:r>
              <a:rPr lang="en-IN" sz="5600" spc="-10" dirty="0">
                <a:solidFill>
                  <a:srgbClr val="095A82"/>
                </a:solidFill>
              </a:rPr>
              <a:t>Example</a:t>
            </a:r>
            <a:endParaRPr sz="5600" dirty="0">
              <a:solidFill>
                <a:schemeClr val="tx2"/>
              </a:solidFill>
            </a:endParaRPr>
          </a:p>
        </p:txBody>
      </p:sp>
      <p:sp>
        <p:nvSpPr>
          <p:cNvPr id="12" name="object 3"/>
          <p:cNvSpPr/>
          <p:nvPr/>
        </p:nvSpPr>
        <p:spPr>
          <a:xfrm>
            <a:off x="932688" y="1764792"/>
            <a:ext cx="16423640" cy="7447280"/>
          </a:xfrm>
          <a:custGeom>
            <a:avLst/>
            <a:gdLst/>
            <a:ahLst/>
            <a:cxnLst/>
            <a:rect l="l" t="t" r="r" b="b"/>
            <a:pathLst>
              <a:path w="8211820" h="3723640">
                <a:moveTo>
                  <a:pt x="0" y="3723132"/>
                </a:moveTo>
                <a:lnTo>
                  <a:pt x="8211311" y="3723132"/>
                </a:lnTo>
                <a:lnTo>
                  <a:pt x="8211311" y="0"/>
                </a:lnTo>
                <a:lnTo>
                  <a:pt x="0" y="0"/>
                </a:lnTo>
                <a:lnTo>
                  <a:pt x="0" y="3723132"/>
                </a:lnTo>
                <a:close/>
              </a:path>
            </a:pathLst>
          </a:custGeom>
          <a:solidFill>
            <a:srgbClr val="DCE2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3600" b="0" i="0" u="none" strike="noStrike" kern="0" cap="none" spc="0" normalizeH="0" baseline="0" noProof="0" smtClean="0">
              <a:ln>
                <a:noFill/>
              </a:ln>
              <a:solidFill>
                <a:prstClr val="black"/>
              </a:solidFill>
              <a:effectLst/>
              <a:uLnTx/>
              <a:uFillTx/>
            </a:endParaRPr>
          </a:p>
        </p:txBody>
      </p:sp>
      <p:sp>
        <p:nvSpPr>
          <p:cNvPr id="14" name="object 5"/>
          <p:cNvSpPr txBox="1"/>
          <p:nvPr/>
        </p:nvSpPr>
        <p:spPr>
          <a:xfrm>
            <a:off x="1091387" y="1797303"/>
            <a:ext cx="10905490" cy="7352013"/>
          </a:xfrm>
          <a:prstGeom prst="rect">
            <a:avLst/>
          </a:prstGeom>
        </p:spPr>
        <p:txBody>
          <a:bodyPr vert="horz" wrap="square" lIns="0" tIns="26670" rIns="0" bIns="0" rtlCol="0">
            <a:spAutoFit/>
          </a:bodyPr>
          <a:lstStyle/>
          <a:p>
            <a:pPr marL="237490">
              <a:spcBef>
                <a:spcPts val="210"/>
              </a:spcBef>
            </a:pPr>
            <a:r>
              <a:rPr sz="2800" spc="-10" dirty="0">
                <a:solidFill>
                  <a:srgbClr val="095A82"/>
                </a:solidFill>
                <a:latin typeface="Courier New"/>
                <a:cs typeface="Courier New"/>
              </a:rPr>
              <a:t>pragma </a:t>
            </a:r>
            <a:r>
              <a:rPr sz="2800" spc="-10" dirty="0">
                <a:solidFill>
                  <a:srgbClr val="252525"/>
                </a:solidFill>
                <a:latin typeface="Courier New"/>
                <a:cs typeface="Courier New"/>
              </a:rPr>
              <a:t>solidity</a:t>
            </a:r>
            <a:r>
              <a:rPr sz="2800" spc="-110" dirty="0">
                <a:solidFill>
                  <a:srgbClr val="252525"/>
                </a:solidFill>
                <a:latin typeface="Courier New"/>
                <a:cs typeface="Courier New"/>
              </a:rPr>
              <a:t> </a:t>
            </a:r>
            <a:r>
              <a:rPr sz="2800" spc="-10" dirty="0">
                <a:solidFill>
                  <a:srgbClr val="095A82"/>
                </a:solidFill>
                <a:latin typeface="Courier New"/>
                <a:cs typeface="Courier New"/>
              </a:rPr>
              <a:t>^0.4.0</a:t>
            </a:r>
            <a:r>
              <a:rPr sz="2800" b="1" spc="-10" dirty="0">
                <a:solidFill>
                  <a:srgbClr val="5F5F5F"/>
                </a:solidFill>
                <a:latin typeface="Arial"/>
                <a:cs typeface="Arial"/>
              </a:rPr>
              <a:t>;</a:t>
            </a:r>
            <a:endParaRPr sz="2800" dirty="0">
              <a:solidFill>
                <a:prstClr val="black"/>
              </a:solidFill>
              <a:latin typeface="Arial"/>
              <a:cs typeface="Arial"/>
            </a:endParaRPr>
          </a:p>
          <a:p>
            <a:pPr>
              <a:spcBef>
                <a:spcPts val="20"/>
              </a:spcBef>
            </a:pPr>
            <a:endParaRPr sz="2900" dirty="0">
              <a:solidFill>
                <a:prstClr val="black"/>
              </a:solidFill>
              <a:latin typeface="Times New Roman"/>
              <a:cs typeface="Times New Roman"/>
            </a:endParaRPr>
          </a:p>
          <a:p>
            <a:pPr marR="7692390" algn="ctr">
              <a:lnSpc>
                <a:spcPts val="3320"/>
              </a:lnSpc>
            </a:pPr>
            <a:r>
              <a:rPr sz="2800" spc="-10" dirty="0">
                <a:solidFill>
                  <a:srgbClr val="095A82"/>
                </a:solidFill>
                <a:latin typeface="Courier New"/>
                <a:cs typeface="Courier New"/>
              </a:rPr>
              <a:t>library</a:t>
            </a:r>
            <a:r>
              <a:rPr sz="2800" spc="-110" dirty="0">
                <a:solidFill>
                  <a:srgbClr val="095A82"/>
                </a:solidFill>
                <a:latin typeface="Courier New"/>
                <a:cs typeface="Courier New"/>
              </a:rPr>
              <a:t> </a:t>
            </a:r>
            <a:r>
              <a:rPr sz="2800" spc="-10" dirty="0">
                <a:solidFill>
                  <a:srgbClr val="252525"/>
                </a:solidFill>
                <a:latin typeface="Courier New"/>
                <a:cs typeface="Courier New"/>
              </a:rPr>
              <a:t>Set</a:t>
            </a:r>
            <a:r>
              <a:rPr sz="2800" spc="-10" dirty="0">
                <a:solidFill>
                  <a:srgbClr val="095A82"/>
                </a:solidFill>
                <a:latin typeface="Courier New"/>
                <a:cs typeface="Courier New"/>
              </a:rPr>
              <a:t>{</a:t>
            </a:r>
            <a:endParaRPr sz="2800" dirty="0">
              <a:solidFill>
                <a:prstClr val="black"/>
              </a:solidFill>
              <a:latin typeface="Courier New"/>
              <a:cs typeface="Courier New"/>
            </a:endParaRPr>
          </a:p>
          <a:p>
            <a:pPr marL="665480">
              <a:lnSpc>
                <a:spcPts val="3320"/>
              </a:lnSpc>
            </a:pPr>
            <a:r>
              <a:rPr sz="2800" spc="-10" dirty="0">
                <a:solidFill>
                  <a:srgbClr val="252525"/>
                </a:solidFill>
                <a:latin typeface="Courier New"/>
                <a:cs typeface="Courier New"/>
              </a:rPr>
              <a:t>struct </a:t>
            </a:r>
            <a:r>
              <a:rPr sz="2800" spc="-10" dirty="0">
                <a:solidFill>
                  <a:srgbClr val="095A82"/>
                </a:solidFill>
                <a:latin typeface="Courier New"/>
                <a:cs typeface="Courier New"/>
              </a:rPr>
              <a:t>Data </a:t>
            </a:r>
            <a:r>
              <a:rPr sz="2800" dirty="0">
                <a:solidFill>
                  <a:srgbClr val="252525"/>
                </a:solidFill>
                <a:latin typeface="Courier New"/>
                <a:cs typeface="Courier New"/>
              </a:rPr>
              <a:t>{ </a:t>
            </a:r>
            <a:r>
              <a:rPr sz="2800" spc="-20" dirty="0">
                <a:solidFill>
                  <a:srgbClr val="095A82"/>
                </a:solidFill>
                <a:latin typeface="Courier New"/>
                <a:cs typeface="Courier New"/>
              </a:rPr>
              <a:t>mapping</a:t>
            </a:r>
            <a:r>
              <a:rPr sz="2800" spc="-20" dirty="0">
                <a:solidFill>
                  <a:srgbClr val="252525"/>
                </a:solidFill>
                <a:latin typeface="Courier New"/>
                <a:cs typeface="Courier New"/>
              </a:rPr>
              <a:t>(</a:t>
            </a:r>
            <a:r>
              <a:rPr sz="2800" spc="-20" dirty="0">
                <a:solidFill>
                  <a:srgbClr val="095A82"/>
                </a:solidFill>
                <a:latin typeface="Courier New"/>
                <a:cs typeface="Courier New"/>
              </a:rPr>
              <a:t>uint </a:t>
            </a:r>
            <a:r>
              <a:rPr sz="2800" spc="-10" dirty="0">
                <a:solidFill>
                  <a:srgbClr val="252525"/>
                </a:solidFill>
                <a:latin typeface="Courier New"/>
                <a:cs typeface="Courier New"/>
              </a:rPr>
              <a:t>=&gt; </a:t>
            </a:r>
            <a:r>
              <a:rPr sz="2800" spc="-10" dirty="0">
                <a:solidFill>
                  <a:srgbClr val="095A82"/>
                </a:solidFill>
                <a:latin typeface="Courier New"/>
                <a:cs typeface="Courier New"/>
              </a:rPr>
              <a:t>bool</a:t>
            </a:r>
            <a:r>
              <a:rPr sz="2800" spc="-10" dirty="0">
                <a:solidFill>
                  <a:srgbClr val="252525"/>
                </a:solidFill>
                <a:latin typeface="Courier New"/>
                <a:cs typeface="Courier New"/>
              </a:rPr>
              <a:t>)</a:t>
            </a:r>
            <a:r>
              <a:rPr sz="2800" spc="-90" dirty="0">
                <a:solidFill>
                  <a:srgbClr val="252525"/>
                </a:solidFill>
                <a:latin typeface="Courier New"/>
                <a:cs typeface="Courier New"/>
              </a:rPr>
              <a:t> </a:t>
            </a:r>
            <a:r>
              <a:rPr sz="2800" spc="-10" dirty="0">
                <a:solidFill>
                  <a:srgbClr val="252525"/>
                </a:solidFill>
                <a:latin typeface="Courier New"/>
                <a:cs typeface="Courier New"/>
              </a:rPr>
              <a:t>flags;}</a:t>
            </a:r>
            <a:endParaRPr sz="2800" dirty="0">
              <a:solidFill>
                <a:prstClr val="black"/>
              </a:solidFill>
              <a:latin typeface="Courier New"/>
              <a:cs typeface="Courier New"/>
            </a:endParaRPr>
          </a:p>
          <a:p>
            <a:pPr marL="1092200"/>
            <a:r>
              <a:rPr sz="2800" spc="-10" dirty="0">
                <a:solidFill>
                  <a:srgbClr val="095A82"/>
                </a:solidFill>
                <a:latin typeface="Courier New"/>
                <a:cs typeface="Courier New"/>
              </a:rPr>
              <a:t>function </a:t>
            </a:r>
            <a:r>
              <a:rPr sz="2800" spc="-10" dirty="0">
                <a:solidFill>
                  <a:srgbClr val="252525"/>
                </a:solidFill>
                <a:latin typeface="Courier New"/>
                <a:cs typeface="Courier New"/>
              </a:rPr>
              <a:t>insert(Data </a:t>
            </a:r>
            <a:r>
              <a:rPr sz="2800" spc="-10" dirty="0">
                <a:solidFill>
                  <a:srgbClr val="095A82"/>
                </a:solidFill>
                <a:latin typeface="Courier New"/>
                <a:cs typeface="Courier New"/>
              </a:rPr>
              <a:t>storage self, uint</a:t>
            </a:r>
            <a:r>
              <a:rPr sz="2800" spc="-260" dirty="0">
                <a:solidFill>
                  <a:srgbClr val="095A82"/>
                </a:solidFill>
                <a:latin typeface="Courier New"/>
                <a:cs typeface="Courier New"/>
              </a:rPr>
              <a:t> </a:t>
            </a:r>
            <a:r>
              <a:rPr sz="2800" spc="-10" dirty="0">
                <a:solidFill>
                  <a:srgbClr val="095A82"/>
                </a:solidFill>
                <a:latin typeface="Courier New"/>
                <a:cs typeface="Courier New"/>
              </a:rPr>
              <a:t>value)</a:t>
            </a:r>
            <a:endParaRPr sz="2800" dirty="0">
              <a:solidFill>
                <a:prstClr val="black"/>
              </a:solidFill>
              <a:latin typeface="Courier New"/>
              <a:cs typeface="Courier New"/>
            </a:endParaRPr>
          </a:p>
          <a:p>
            <a:pPr marL="25400"/>
            <a:r>
              <a:rPr sz="2800" spc="-10" dirty="0">
                <a:solidFill>
                  <a:srgbClr val="095A82"/>
                </a:solidFill>
                <a:latin typeface="Courier New"/>
                <a:cs typeface="Courier New"/>
              </a:rPr>
              <a:t>returns</a:t>
            </a:r>
            <a:r>
              <a:rPr sz="2800" spc="-50" dirty="0">
                <a:solidFill>
                  <a:srgbClr val="095A82"/>
                </a:solidFill>
                <a:latin typeface="Courier New"/>
                <a:cs typeface="Courier New"/>
              </a:rPr>
              <a:t> </a:t>
            </a:r>
            <a:r>
              <a:rPr sz="2800" spc="-10" dirty="0">
                <a:solidFill>
                  <a:srgbClr val="252525"/>
                </a:solidFill>
                <a:latin typeface="Courier New"/>
                <a:cs typeface="Courier New"/>
              </a:rPr>
              <a:t>(</a:t>
            </a:r>
            <a:r>
              <a:rPr sz="2800" spc="-10" dirty="0">
                <a:solidFill>
                  <a:srgbClr val="095A82"/>
                </a:solidFill>
                <a:latin typeface="Courier New"/>
                <a:cs typeface="Courier New"/>
              </a:rPr>
              <a:t>bool</a:t>
            </a:r>
            <a:r>
              <a:rPr sz="2800" spc="-10" dirty="0">
                <a:solidFill>
                  <a:srgbClr val="252525"/>
                </a:solidFill>
                <a:latin typeface="Courier New"/>
                <a:cs typeface="Courier New"/>
              </a:rPr>
              <a:t>)</a:t>
            </a:r>
            <a:endParaRPr sz="2800" dirty="0">
              <a:solidFill>
                <a:prstClr val="black"/>
              </a:solidFill>
              <a:latin typeface="Courier New"/>
              <a:cs typeface="Courier New"/>
            </a:endParaRPr>
          </a:p>
          <a:p>
            <a:pPr marL="25400"/>
            <a:r>
              <a:rPr sz="2800" dirty="0">
                <a:solidFill>
                  <a:srgbClr val="252525"/>
                </a:solidFill>
                <a:latin typeface="Courier New"/>
                <a:cs typeface="Courier New"/>
              </a:rPr>
              <a:t>{</a:t>
            </a:r>
            <a:endParaRPr sz="2800" dirty="0">
              <a:solidFill>
                <a:prstClr val="black"/>
              </a:solidFill>
              <a:latin typeface="Courier New"/>
              <a:cs typeface="Courier New"/>
            </a:endParaRPr>
          </a:p>
          <a:p>
            <a:pPr marL="1304290" marR="6181090" indent="-1280160"/>
            <a:r>
              <a:rPr sz="2800" spc="-10" dirty="0">
                <a:solidFill>
                  <a:srgbClr val="252525"/>
                </a:solidFill>
                <a:latin typeface="Courier New"/>
                <a:cs typeface="Courier New"/>
              </a:rPr>
              <a:t>if</a:t>
            </a:r>
            <a:r>
              <a:rPr sz="2800" spc="-180" dirty="0">
                <a:solidFill>
                  <a:srgbClr val="252525"/>
                </a:solidFill>
                <a:latin typeface="Courier New"/>
                <a:cs typeface="Courier New"/>
              </a:rPr>
              <a:t> </a:t>
            </a:r>
            <a:r>
              <a:rPr sz="2800" spc="-10" dirty="0">
                <a:solidFill>
                  <a:srgbClr val="252525"/>
                </a:solidFill>
                <a:latin typeface="Courier New"/>
                <a:cs typeface="Courier New"/>
              </a:rPr>
              <a:t>(self.flags[value])  </a:t>
            </a:r>
            <a:r>
              <a:rPr sz="2800" spc="-20" dirty="0">
                <a:solidFill>
                  <a:srgbClr val="252525"/>
                </a:solidFill>
                <a:latin typeface="Courier New"/>
                <a:cs typeface="Courier New"/>
              </a:rPr>
              <a:t>return</a:t>
            </a:r>
            <a:r>
              <a:rPr sz="2800" spc="-50" dirty="0">
                <a:solidFill>
                  <a:srgbClr val="252525"/>
                </a:solidFill>
                <a:latin typeface="Courier New"/>
                <a:cs typeface="Courier New"/>
              </a:rPr>
              <a:t> </a:t>
            </a:r>
            <a:r>
              <a:rPr sz="2800" spc="-10" dirty="0">
                <a:solidFill>
                  <a:srgbClr val="252525"/>
                </a:solidFill>
                <a:latin typeface="Courier New"/>
                <a:cs typeface="Courier New"/>
              </a:rPr>
              <a:t>false;</a:t>
            </a:r>
            <a:endParaRPr sz="2800" dirty="0">
              <a:solidFill>
                <a:prstClr val="black"/>
              </a:solidFill>
              <a:latin typeface="Courier New"/>
              <a:cs typeface="Courier New"/>
            </a:endParaRPr>
          </a:p>
          <a:p>
            <a:pPr marL="25400"/>
            <a:r>
              <a:rPr sz="2800" spc="-20" dirty="0">
                <a:solidFill>
                  <a:srgbClr val="252525"/>
                </a:solidFill>
                <a:latin typeface="Courier New"/>
                <a:cs typeface="Courier New"/>
              </a:rPr>
              <a:t>self.flags[value]=</a:t>
            </a:r>
            <a:r>
              <a:rPr sz="2800" spc="-10" dirty="0">
                <a:solidFill>
                  <a:srgbClr val="252525"/>
                </a:solidFill>
                <a:latin typeface="Courier New"/>
                <a:cs typeface="Courier New"/>
              </a:rPr>
              <a:t> </a:t>
            </a:r>
            <a:r>
              <a:rPr sz="2800" spc="-20" dirty="0">
                <a:solidFill>
                  <a:srgbClr val="252525"/>
                </a:solidFill>
                <a:latin typeface="Courier New"/>
                <a:cs typeface="Courier New"/>
              </a:rPr>
              <a:t>true;</a:t>
            </a:r>
            <a:endParaRPr sz="2800" dirty="0">
              <a:solidFill>
                <a:prstClr val="black"/>
              </a:solidFill>
              <a:latin typeface="Courier New"/>
              <a:cs typeface="Courier New"/>
            </a:endParaRPr>
          </a:p>
          <a:p>
            <a:pPr marL="25400">
              <a:spcBef>
                <a:spcPts val="10"/>
              </a:spcBef>
            </a:pPr>
            <a:r>
              <a:rPr sz="2800" spc="-10" dirty="0">
                <a:solidFill>
                  <a:srgbClr val="252525"/>
                </a:solidFill>
                <a:latin typeface="Courier New"/>
                <a:cs typeface="Courier New"/>
              </a:rPr>
              <a:t>return true;</a:t>
            </a:r>
            <a:r>
              <a:rPr sz="2800" spc="-20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25400" marR="1074420"/>
            <a:r>
              <a:rPr sz="2800" spc="-10" dirty="0">
                <a:solidFill>
                  <a:srgbClr val="252525"/>
                </a:solidFill>
                <a:latin typeface="Courier New"/>
                <a:cs typeface="Courier New"/>
              </a:rPr>
              <a:t>function remove(Data storage self, uint </a:t>
            </a:r>
            <a:r>
              <a:rPr sz="2800" spc="-20" dirty="0">
                <a:solidFill>
                  <a:srgbClr val="252525"/>
                </a:solidFill>
                <a:latin typeface="Courier New"/>
                <a:cs typeface="Courier New"/>
              </a:rPr>
              <a:t>value)  </a:t>
            </a:r>
            <a:r>
              <a:rPr sz="2800" spc="-10" dirty="0">
                <a:solidFill>
                  <a:srgbClr val="252525"/>
                </a:solidFill>
                <a:latin typeface="Courier New"/>
                <a:cs typeface="Courier New"/>
              </a:rPr>
              <a:t>returns</a:t>
            </a:r>
            <a:r>
              <a:rPr sz="2800" spc="-40" dirty="0">
                <a:solidFill>
                  <a:srgbClr val="252525"/>
                </a:solidFill>
                <a:latin typeface="Courier New"/>
                <a:cs typeface="Courier New"/>
              </a:rPr>
              <a:t> </a:t>
            </a:r>
            <a:r>
              <a:rPr sz="2800" spc="-10" dirty="0">
                <a:solidFill>
                  <a:srgbClr val="252525"/>
                </a:solidFill>
                <a:latin typeface="Courier New"/>
                <a:cs typeface="Courier New"/>
              </a:rPr>
              <a:t>(bool)</a:t>
            </a:r>
            <a:endParaRPr sz="2800" dirty="0">
              <a:solidFill>
                <a:prstClr val="black"/>
              </a:solidFill>
              <a:latin typeface="Courier New"/>
              <a:cs typeface="Courier New"/>
            </a:endParaRPr>
          </a:p>
          <a:p>
            <a:pPr marL="25400"/>
            <a:r>
              <a:rPr sz="2800" dirty="0">
                <a:solidFill>
                  <a:srgbClr val="252525"/>
                </a:solidFill>
                <a:latin typeface="Courier New"/>
                <a:cs typeface="Courier New"/>
              </a:rPr>
              <a:t>{</a:t>
            </a:r>
            <a:endParaRPr sz="2800" dirty="0">
              <a:solidFill>
                <a:prstClr val="black"/>
              </a:solidFill>
              <a:latin typeface="Courier New"/>
              <a:cs typeface="Courier New"/>
            </a:endParaRPr>
          </a:p>
          <a:p>
            <a:pPr marL="25400"/>
            <a:r>
              <a:rPr sz="2800" spc="-10" dirty="0">
                <a:solidFill>
                  <a:srgbClr val="252525"/>
                </a:solidFill>
                <a:latin typeface="Courier New"/>
                <a:cs typeface="Courier New"/>
              </a:rPr>
              <a:t>if </a:t>
            </a:r>
            <a:r>
              <a:rPr sz="2800" spc="-20" dirty="0">
                <a:solidFill>
                  <a:srgbClr val="252525"/>
                </a:solidFill>
                <a:latin typeface="Courier New"/>
                <a:cs typeface="Courier New"/>
              </a:rPr>
              <a:t>(!self.flags[value])</a:t>
            </a:r>
            <a:endParaRPr sz="2800" dirty="0">
              <a:solidFill>
                <a:prstClr val="black"/>
              </a:solidFill>
              <a:latin typeface="Courier New"/>
              <a:cs typeface="Courier New"/>
            </a:endParaRPr>
          </a:p>
          <a:p>
            <a:pPr marL="1304290" marR="3201670" indent="849630"/>
            <a:r>
              <a:rPr sz="2800" spc="-20" dirty="0">
                <a:solidFill>
                  <a:srgbClr val="252525"/>
                </a:solidFill>
                <a:latin typeface="Courier New"/>
                <a:cs typeface="Courier New"/>
              </a:rPr>
              <a:t>return </a:t>
            </a:r>
            <a:r>
              <a:rPr sz="2800" spc="-10" dirty="0">
                <a:solidFill>
                  <a:srgbClr val="252525"/>
                </a:solidFill>
                <a:latin typeface="Courier New"/>
                <a:cs typeface="Courier New"/>
              </a:rPr>
              <a:t>false; </a:t>
            </a:r>
            <a:r>
              <a:rPr sz="2800" spc="-20" dirty="0">
                <a:solidFill>
                  <a:srgbClr val="A6A6A6"/>
                </a:solidFill>
                <a:latin typeface="Courier New"/>
                <a:cs typeface="Courier New"/>
              </a:rPr>
              <a:t>// </a:t>
            </a:r>
            <a:r>
              <a:rPr sz="2800" spc="-10" dirty="0">
                <a:solidFill>
                  <a:srgbClr val="A6A6A6"/>
                </a:solidFill>
                <a:latin typeface="Courier New"/>
                <a:cs typeface="Courier New"/>
              </a:rPr>
              <a:t>not there  </a:t>
            </a:r>
            <a:r>
              <a:rPr sz="2800" spc="-20" dirty="0">
                <a:solidFill>
                  <a:srgbClr val="252525"/>
                </a:solidFill>
                <a:latin typeface="Courier New"/>
                <a:cs typeface="Courier New"/>
              </a:rPr>
              <a:t>self.flags[value] </a:t>
            </a:r>
            <a:r>
              <a:rPr sz="2800" dirty="0">
                <a:solidFill>
                  <a:srgbClr val="252525"/>
                </a:solidFill>
                <a:latin typeface="Courier New"/>
                <a:cs typeface="Courier New"/>
              </a:rPr>
              <a:t>=</a:t>
            </a:r>
            <a:r>
              <a:rPr sz="2800" spc="-20" dirty="0">
                <a:solidFill>
                  <a:srgbClr val="252525"/>
                </a:solidFill>
                <a:latin typeface="Courier New"/>
                <a:cs typeface="Courier New"/>
              </a:rPr>
              <a:t> </a:t>
            </a:r>
            <a:r>
              <a:rPr sz="2800" spc="-10" dirty="0">
                <a:solidFill>
                  <a:srgbClr val="252525"/>
                </a:solidFill>
                <a:latin typeface="Courier New"/>
                <a:cs typeface="Courier New"/>
              </a:rPr>
              <a:t>false;</a:t>
            </a:r>
            <a:endParaRPr sz="2800" dirty="0">
              <a:solidFill>
                <a:prstClr val="black"/>
              </a:solidFill>
              <a:latin typeface="Courier New"/>
              <a:cs typeface="Courier New"/>
            </a:endParaRPr>
          </a:p>
        </p:txBody>
      </p:sp>
    </p:spTree>
    <p:extLst>
      <p:ext uri="{BB962C8B-B14F-4D97-AF65-F5344CB8AC3E}">
        <p14:creationId xmlns:p14="http://schemas.microsoft.com/office/powerpoint/2010/main" val="3916342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spc="-10" dirty="0">
                <a:solidFill>
                  <a:srgbClr val="095A82"/>
                </a:solidFill>
              </a:rPr>
              <a:t>Libraries </a:t>
            </a:r>
            <a:r>
              <a:rPr lang="en-IN" sz="5600" spc="-10" dirty="0" smtClean="0">
                <a:solidFill>
                  <a:srgbClr val="095A82"/>
                </a:solidFill>
              </a:rPr>
              <a:t>Example..</a:t>
            </a:r>
            <a:endParaRPr sz="5600" dirty="0">
              <a:solidFill>
                <a:schemeClr val="tx2"/>
              </a:solidFill>
            </a:endParaRPr>
          </a:p>
        </p:txBody>
      </p:sp>
      <p:sp>
        <p:nvSpPr>
          <p:cNvPr id="12" name="object 3"/>
          <p:cNvSpPr/>
          <p:nvPr/>
        </p:nvSpPr>
        <p:spPr>
          <a:xfrm>
            <a:off x="932688" y="1755648"/>
            <a:ext cx="16423640" cy="7495540"/>
          </a:xfrm>
          <a:custGeom>
            <a:avLst/>
            <a:gdLst/>
            <a:ahLst/>
            <a:cxnLst/>
            <a:rect l="l" t="t" r="r" b="b"/>
            <a:pathLst>
              <a:path w="8211820" h="3747770">
                <a:moveTo>
                  <a:pt x="0" y="3747516"/>
                </a:moveTo>
                <a:lnTo>
                  <a:pt x="8211311" y="3747516"/>
                </a:lnTo>
                <a:lnTo>
                  <a:pt x="8211311" y="0"/>
                </a:lnTo>
                <a:lnTo>
                  <a:pt x="0" y="0"/>
                </a:lnTo>
                <a:lnTo>
                  <a:pt x="0" y="3747516"/>
                </a:lnTo>
                <a:close/>
              </a:path>
            </a:pathLst>
          </a:custGeom>
          <a:solidFill>
            <a:srgbClr val="DCE2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3600" b="0" i="0" u="none" strike="noStrike" kern="0" cap="none" spc="0" normalizeH="0" baseline="0" noProof="0" smtClean="0">
              <a:ln>
                <a:noFill/>
              </a:ln>
              <a:solidFill>
                <a:prstClr val="black"/>
              </a:solidFill>
              <a:effectLst/>
              <a:uLnTx/>
              <a:uFillTx/>
            </a:endParaRPr>
          </a:p>
        </p:txBody>
      </p:sp>
      <p:sp>
        <p:nvSpPr>
          <p:cNvPr id="14" name="object 5"/>
          <p:cNvSpPr txBox="1"/>
          <p:nvPr/>
        </p:nvSpPr>
        <p:spPr>
          <a:xfrm>
            <a:off x="1091386" y="1780185"/>
            <a:ext cx="15796260" cy="7380225"/>
          </a:xfrm>
          <a:prstGeom prst="rect">
            <a:avLst/>
          </a:prstGeom>
        </p:spPr>
        <p:txBody>
          <a:bodyPr vert="horz" wrap="square" lIns="0" tIns="26670" rIns="0" bIns="0" rtlCol="0">
            <a:spAutoFit/>
          </a:bodyPr>
          <a:lstStyle/>
          <a:p>
            <a:pPr marL="237490">
              <a:spcBef>
                <a:spcPts val="210"/>
              </a:spcBef>
            </a:pPr>
            <a:r>
              <a:rPr sz="2800" spc="-10" dirty="0">
                <a:solidFill>
                  <a:srgbClr val="252525"/>
                </a:solidFill>
                <a:latin typeface="Courier New"/>
                <a:cs typeface="Courier New"/>
              </a:rPr>
              <a:t>return</a:t>
            </a:r>
            <a:r>
              <a:rPr sz="2800" spc="-50" dirty="0">
                <a:solidFill>
                  <a:srgbClr val="252525"/>
                </a:solidFill>
                <a:latin typeface="Courier New"/>
                <a:cs typeface="Courier New"/>
              </a:rPr>
              <a:t> </a:t>
            </a:r>
            <a:r>
              <a:rPr sz="2800" spc="-20" dirty="0">
                <a:solidFill>
                  <a:srgbClr val="252525"/>
                </a:solidFill>
                <a:latin typeface="Courier New"/>
                <a:cs typeface="Courier New"/>
              </a:rPr>
              <a:t>true;</a:t>
            </a:r>
            <a:endParaRPr sz="2800" dirty="0">
              <a:solidFill>
                <a:prstClr val="black"/>
              </a:solidFill>
              <a:latin typeface="Courier New"/>
              <a:cs typeface="Courier New"/>
            </a:endParaRPr>
          </a:p>
          <a:p>
            <a:pPr marL="450850">
              <a:spcBef>
                <a:spcPts val="10"/>
              </a:spcBef>
            </a:pPr>
            <a:r>
              <a:rPr sz="2800" dirty="0">
                <a:solidFill>
                  <a:srgbClr val="252525"/>
                </a:solidFill>
                <a:latin typeface="Courier New"/>
                <a:cs typeface="Courier New"/>
              </a:rPr>
              <a:t>}</a:t>
            </a:r>
            <a:endParaRPr sz="2800" dirty="0">
              <a:solidFill>
                <a:prstClr val="black"/>
              </a:solidFill>
              <a:latin typeface="Courier New"/>
              <a:cs typeface="Courier New"/>
            </a:endParaRPr>
          </a:p>
          <a:p>
            <a:pPr>
              <a:spcBef>
                <a:spcPts val="20"/>
              </a:spcBef>
            </a:pPr>
            <a:endParaRPr sz="2900" dirty="0">
              <a:solidFill>
                <a:prstClr val="black"/>
              </a:solidFill>
              <a:latin typeface="Times New Roman"/>
              <a:cs typeface="Times New Roman"/>
            </a:endParaRPr>
          </a:p>
          <a:p>
            <a:pPr marL="1304290" marR="5114290" indent="-853440"/>
            <a:r>
              <a:rPr sz="2800" spc="-10" dirty="0">
                <a:solidFill>
                  <a:srgbClr val="252525"/>
                </a:solidFill>
                <a:latin typeface="Courier New"/>
                <a:cs typeface="Courier New"/>
              </a:rPr>
              <a:t>function contains(Data storage self, uint value)  </a:t>
            </a:r>
            <a:r>
              <a:rPr sz="2800" spc="-20" dirty="0">
                <a:solidFill>
                  <a:srgbClr val="252525"/>
                </a:solidFill>
                <a:latin typeface="Courier New"/>
                <a:cs typeface="Courier New"/>
              </a:rPr>
              <a:t>returns</a:t>
            </a:r>
            <a:r>
              <a:rPr sz="2800" spc="-50" dirty="0">
                <a:solidFill>
                  <a:srgbClr val="252525"/>
                </a:solidFill>
                <a:latin typeface="Courier New"/>
                <a:cs typeface="Courier New"/>
              </a:rPr>
              <a:t> </a:t>
            </a:r>
            <a:r>
              <a:rPr sz="2800" spc="-10" dirty="0">
                <a:solidFill>
                  <a:srgbClr val="252525"/>
                </a:solidFill>
                <a:latin typeface="Courier New"/>
                <a:cs typeface="Courier New"/>
              </a:rPr>
              <a:t>(bool)</a:t>
            </a:r>
            <a:endParaRPr sz="2800" dirty="0">
              <a:solidFill>
                <a:prstClr val="black"/>
              </a:solidFill>
              <a:latin typeface="Courier New"/>
              <a:cs typeface="Courier New"/>
            </a:endParaRPr>
          </a:p>
          <a:p>
            <a:pPr marL="450850"/>
            <a:r>
              <a:rPr sz="2800" dirty="0">
                <a:solidFill>
                  <a:srgbClr val="252525"/>
                </a:solidFill>
                <a:latin typeface="Courier New"/>
                <a:cs typeface="Courier New"/>
              </a:rPr>
              <a:t>{</a:t>
            </a:r>
            <a:endParaRPr sz="2800" dirty="0">
              <a:solidFill>
                <a:prstClr val="black"/>
              </a:solidFill>
              <a:latin typeface="Courier New"/>
              <a:cs typeface="Courier New"/>
            </a:endParaRPr>
          </a:p>
          <a:p>
            <a:pPr marL="25400" marR="8516620" indent="1280160">
              <a:spcBef>
                <a:spcPts val="10"/>
              </a:spcBef>
            </a:pPr>
            <a:r>
              <a:rPr sz="2800" spc="-20" dirty="0">
                <a:solidFill>
                  <a:srgbClr val="252525"/>
                </a:solidFill>
                <a:latin typeface="Courier New"/>
                <a:cs typeface="Courier New"/>
              </a:rPr>
              <a:t>return self.flags[value]; </a:t>
            </a:r>
            <a:r>
              <a:rPr sz="2800" spc="-10" dirty="0">
                <a:solidFill>
                  <a:srgbClr val="252525"/>
                </a:solidFill>
                <a:latin typeface="Courier New"/>
                <a:cs typeface="Courier New"/>
              </a:rPr>
              <a:t>}}  contract </a:t>
            </a:r>
            <a:r>
              <a:rPr sz="2800" dirty="0">
                <a:solidFill>
                  <a:srgbClr val="252525"/>
                </a:solidFill>
                <a:latin typeface="Courier New"/>
                <a:cs typeface="Courier New"/>
              </a:rPr>
              <a:t>C</a:t>
            </a:r>
            <a:r>
              <a:rPr sz="2800" spc="-5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877568"/>
            <a:r>
              <a:rPr sz="2800" spc="-20" dirty="0">
                <a:solidFill>
                  <a:srgbClr val="252525"/>
                </a:solidFill>
                <a:latin typeface="Courier New"/>
                <a:cs typeface="Courier New"/>
              </a:rPr>
              <a:t>set.Data </a:t>
            </a:r>
            <a:r>
              <a:rPr sz="2800" spc="-10" dirty="0">
                <a:solidFill>
                  <a:srgbClr val="252525"/>
                </a:solidFill>
                <a:latin typeface="Courier New"/>
                <a:cs typeface="Courier New"/>
              </a:rPr>
              <a:t>knownValues;</a:t>
            </a:r>
            <a:endParaRPr sz="2800" dirty="0">
              <a:solidFill>
                <a:prstClr val="black"/>
              </a:solidFill>
              <a:latin typeface="Courier New"/>
              <a:cs typeface="Courier New"/>
            </a:endParaRPr>
          </a:p>
          <a:p>
            <a:pPr marL="1304290"/>
            <a:r>
              <a:rPr sz="2800" spc="-20" dirty="0">
                <a:solidFill>
                  <a:srgbClr val="252525"/>
                </a:solidFill>
                <a:latin typeface="Courier New"/>
                <a:cs typeface="Courier New"/>
              </a:rPr>
              <a:t>function </a:t>
            </a:r>
            <a:r>
              <a:rPr sz="2800" spc="-10" dirty="0">
                <a:solidFill>
                  <a:srgbClr val="252525"/>
                </a:solidFill>
                <a:latin typeface="Courier New"/>
                <a:cs typeface="Courier New"/>
              </a:rPr>
              <a:t>register(uint value)</a:t>
            </a:r>
            <a:r>
              <a:rPr sz="2800" spc="-8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1728470"/>
            <a:r>
              <a:rPr sz="2800" dirty="0">
                <a:solidFill>
                  <a:srgbClr val="A6A6A6"/>
                </a:solidFill>
                <a:latin typeface="Courier New"/>
                <a:cs typeface="Courier New"/>
              </a:rPr>
              <a:t>// </a:t>
            </a:r>
            <a:r>
              <a:rPr sz="2800" spc="-10" dirty="0">
                <a:solidFill>
                  <a:srgbClr val="A6A6A6"/>
                </a:solidFill>
                <a:latin typeface="Courier New"/>
                <a:cs typeface="Courier New"/>
              </a:rPr>
              <a:t>The library functions </a:t>
            </a:r>
            <a:r>
              <a:rPr sz="2800" spc="-20" dirty="0">
                <a:solidFill>
                  <a:srgbClr val="A6A6A6"/>
                </a:solidFill>
                <a:latin typeface="Courier New"/>
                <a:cs typeface="Courier New"/>
              </a:rPr>
              <a:t>can </a:t>
            </a:r>
            <a:r>
              <a:rPr sz="2800" dirty="0">
                <a:solidFill>
                  <a:srgbClr val="A6A6A6"/>
                </a:solidFill>
                <a:latin typeface="Courier New"/>
                <a:cs typeface="Courier New"/>
              </a:rPr>
              <a:t>be </a:t>
            </a:r>
            <a:r>
              <a:rPr sz="2800" spc="-10" dirty="0">
                <a:solidFill>
                  <a:srgbClr val="A6A6A6"/>
                </a:solidFill>
                <a:latin typeface="Courier New"/>
                <a:cs typeface="Courier New"/>
              </a:rPr>
              <a:t>called </a:t>
            </a:r>
            <a:r>
              <a:rPr sz="2800" spc="-20" dirty="0">
                <a:solidFill>
                  <a:srgbClr val="A6A6A6"/>
                </a:solidFill>
                <a:latin typeface="Courier New"/>
                <a:cs typeface="Courier New"/>
              </a:rPr>
              <a:t>without</a:t>
            </a:r>
            <a:r>
              <a:rPr sz="2800" spc="-130" dirty="0">
                <a:solidFill>
                  <a:srgbClr val="A6A6A6"/>
                </a:solidFill>
                <a:latin typeface="Courier New"/>
                <a:cs typeface="Courier New"/>
              </a:rPr>
              <a:t> </a:t>
            </a:r>
            <a:r>
              <a:rPr sz="2800" dirty="0">
                <a:solidFill>
                  <a:srgbClr val="A6A6A6"/>
                </a:solidFill>
                <a:latin typeface="Courier New"/>
                <a:cs typeface="Courier New"/>
              </a:rPr>
              <a:t>a</a:t>
            </a:r>
            <a:endParaRPr sz="2800" dirty="0">
              <a:solidFill>
                <a:prstClr val="black"/>
              </a:solidFill>
              <a:latin typeface="Courier New"/>
              <a:cs typeface="Courier New"/>
            </a:endParaRPr>
          </a:p>
          <a:p>
            <a:pPr marL="1728470"/>
            <a:r>
              <a:rPr sz="2800" spc="-10" dirty="0">
                <a:solidFill>
                  <a:srgbClr val="A6A6A6"/>
                </a:solidFill>
                <a:latin typeface="Courier New"/>
                <a:cs typeface="Courier New"/>
              </a:rPr>
              <a:t>// specific </a:t>
            </a:r>
            <a:r>
              <a:rPr sz="2800" spc="-20" dirty="0">
                <a:solidFill>
                  <a:srgbClr val="A6A6A6"/>
                </a:solidFill>
                <a:latin typeface="Courier New"/>
                <a:cs typeface="Courier New"/>
              </a:rPr>
              <a:t>instance </a:t>
            </a:r>
            <a:r>
              <a:rPr sz="2800" spc="-10" dirty="0">
                <a:solidFill>
                  <a:srgbClr val="A6A6A6"/>
                </a:solidFill>
                <a:latin typeface="Courier New"/>
                <a:cs typeface="Courier New"/>
              </a:rPr>
              <a:t>of the </a:t>
            </a:r>
            <a:r>
              <a:rPr sz="2800" spc="-20" dirty="0">
                <a:solidFill>
                  <a:srgbClr val="A6A6A6"/>
                </a:solidFill>
                <a:latin typeface="Courier New"/>
                <a:cs typeface="Courier New"/>
              </a:rPr>
              <a:t>library, </a:t>
            </a:r>
            <a:r>
              <a:rPr sz="2800" spc="-10" dirty="0">
                <a:solidFill>
                  <a:srgbClr val="A6A6A6"/>
                </a:solidFill>
                <a:latin typeface="Courier New"/>
                <a:cs typeface="Courier New"/>
              </a:rPr>
              <a:t>since</a:t>
            </a:r>
            <a:r>
              <a:rPr sz="2800" spc="-40" dirty="0">
                <a:solidFill>
                  <a:srgbClr val="A6A6A6"/>
                </a:solidFill>
                <a:latin typeface="Courier New"/>
                <a:cs typeface="Courier New"/>
              </a:rPr>
              <a:t> </a:t>
            </a:r>
            <a:r>
              <a:rPr sz="2800" spc="-20" dirty="0">
                <a:solidFill>
                  <a:srgbClr val="A6A6A6"/>
                </a:solidFill>
                <a:latin typeface="Courier New"/>
                <a:cs typeface="Courier New"/>
              </a:rPr>
              <a:t>the</a:t>
            </a:r>
            <a:endParaRPr sz="2800" dirty="0">
              <a:solidFill>
                <a:prstClr val="black"/>
              </a:solidFill>
              <a:latin typeface="Courier New"/>
              <a:cs typeface="Courier New"/>
            </a:endParaRPr>
          </a:p>
          <a:p>
            <a:pPr marL="1728470" marR="4899660"/>
            <a:r>
              <a:rPr sz="2800" spc="-10" dirty="0">
                <a:solidFill>
                  <a:srgbClr val="A6A6A6"/>
                </a:solidFill>
                <a:latin typeface="Courier New"/>
                <a:cs typeface="Courier New"/>
              </a:rPr>
              <a:t>// "instance" </a:t>
            </a:r>
            <a:r>
              <a:rPr sz="2800" spc="-20" dirty="0">
                <a:solidFill>
                  <a:srgbClr val="A6A6A6"/>
                </a:solidFill>
                <a:latin typeface="Courier New"/>
                <a:cs typeface="Courier New"/>
              </a:rPr>
              <a:t>will be </a:t>
            </a:r>
            <a:r>
              <a:rPr sz="2800" spc="-10" dirty="0">
                <a:solidFill>
                  <a:srgbClr val="A6A6A6"/>
                </a:solidFill>
                <a:latin typeface="Courier New"/>
                <a:cs typeface="Courier New"/>
              </a:rPr>
              <a:t>the </a:t>
            </a:r>
            <a:r>
              <a:rPr sz="2800" spc="-20" dirty="0">
                <a:solidFill>
                  <a:srgbClr val="A6A6A6"/>
                </a:solidFill>
                <a:latin typeface="Courier New"/>
                <a:cs typeface="Courier New"/>
              </a:rPr>
              <a:t>current </a:t>
            </a:r>
            <a:r>
              <a:rPr sz="2800" spc="-10" dirty="0">
                <a:solidFill>
                  <a:srgbClr val="A6A6A6"/>
                </a:solidFill>
                <a:latin typeface="Courier New"/>
                <a:cs typeface="Courier New"/>
              </a:rPr>
              <a:t>contract.  </a:t>
            </a:r>
            <a:r>
              <a:rPr sz="2800" spc="-20" dirty="0">
                <a:solidFill>
                  <a:srgbClr val="252525"/>
                </a:solidFill>
                <a:latin typeface="Courier New"/>
                <a:cs typeface="Courier New"/>
              </a:rPr>
              <a:t>require(Set.insert(knownValues, </a:t>
            </a:r>
            <a:r>
              <a:rPr sz="2800" spc="-10" dirty="0">
                <a:solidFill>
                  <a:srgbClr val="252525"/>
                </a:solidFill>
                <a:latin typeface="Courier New"/>
                <a:cs typeface="Courier New"/>
              </a:rPr>
              <a:t>value));</a:t>
            </a:r>
            <a:r>
              <a:rPr sz="2800" spc="30" dirty="0">
                <a:solidFill>
                  <a:srgbClr val="252525"/>
                </a:solidFill>
                <a:latin typeface="Courier New"/>
                <a:cs typeface="Courier New"/>
              </a:rPr>
              <a:t> </a:t>
            </a:r>
            <a:r>
              <a:rPr sz="2800" dirty="0">
                <a:solidFill>
                  <a:srgbClr val="252525"/>
                </a:solidFill>
                <a:latin typeface="Courier New"/>
                <a:cs typeface="Courier New"/>
              </a:rPr>
              <a:t>}</a:t>
            </a:r>
            <a:endParaRPr sz="2800" dirty="0">
              <a:solidFill>
                <a:prstClr val="black"/>
              </a:solidFill>
              <a:latin typeface="Courier New"/>
              <a:cs typeface="Courier New"/>
            </a:endParaRPr>
          </a:p>
          <a:p>
            <a:pPr marL="25400" marR="10160" indent="853440"/>
            <a:r>
              <a:rPr sz="2800" spc="-10" dirty="0">
                <a:solidFill>
                  <a:srgbClr val="A6A6A6"/>
                </a:solidFill>
                <a:latin typeface="Courier New"/>
                <a:cs typeface="Courier New"/>
              </a:rPr>
              <a:t>// In </a:t>
            </a:r>
            <a:r>
              <a:rPr sz="2800" spc="-20" dirty="0">
                <a:solidFill>
                  <a:srgbClr val="A6A6A6"/>
                </a:solidFill>
                <a:latin typeface="Courier New"/>
                <a:cs typeface="Courier New"/>
              </a:rPr>
              <a:t>this </a:t>
            </a:r>
            <a:r>
              <a:rPr sz="2800" spc="-10" dirty="0">
                <a:solidFill>
                  <a:srgbClr val="A6A6A6"/>
                </a:solidFill>
                <a:latin typeface="Courier New"/>
                <a:cs typeface="Courier New"/>
              </a:rPr>
              <a:t>contract, we can also </a:t>
            </a:r>
            <a:r>
              <a:rPr sz="2800" spc="-20" dirty="0">
                <a:solidFill>
                  <a:srgbClr val="A6A6A6"/>
                </a:solidFill>
                <a:latin typeface="Courier New"/>
                <a:cs typeface="Courier New"/>
              </a:rPr>
              <a:t>directly </a:t>
            </a:r>
            <a:r>
              <a:rPr sz="2800" spc="-10" dirty="0">
                <a:solidFill>
                  <a:srgbClr val="A6A6A6"/>
                </a:solidFill>
                <a:latin typeface="Courier New"/>
                <a:cs typeface="Courier New"/>
              </a:rPr>
              <a:t>access </a:t>
            </a:r>
            <a:r>
              <a:rPr sz="2800" spc="-20" dirty="0">
                <a:solidFill>
                  <a:srgbClr val="A6A6A6"/>
                </a:solidFill>
                <a:latin typeface="Courier New"/>
                <a:cs typeface="Courier New"/>
              </a:rPr>
              <a:t>knownValues.flags, </a:t>
            </a:r>
            <a:r>
              <a:rPr sz="2800" spc="-10" dirty="0">
                <a:solidFill>
                  <a:srgbClr val="A6A6A6"/>
                </a:solidFill>
                <a:latin typeface="Courier New"/>
                <a:cs typeface="Courier New"/>
              </a:rPr>
              <a:t>if  we</a:t>
            </a:r>
            <a:r>
              <a:rPr sz="2800" spc="-20" dirty="0">
                <a:solidFill>
                  <a:srgbClr val="A6A6A6"/>
                </a:solidFill>
                <a:latin typeface="Courier New"/>
                <a:cs typeface="Courier New"/>
              </a:rPr>
              <a:t> </a:t>
            </a:r>
            <a:r>
              <a:rPr sz="2800" spc="-10" dirty="0">
                <a:solidFill>
                  <a:srgbClr val="A6A6A6"/>
                </a:solidFill>
                <a:latin typeface="Courier New"/>
                <a:cs typeface="Courier New"/>
              </a:rPr>
              <a:t>want</a:t>
            </a:r>
            <a:endParaRPr sz="2800" dirty="0">
              <a:solidFill>
                <a:prstClr val="black"/>
              </a:solidFill>
              <a:latin typeface="Courier New"/>
              <a:cs typeface="Courier New"/>
            </a:endParaRPr>
          </a:p>
          <a:p>
            <a:pPr marL="25400">
              <a:spcBef>
                <a:spcPts val="50"/>
              </a:spcBef>
            </a:pPr>
            <a:r>
              <a:rPr sz="2800" dirty="0">
                <a:solidFill>
                  <a:srgbClr val="252525"/>
                </a:solidFill>
                <a:latin typeface="Courier New"/>
                <a:cs typeface="Courier New"/>
              </a:rPr>
              <a:t>}</a:t>
            </a:r>
            <a:endParaRPr sz="2800" dirty="0">
              <a:solidFill>
                <a:prstClr val="black"/>
              </a:solidFill>
              <a:latin typeface="Courier New"/>
              <a:cs typeface="Courier New"/>
            </a:endParaRPr>
          </a:p>
        </p:txBody>
      </p:sp>
    </p:spTree>
    <p:extLst>
      <p:ext uri="{BB962C8B-B14F-4D97-AF65-F5344CB8AC3E}">
        <p14:creationId xmlns:p14="http://schemas.microsoft.com/office/powerpoint/2010/main" val="3581450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Introducing Smart Contracts</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234200755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4" name="object 4"/>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6" name="object 6"/>
          <p:cNvSpPr/>
          <p:nvPr/>
        </p:nvSpPr>
        <p:spPr>
          <a:xfrm>
            <a:off x="1426463" y="9675876"/>
            <a:ext cx="1543812" cy="39014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9" name="object 9"/>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1" name="object 11"/>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2" name="object 12"/>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4" name="object 14"/>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extLst>
      <p:ext uri="{BB962C8B-B14F-4D97-AF65-F5344CB8AC3E}">
        <p14:creationId xmlns:p14="http://schemas.microsoft.com/office/powerpoint/2010/main" val="392800610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3" name="object 3"/>
          <p:cNvSpPr/>
          <p:nvPr/>
        </p:nvSpPr>
        <p:spPr>
          <a:xfrm>
            <a:off x="1059180" y="9453365"/>
            <a:ext cx="2276094" cy="8313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5" name="object 5"/>
          <p:cNvSpPr/>
          <p:nvPr/>
        </p:nvSpPr>
        <p:spPr>
          <a:xfrm>
            <a:off x="1426463" y="9675876"/>
            <a:ext cx="1543812" cy="39014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7" name="object 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9" name="object 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1" name="object 11"/>
          <p:cNvSpPr/>
          <p:nvPr/>
        </p:nvSpPr>
        <p:spPr>
          <a:xfrm>
            <a:off x="291084" y="252984"/>
            <a:ext cx="17704308" cy="935888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75D11EE-E67A-4BE2-ABB4-045B4FC0A56A}"/>
              </a:ext>
            </a:extLst>
          </p:cNvPr>
          <p:cNvPicPr>
            <a:picLocks noChangeAspect="1"/>
          </p:cNvPicPr>
          <p:nvPr/>
        </p:nvPicPr>
        <p:blipFill>
          <a:blip r:embed="rId3"/>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Ethereum</a:t>
            </a:r>
            <a:endParaRPr sz="5600" dirty="0">
              <a:solidFill>
                <a:schemeClr val="tx2"/>
              </a:solidFill>
            </a:endParaRPr>
          </a:p>
        </p:txBody>
      </p:sp>
      <p:sp>
        <p:nvSpPr>
          <p:cNvPr id="15" name="object 7"/>
          <p:cNvSpPr txBox="1"/>
          <p:nvPr/>
        </p:nvSpPr>
        <p:spPr>
          <a:xfrm>
            <a:off x="937666" y="1898650"/>
            <a:ext cx="16417644" cy="961161"/>
          </a:xfrm>
          <a:prstGeom prst="rect">
            <a:avLst/>
          </a:prstGeom>
        </p:spPr>
        <p:txBody>
          <a:bodyPr vert="horz" wrap="square" lIns="0" tIns="12065" rIns="0" bIns="0" rtlCol="0">
            <a:spAutoFit/>
          </a:bodyPr>
          <a:lstStyle/>
          <a:p>
            <a:pPr marL="584200" indent="-571500">
              <a:spcBef>
                <a:spcPts val="95"/>
              </a:spcBef>
              <a:buClr>
                <a:srgbClr val="095A82"/>
              </a:buClr>
              <a:buFont typeface="Wingdings"/>
              <a:buChar char=""/>
              <a:tabLst>
                <a:tab pos="584200" algn="l"/>
                <a:tab pos="584835" algn="l"/>
              </a:tabLst>
            </a:pPr>
            <a:r>
              <a:rPr sz="2000" spc="-5" dirty="0" smtClean="0">
                <a:latin typeface="Arial Rounded MT Bold" panose="020F0704030504030204" pitchFamily="34" charset="0"/>
                <a:cs typeface="Calibri"/>
              </a:rPr>
              <a:t>Blocks</a:t>
            </a:r>
            <a:endParaRPr lang="en-IN" sz="2000" spc="-5" dirty="0" smtClean="0">
              <a:latin typeface="Arial Rounded MT Bold" panose="020F0704030504030204" pitchFamily="34" charset="0"/>
              <a:cs typeface="Calibri"/>
            </a:endParaRPr>
          </a:p>
          <a:p>
            <a:pPr marL="584200" indent="-571500">
              <a:spcBef>
                <a:spcPts val="95"/>
              </a:spcBef>
              <a:buClr>
                <a:srgbClr val="095A82"/>
              </a:buClr>
              <a:buFont typeface="Wingdings"/>
              <a:buChar char=""/>
              <a:tabLst>
                <a:tab pos="584200" algn="l"/>
                <a:tab pos="584835" algn="l"/>
              </a:tabLst>
            </a:pPr>
            <a:endParaRPr lang="en-IN" sz="2000" spc="-5" dirty="0">
              <a:latin typeface="Arial Rounded MT Bold" panose="020F0704030504030204" pitchFamily="34" charset="0"/>
              <a:cs typeface="Calibri"/>
            </a:endParaRPr>
          </a:p>
          <a:p>
            <a:pPr marL="584200" indent="-571500">
              <a:spcBef>
                <a:spcPts val="95"/>
              </a:spcBef>
              <a:buClr>
                <a:srgbClr val="095A82"/>
              </a:buClr>
              <a:buFont typeface="Wingdings"/>
              <a:buChar char=""/>
              <a:tabLst>
                <a:tab pos="584200" algn="l"/>
                <a:tab pos="584835" algn="l"/>
              </a:tabLst>
            </a:pP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30525348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B</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21356495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83680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Introducing Smart</a:t>
            </a:r>
            <a:r>
              <a:rPr sz="5600" dirty="0">
                <a:solidFill>
                  <a:srgbClr val="095A82"/>
                </a:solidFill>
              </a:rPr>
              <a:t> </a:t>
            </a:r>
            <a:r>
              <a:rPr sz="5600" spc="-10" dirty="0">
                <a:solidFill>
                  <a:srgbClr val="095A82"/>
                </a:solidFill>
              </a:rPr>
              <a:t>Contracts</a:t>
            </a:r>
            <a:endParaRPr sz="5600"/>
          </a:p>
        </p:txBody>
      </p:sp>
      <p:sp>
        <p:nvSpPr>
          <p:cNvPr id="16" name="object 3"/>
          <p:cNvSpPr/>
          <p:nvPr/>
        </p:nvSpPr>
        <p:spPr>
          <a:xfrm>
            <a:off x="5105401" y="2913888"/>
            <a:ext cx="2691382" cy="666292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7" name="object 4"/>
          <p:cNvSpPr/>
          <p:nvPr/>
        </p:nvSpPr>
        <p:spPr>
          <a:xfrm>
            <a:off x="7209281" y="2217546"/>
            <a:ext cx="6981190" cy="4770120"/>
          </a:xfrm>
          <a:custGeom>
            <a:avLst/>
            <a:gdLst/>
            <a:ahLst/>
            <a:cxnLst/>
            <a:rect l="l" t="t" r="r" b="b"/>
            <a:pathLst>
              <a:path w="3490595" h="2385060">
                <a:moveTo>
                  <a:pt x="1954426" y="0"/>
                </a:moveTo>
                <a:lnTo>
                  <a:pt x="1900936" y="1079"/>
                </a:lnTo>
                <a:lnTo>
                  <a:pt x="1846369" y="3662"/>
                </a:lnTo>
                <a:lnTo>
                  <a:pt x="1792367" y="7717"/>
                </a:lnTo>
                <a:lnTo>
                  <a:pt x="1738962" y="13217"/>
                </a:lnTo>
                <a:lnTo>
                  <a:pt x="1686183" y="20135"/>
                </a:lnTo>
                <a:lnTo>
                  <a:pt x="1634062" y="28446"/>
                </a:lnTo>
                <a:lnTo>
                  <a:pt x="1582629" y="38124"/>
                </a:lnTo>
                <a:lnTo>
                  <a:pt x="1531916" y="49141"/>
                </a:lnTo>
                <a:lnTo>
                  <a:pt x="1481953" y="61472"/>
                </a:lnTo>
                <a:lnTo>
                  <a:pt x="1432771" y="75090"/>
                </a:lnTo>
                <a:lnTo>
                  <a:pt x="1384401" y="89969"/>
                </a:lnTo>
                <a:lnTo>
                  <a:pt x="1336874" y="106084"/>
                </a:lnTo>
                <a:lnTo>
                  <a:pt x="1290220" y="123406"/>
                </a:lnTo>
                <a:lnTo>
                  <a:pt x="1244470" y="141911"/>
                </a:lnTo>
                <a:lnTo>
                  <a:pt x="1199655" y="161571"/>
                </a:lnTo>
                <a:lnTo>
                  <a:pt x="1155806" y="182361"/>
                </a:lnTo>
                <a:lnTo>
                  <a:pt x="1112954" y="204255"/>
                </a:lnTo>
                <a:lnTo>
                  <a:pt x="1071129" y="227225"/>
                </a:lnTo>
                <a:lnTo>
                  <a:pt x="1030363" y="251246"/>
                </a:lnTo>
                <a:lnTo>
                  <a:pt x="990686" y="276291"/>
                </a:lnTo>
                <a:lnTo>
                  <a:pt x="952129" y="302335"/>
                </a:lnTo>
                <a:lnTo>
                  <a:pt x="914723" y="329350"/>
                </a:lnTo>
                <a:lnTo>
                  <a:pt x="878498" y="357311"/>
                </a:lnTo>
                <a:lnTo>
                  <a:pt x="843486" y="386191"/>
                </a:lnTo>
                <a:lnTo>
                  <a:pt x="809717" y="415964"/>
                </a:lnTo>
                <a:lnTo>
                  <a:pt x="777222" y="446603"/>
                </a:lnTo>
                <a:lnTo>
                  <a:pt x="746033" y="478083"/>
                </a:lnTo>
                <a:lnTo>
                  <a:pt x="716179" y="510377"/>
                </a:lnTo>
                <a:lnTo>
                  <a:pt x="687691" y="543458"/>
                </a:lnTo>
                <a:lnTo>
                  <a:pt x="660601" y="577301"/>
                </a:lnTo>
                <a:lnTo>
                  <a:pt x="634939" y="611879"/>
                </a:lnTo>
                <a:lnTo>
                  <a:pt x="610736" y="647166"/>
                </a:lnTo>
                <a:lnTo>
                  <a:pt x="588024" y="683135"/>
                </a:lnTo>
                <a:lnTo>
                  <a:pt x="566831" y="719761"/>
                </a:lnTo>
                <a:lnTo>
                  <a:pt x="547191" y="757017"/>
                </a:lnTo>
                <a:lnTo>
                  <a:pt x="529132" y="794876"/>
                </a:lnTo>
                <a:lnTo>
                  <a:pt x="512687" y="833312"/>
                </a:lnTo>
                <a:lnTo>
                  <a:pt x="497885" y="872300"/>
                </a:lnTo>
                <a:lnTo>
                  <a:pt x="484759" y="911812"/>
                </a:lnTo>
                <a:lnTo>
                  <a:pt x="473338" y="951823"/>
                </a:lnTo>
                <a:lnTo>
                  <a:pt x="463654" y="992306"/>
                </a:lnTo>
                <a:lnTo>
                  <a:pt x="455736" y="1033235"/>
                </a:lnTo>
                <a:lnTo>
                  <a:pt x="449617" y="1074584"/>
                </a:lnTo>
                <a:lnTo>
                  <a:pt x="445327" y="1116325"/>
                </a:lnTo>
                <a:lnTo>
                  <a:pt x="442896" y="1158434"/>
                </a:lnTo>
                <a:lnTo>
                  <a:pt x="442356" y="1200883"/>
                </a:lnTo>
                <a:lnTo>
                  <a:pt x="443738" y="1243647"/>
                </a:lnTo>
                <a:lnTo>
                  <a:pt x="0" y="1560766"/>
                </a:lnTo>
                <a:lnTo>
                  <a:pt x="579120" y="1686242"/>
                </a:lnTo>
                <a:lnTo>
                  <a:pt x="601935" y="1723758"/>
                </a:lnTo>
                <a:lnTo>
                  <a:pt x="626267" y="1760440"/>
                </a:lnTo>
                <a:lnTo>
                  <a:pt x="652080" y="1796270"/>
                </a:lnTo>
                <a:lnTo>
                  <a:pt x="679334" y="1831231"/>
                </a:lnTo>
                <a:lnTo>
                  <a:pt x="707992" y="1865304"/>
                </a:lnTo>
                <a:lnTo>
                  <a:pt x="738015" y="1898471"/>
                </a:lnTo>
                <a:lnTo>
                  <a:pt x="769365" y="1930713"/>
                </a:lnTo>
                <a:lnTo>
                  <a:pt x="802006" y="1962012"/>
                </a:lnTo>
                <a:lnTo>
                  <a:pt x="835897" y="1992350"/>
                </a:lnTo>
                <a:lnTo>
                  <a:pt x="871003" y="2021709"/>
                </a:lnTo>
                <a:lnTo>
                  <a:pt x="907283" y="2050070"/>
                </a:lnTo>
                <a:lnTo>
                  <a:pt x="944701" y="2077414"/>
                </a:lnTo>
                <a:lnTo>
                  <a:pt x="983218" y="2103725"/>
                </a:lnTo>
                <a:lnTo>
                  <a:pt x="1022797" y="2128982"/>
                </a:lnTo>
                <a:lnTo>
                  <a:pt x="1063398" y="2153169"/>
                </a:lnTo>
                <a:lnTo>
                  <a:pt x="1104985" y="2176267"/>
                </a:lnTo>
                <a:lnTo>
                  <a:pt x="1147519" y="2198257"/>
                </a:lnTo>
                <a:lnTo>
                  <a:pt x="1190963" y="2219122"/>
                </a:lnTo>
                <a:lnTo>
                  <a:pt x="1235277" y="2238842"/>
                </a:lnTo>
                <a:lnTo>
                  <a:pt x="1280425" y="2257400"/>
                </a:lnTo>
                <a:lnTo>
                  <a:pt x="1326367" y="2274777"/>
                </a:lnTo>
                <a:lnTo>
                  <a:pt x="1373067" y="2290956"/>
                </a:lnTo>
                <a:lnTo>
                  <a:pt x="1420485" y="2305917"/>
                </a:lnTo>
                <a:lnTo>
                  <a:pt x="1468585" y="2319643"/>
                </a:lnTo>
                <a:lnTo>
                  <a:pt x="1517327" y="2332115"/>
                </a:lnTo>
                <a:lnTo>
                  <a:pt x="1566675" y="2343315"/>
                </a:lnTo>
                <a:lnTo>
                  <a:pt x="1616589" y="2353224"/>
                </a:lnTo>
                <a:lnTo>
                  <a:pt x="1667032" y="2361825"/>
                </a:lnTo>
                <a:lnTo>
                  <a:pt x="1717966" y="2369099"/>
                </a:lnTo>
                <a:lnTo>
                  <a:pt x="1769352" y="2375028"/>
                </a:lnTo>
                <a:lnTo>
                  <a:pt x="1821154" y="2379593"/>
                </a:lnTo>
                <a:lnTo>
                  <a:pt x="1873332" y="2382777"/>
                </a:lnTo>
                <a:lnTo>
                  <a:pt x="1925848" y="2384560"/>
                </a:lnTo>
                <a:lnTo>
                  <a:pt x="1978666" y="2384925"/>
                </a:lnTo>
                <a:lnTo>
                  <a:pt x="2031746" y="2383853"/>
                </a:lnTo>
                <a:lnTo>
                  <a:pt x="2086312" y="2381270"/>
                </a:lnTo>
                <a:lnTo>
                  <a:pt x="2140314" y="2377215"/>
                </a:lnTo>
                <a:lnTo>
                  <a:pt x="2193719" y="2371716"/>
                </a:lnTo>
                <a:lnTo>
                  <a:pt x="2246498" y="2364797"/>
                </a:lnTo>
                <a:lnTo>
                  <a:pt x="2298619" y="2356486"/>
                </a:lnTo>
                <a:lnTo>
                  <a:pt x="2350052" y="2346809"/>
                </a:lnTo>
                <a:lnTo>
                  <a:pt x="2400765" y="2335791"/>
                </a:lnTo>
                <a:lnTo>
                  <a:pt x="2450728" y="2323460"/>
                </a:lnTo>
                <a:lnTo>
                  <a:pt x="2499910" y="2309842"/>
                </a:lnTo>
                <a:lnTo>
                  <a:pt x="2548280" y="2294963"/>
                </a:lnTo>
                <a:lnTo>
                  <a:pt x="2595807" y="2278849"/>
                </a:lnTo>
                <a:lnTo>
                  <a:pt x="2642461" y="2261526"/>
                </a:lnTo>
                <a:lnTo>
                  <a:pt x="2688211" y="2243022"/>
                </a:lnTo>
                <a:lnTo>
                  <a:pt x="2733026" y="2223361"/>
                </a:lnTo>
                <a:lnTo>
                  <a:pt x="2776875" y="2202571"/>
                </a:lnTo>
                <a:lnTo>
                  <a:pt x="2819727" y="2180678"/>
                </a:lnTo>
                <a:lnTo>
                  <a:pt x="2861552" y="2157707"/>
                </a:lnTo>
                <a:lnTo>
                  <a:pt x="2902318" y="2133686"/>
                </a:lnTo>
                <a:lnTo>
                  <a:pt x="2941995" y="2108641"/>
                </a:lnTo>
                <a:lnTo>
                  <a:pt x="2980552" y="2082598"/>
                </a:lnTo>
                <a:lnTo>
                  <a:pt x="3017958" y="2055582"/>
                </a:lnTo>
                <a:lnTo>
                  <a:pt x="3054183" y="2027622"/>
                </a:lnTo>
                <a:lnTo>
                  <a:pt x="3089195" y="1998742"/>
                </a:lnTo>
                <a:lnTo>
                  <a:pt x="3122964" y="1968969"/>
                </a:lnTo>
                <a:lnTo>
                  <a:pt x="3155459" y="1938329"/>
                </a:lnTo>
                <a:lnTo>
                  <a:pt x="3186648" y="1906849"/>
                </a:lnTo>
                <a:lnTo>
                  <a:pt x="3216502" y="1874556"/>
                </a:lnTo>
                <a:lnTo>
                  <a:pt x="3244990" y="1841474"/>
                </a:lnTo>
                <a:lnTo>
                  <a:pt x="3272080" y="1807631"/>
                </a:lnTo>
                <a:lnTo>
                  <a:pt x="3297742" y="1773053"/>
                </a:lnTo>
                <a:lnTo>
                  <a:pt x="3321945" y="1737766"/>
                </a:lnTo>
                <a:lnTo>
                  <a:pt x="3344657" y="1701797"/>
                </a:lnTo>
                <a:lnTo>
                  <a:pt x="3365850" y="1665171"/>
                </a:lnTo>
                <a:lnTo>
                  <a:pt x="3385490" y="1627916"/>
                </a:lnTo>
                <a:lnTo>
                  <a:pt x="3403549" y="1590056"/>
                </a:lnTo>
                <a:lnTo>
                  <a:pt x="3419994" y="1551620"/>
                </a:lnTo>
                <a:lnTo>
                  <a:pt x="3434796" y="1512632"/>
                </a:lnTo>
                <a:lnTo>
                  <a:pt x="3447922" y="1473120"/>
                </a:lnTo>
                <a:lnTo>
                  <a:pt x="3459343" y="1433109"/>
                </a:lnTo>
                <a:lnTo>
                  <a:pt x="3469027" y="1392626"/>
                </a:lnTo>
                <a:lnTo>
                  <a:pt x="3476945" y="1351697"/>
                </a:lnTo>
                <a:lnTo>
                  <a:pt x="3483064" y="1310349"/>
                </a:lnTo>
                <a:lnTo>
                  <a:pt x="3487354" y="1268607"/>
                </a:lnTo>
                <a:lnTo>
                  <a:pt x="3489785" y="1226498"/>
                </a:lnTo>
                <a:lnTo>
                  <a:pt x="3490325" y="1184049"/>
                </a:lnTo>
                <a:lnTo>
                  <a:pt x="3488943" y="1141285"/>
                </a:lnTo>
                <a:lnTo>
                  <a:pt x="3485722" y="1099490"/>
                </a:lnTo>
                <a:lnTo>
                  <a:pt x="3480699" y="1058118"/>
                </a:lnTo>
                <a:lnTo>
                  <a:pt x="3473907" y="1017192"/>
                </a:lnTo>
                <a:lnTo>
                  <a:pt x="3465376" y="976734"/>
                </a:lnTo>
                <a:lnTo>
                  <a:pt x="3455139" y="936767"/>
                </a:lnTo>
                <a:lnTo>
                  <a:pt x="3443226" y="897313"/>
                </a:lnTo>
                <a:lnTo>
                  <a:pt x="3429669" y="858396"/>
                </a:lnTo>
                <a:lnTo>
                  <a:pt x="3414500" y="820038"/>
                </a:lnTo>
                <a:lnTo>
                  <a:pt x="3397751" y="782261"/>
                </a:lnTo>
                <a:lnTo>
                  <a:pt x="3379451" y="745088"/>
                </a:lnTo>
                <a:lnTo>
                  <a:pt x="3359634" y="708542"/>
                </a:lnTo>
                <a:lnTo>
                  <a:pt x="3338331" y="672645"/>
                </a:lnTo>
                <a:lnTo>
                  <a:pt x="3315573" y="637420"/>
                </a:lnTo>
                <a:lnTo>
                  <a:pt x="3291391" y="602890"/>
                </a:lnTo>
                <a:lnTo>
                  <a:pt x="3265817" y="569077"/>
                </a:lnTo>
                <a:lnTo>
                  <a:pt x="3238883" y="536003"/>
                </a:lnTo>
                <a:lnTo>
                  <a:pt x="3210620" y="503692"/>
                </a:lnTo>
                <a:lnTo>
                  <a:pt x="3181060" y="472166"/>
                </a:lnTo>
                <a:lnTo>
                  <a:pt x="3150233" y="441448"/>
                </a:lnTo>
                <a:lnTo>
                  <a:pt x="3118172" y="411560"/>
                </a:lnTo>
                <a:lnTo>
                  <a:pt x="3084908" y="382525"/>
                </a:lnTo>
                <a:lnTo>
                  <a:pt x="3050473" y="354365"/>
                </a:lnTo>
                <a:lnTo>
                  <a:pt x="3014897" y="327104"/>
                </a:lnTo>
                <a:lnTo>
                  <a:pt x="2978213" y="300763"/>
                </a:lnTo>
                <a:lnTo>
                  <a:pt x="2940452" y="275365"/>
                </a:lnTo>
                <a:lnTo>
                  <a:pt x="2901645" y="250934"/>
                </a:lnTo>
                <a:lnTo>
                  <a:pt x="2861824" y="227491"/>
                </a:lnTo>
                <a:lnTo>
                  <a:pt x="2821021" y="205060"/>
                </a:lnTo>
                <a:lnTo>
                  <a:pt x="2779266" y="183662"/>
                </a:lnTo>
                <a:lnTo>
                  <a:pt x="2736592" y="163321"/>
                </a:lnTo>
                <a:lnTo>
                  <a:pt x="2693029" y="144059"/>
                </a:lnTo>
                <a:lnTo>
                  <a:pt x="2648610" y="125898"/>
                </a:lnTo>
                <a:lnTo>
                  <a:pt x="2603366" y="108862"/>
                </a:lnTo>
                <a:lnTo>
                  <a:pt x="2557328" y="92973"/>
                </a:lnTo>
                <a:lnTo>
                  <a:pt x="2510528" y="78254"/>
                </a:lnTo>
                <a:lnTo>
                  <a:pt x="2462997" y="64726"/>
                </a:lnTo>
                <a:lnTo>
                  <a:pt x="2414767" y="52414"/>
                </a:lnTo>
                <a:lnTo>
                  <a:pt x="2365869" y="41338"/>
                </a:lnTo>
                <a:lnTo>
                  <a:pt x="2316335" y="31523"/>
                </a:lnTo>
                <a:lnTo>
                  <a:pt x="2266196" y="22991"/>
                </a:lnTo>
                <a:lnTo>
                  <a:pt x="2215484" y="15764"/>
                </a:lnTo>
                <a:lnTo>
                  <a:pt x="2164230" y="9865"/>
                </a:lnTo>
                <a:lnTo>
                  <a:pt x="2112466" y="5316"/>
                </a:lnTo>
                <a:lnTo>
                  <a:pt x="2060223" y="2141"/>
                </a:lnTo>
                <a:lnTo>
                  <a:pt x="2007532" y="361"/>
                </a:lnTo>
                <a:lnTo>
                  <a:pt x="1954426" y="0"/>
                </a:lnTo>
                <a:close/>
              </a:path>
            </a:pathLst>
          </a:custGeom>
          <a:solidFill>
            <a:srgbClr val="FFFFFF"/>
          </a:solidFill>
        </p:spPr>
        <p:txBody>
          <a:bodyPr wrap="square" lIns="0" tIns="0" rIns="0" bIns="0" rtlCol="0"/>
          <a:lstStyle/>
          <a:p>
            <a:endParaRPr sz="3600">
              <a:solidFill>
                <a:prstClr val="black"/>
              </a:solidFill>
            </a:endParaRPr>
          </a:p>
        </p:txBody>
      </p:sp>
      <p:sp>
        <p:nvSpPr>
          <p:cNvPr id="18" name="object 5"/>
          <p:cNvSpPr/>
          <p:nvPr/>
        </p:nvSpPr>
        <p:spPr>
          <a:xfrm>
            <a:off x="7209281" y="2217546"/>
            <a:ext cx="6981190" cy="4770120"/>
          </a:xfrm>
          <a:custGeom>
            <a:avLst/>
            <a:gdLst/>
            <a:ahLst/>
            <a:cxnLst/>
            <a:rect l="l" t="t" r="r" b="b"/>
            <a:pathLst>
              <a:path w="3490595" h="2385060">
                <a:moveTo>
                  <a:pt x="0" y="1560766"/>
                </a:moveTo>
                <a:lnTo>
                  <a:pt x="443738" y="1243647"/>
                </a:lnTo>
                <a:lnTo>
                  <a:pt x="442356" y="1200883"/>
                </a:lnTo>
                <a:lnTo>
                  <a:pt x="442896" y="1158434"/>
                </a:lnTo>
                <a:lnTo>
                  <a:pt x="445327" y="1116325"/>
                </a:lnTo>
                <a:lnTo>
                  <a:pt x="449617" y="1074584"/>
                </a:lnTo>
                <a:lnTo>
                  <a:pt x="455736" y="1033235"/>
                </a:lnTo>
                <a:lnTo>
                  <a:pt x="463654" y="992306"/>
                </a:lnTo>
                <a:lnTo>
                  <a:pt x="473338" y="951823"/>
                </a:lnTo>
                <a:lnTo>
                  <a:pt x="484759" y="911812"/>
                </a:lnTo>
                <a:lnTo>
                  <a:pt x="497885" y="872300"/>
                </a:lnTo>
                <a:lnTo>
                  <a:pt x="512687" y="833312"/>
                </a:lnTo>
                <a:lnTo>
                  <a:pt x="529132" y="794876"/>
                </a:lnTo>
                <a:lnTo>
                  <a:pt x="547191" y="757017"/>
                </a:lnTo>
                <a:lnTo>
                  <a:pt x="566831" y="719761"/>
                </a:lnTo>
                <a:lnTo>
                  <a:pt x="588024" y="683135"/>
                </a:lnTo>
                <a:lnTo>
                  <a:pt x="610736" y="647166"/>
                </a:lnTo>
                <a:lnTo>
                  <a:pt x="634939" y="611879"/>
                </a:lnTo>
                <a:lnTo>
                  <a:pt x="660601" y="577301"/>
                </a:lnTo>
                <a:lnTo>
                  <a:pt x="687691" y="543458"/>
                </a:lnTo>
                <a:lnTo>
                  <a:pt x="716179" y="510377"/>
                </a:lnTo>
                <a:lnTo>
                  <a:pt x="746033" y="478083"/>
                </a:lnTo>
                <a:lnTo>
                  <a:pt x="777222" y="446603"/>
                </a:lnTo>
                <a:lnTo>
                  <a:pt x="809717" y="415964"/>
                </a:lnTo>
                <a:lnTo>
                  <a:pt x="843486" y="386191"/>
                </a:lnTo>
                <a:lnTo>
                  <a:pt x="878498" y="357311"/>
                </a:lnTo>
                <a:lnTo>
                  <a:pt x="914723" y="329350"/>
                </a:lnTo>
                <a:lnTo>
                  <a:pt x="952129" y="302335"/>
                </a:lnTo>
                <a:lnTo>
                  <a:pt x="990686" y="276291"/>
                </a:lnTo>
                <a:lnTo>
                  <a:pt x="1030363" y="251246"/>
                </a:lnTo>
                <a:lnTo>
                  <a:pt x="1071129" y="227225"/>
                </a:lnTo>
                <a:lnTo>
                  <a:pt x="1112954" y="204255"/>
                </a:lnTo>
                <a:lnTo>
                  <a:pt x="1155806" y="182361"/>
                </a:lnTo>
                <a:lnTo>
                  <a:pt x="1199655" y="161571"/>
                </a:lnTo>
                <a:lnTo>
                  <a:pt x="1244470" y="141911"/>
                </a:lnTo>
                <a:lnTo>
                  <a:pt x="1290220" y="123406"/>
                </a:lnTo>
                <a:lnTo>
                  <a:pt x="1336874" y="106084"/>
                </a:lnTo>
                <a:lnTo>
                  <a:pt x="1384401" y="89969"/>
                </a:lnTo>
                <a:lnTo>
                  <a:pt x="1432771" y="75090"/>
                </a:lnTo>
                <a:lnTo>
                  <a:pt x="1481953" y="61472"/>
                </a:lnTo>
                <a:lnTo>
                  <a:pt x="1531916" y="49141"/>
                </a:lnTo>
                <a:lnTo>
                  <a:pt x="1582629" y="38124"/>
                </a:lnTo>
                <a:lnTo>
                  <a:pt x="1634062" y="28446"/>
                </a:lnTo>
                <a:lnTo>
                  <a:pt x="1686183" y="20135"/>
                </a:lnTo>
                <a:lnTo>
                  <a:pt x="1738962" y="13217"/>
                </a:lnTo>
                <a:lnTo>
                  <a:pt x="1792367" y="7717"/>
                </a:lnTo>
                <a:lnTo>
                  <a:pt x="1846369" y="3662"/>
                </a:lnTo>
                <a:lnTo>
                  <a:pt x="1900936" y="1079"/>
                </a:lnTo>
                <a:lnTo>
                  <a:pt x="1954426" y="0"/>
                </a:lnTo>
                <a:lnTo>
                  <a:pt x="2007532" y="361"/>
                </a:lnTo>
                <a:lnTo>
                  <a:pt x="2060223" y="2141"/>
                </a:lnTo>
                <a:lnTo>
                  <a:pt x="2112466" y="5316"/>
                </a:lnTo>
                <a:lnTo>
                  <a:pt x="2164230" y="9865"/>
                </a:lnTo>
                <a:lnTo>
                  <a:pt x="2215484" y="15764"/>
                </a:lnTo>
                <a:lnTo>
                  <a:pt x="2266196" y="22991"/>
                </a:lnTo>
                <a:lnTo>
                  <a:pt x="2316335" y="31523"/>
                </a:lnTo>
                <a:lnTo>
                  <a:pt x="2365869" y="41338"/>
                </a:lnTo>
                <a:lnTo>
                  <a:pt x="2414767" y="52414"/>
                </a:lnTo>
                <a:lnTo>
                  <a:pt x="2462997" y="64726"/>
                </a:lnTo>
                <a:lnTo>
                  <a:pt x="2510528" y="78254"/>
                </a:lnTo>
                <a:lnTo>
                  <a:pt x="2557328" y="92973"/>
                </a:lnTo>
                <a:lnTo>
                  <a:pt x="2603366" y="108862"/>
                </a:lnTo>
                <a:lnTo>
                  <a:pt x="2648610" y="125898"/>
                </a:lnTo>
                <a:lnTo>
                  <a:pt x="2693029" y="144059"/>
                </a:lnTo>
                <a:lnTo>
                  <a:pt x="2736592" y="163321"/>
                </a:lnTo>
                <a:lnTo>
                  <a:pt x="2779266" y="183662"/>
                </a:lnTo>
                <a:lnTo>
                  <a:pt x="2821021" y="205060"/>
                </a:lnTo>
                <a:lnTo>
                  <a:pt x="2861824" y="227491"/>
                </a:lnTo>
                <a:lnTo>
                  <a:pt x="2901645" y="250934"/>
                </a:lnTo>
                <a:lnTo>
                  <a:pt x="2940452" y="275365"/>
                </a:lnTo>
                <a:lnTo>
                  <a:pt x="2978213" y="300763"/>
                </a:lnTo>
                <a:lnTo>
                  <a:pt x="3014897" y="327104"/>
                </a:lnTo>
                <a:lnTo>
                  <a:pt x="3050473" y="354365"/>
                </a:lnTo>
                <a:lnTo>
                  <a:pt x="3084908" y="382525"/>
                </a:lnTo>
                <a:lnTo>
                  <a:pt x="3118172" y="411560"/>
                </a:lnTo>
                <a:lnTo>
                  <a:pt x="3150233" y="441448"/>
                </a:lnTo>
                <a:lnTo>
                  <a:pt x="3181060" y="472166"/>
                </a:lnTo>
                <a:lnTo>
                  <a:pt x="3210620" y="503692"/>
                </a:lnTo>
                <a:lnTo>
                  <a:pt x="3238883" y="536003"/>
                </a:lnTo>
                <a:lnTo>
                  <a:pt x="3265817" y="569077"/>
                </a:lnTo>
                <a:lnTo>
                  <a:pt x="3291391" y="602890"/>
                </a:lnTo>
                <a:lnTo>
                  <a:pt x="3315573" y="637420"/>
                </a:lnTo>
                <a:lnTo>
                  <a:pt x="3338331" y="672645"/>
                </a:lnTo>
                <a:lnTo>
                  <a:pt x="3359634" y="708542"/>
                </a:lnTo>
                <a:lnTo>
                  <a:pt x="3379451" y="745088"/>
                </a:lnTo>
                <a:lnTo>
                  <a:pt x="3397751" y="782261"/>
                </a:lnTo>
                <a:lnTo>
                  <a:pt x="3414500" y="820038"/>
                </a:lnTo>
                <a:lnTo>
                  <a:pt x="3429669" y="858396"/>
                </a:lnTo>
                <a:lnTo>
                  <a:pt x="3443226" y="897313"/>
                </a:lnTo>
                <a:lnTo>
                  <a:pt x="3455139" y="936767"/>
                </a:lnTo>
                <a:lnTo>
                  <a:pt x="3465376" y="976734"/>
                </a:lnTo>
                <a:lnTo>
                  <a:pt x="3473907" y="1017192"/>
                </a:lnTo>
                <a:lnTo>
                  <a:pt x="3480699" y="1058118"/>
                </a:lnTo>
                <a:lnTo>
                  <a:pt x="3485722" y="1099490"/>
                </a:lnTo>
                <a:lnTo>
                  <a:pt x="3488943" y="1141285"/>
                </a:lnTo>
                <a:lnTo>
                  <a:pt x="3490325" y="1184049"/>
                </a:lnTo>
                <a:lnTo>
                  <a:pt x="3489785" y="1226498"/>
                </a:lnTo>
                <a:lnTo>
                  <a:pt x="3487354" y="1268607"/>
                </a:lnTo>
                <a:lnTo>
                  <a:pt x="3483064" y="1310349"/>
                </a:lnTo>
                <a:lnTo>
                  <a:pt x="3476945" y="1351697"/>
                </a:lnTo>
                <a:lnTo>
                  <a:pt x="3469027" y="1392626"/>
                </a:lnTo>
                <a:lnTo>
                  <a:pt x="3459343" y="1433109"/>
                </a:lnTo>
                <a:lnTo>
                  <a:pt x="3447922" y="1473120"/>
                </a:lnTo>
                <a:lnTo>
                  <a:pt x="3434796" y="1512632"/>
                </a:lnTo>
                <a:lnTo>
                  <a:pt x="3419994" y="1551620"/>
                </a:lnTo>
                <a:lnTo>
                  <a:pt x="3403549" y="1590056"/>
                </a:lnTo>
                <a:lnTo>
                  <a:pt x="3385490" y="1627916"/>
                </a:lnTo>
                <a:lnTo>
                  <a:pt x="3365850" y="1665171"/>
                </a:lnTo>
                <a:lnTo>
                  <a:pt x="3344657" y="1701797"/>
                </a:lnTo>
                <a:lnTo>
                  <a:pt x="3321945" y="1737766"/>
                </a:lnTo>
                <a:lnTo>
                  <a:pt x="3297742" y="1773053"/>
                </a:lnTo>
                <a:lnTo>
                  <a:pt x="3272080" y="1807631"/>
                </a:lnTo>
                <a:lnTo>
                  <a:pt x="3244990" y="1841474"/>
                </a:lnTo>
                <a:lnTo>
                  <a:pt x="3216502" y="1874556"/>
                </a:lnTo>
                <a:lnTo>
                  <a:pt x="3186648" y="1906849"/>
                </a:lnTo>
                <a:lnTo>
                  <a:pt x="3155459" y="1938329"/>
                </a:lnTo>
                <a:lnTo>
                  <a:pt x="3122964" y="1968969"/>
                </a:lnTo>
                <a:lnTo>
                  <a:pt x="3089195" y="1998742"/>
                </a:lnTo>
                <a:lnTo>
                  <a:pt x="3054183" y="2027622"/>
                </a:lnTo>
                <a:lnTo>
                  <a:pt x="3017958" y="2055582"/>
                </a:lnTo>
                <a:lnTo>
                  <a:pt x="2980552" y="2082598"/>
                </a:lnTo>
                <a:lnTo>
                  <a:pt x="2941995" y="2108641"/>
                </a:lnTo>
                <a:lnTo>
                  <a:pt x="2902318" y="2133686"/>
                </a:lnTo>
                <a:lnTo>
                  <a:pt x="2861552" y="2157707"/>
                </a:lnTo>
                <a:lnTo>
                  <a:pt x="2819727" y="2180678"/>
                </a:lnTo>
                <a:lnTo>
                  <a:pt x="2776875" y="2202571"/>
                </a:lnTo>
                <a:lnTo>
                  <a:pt x="2733026" y="2223361"/>
                </a:lnTo>
                <a:lnTo>
                  <a:pt x="2688211" y="2243022"/>
                </a:lnTo>
                <a:lnTo>
                  <a:pt x="2642461" y="2261526"/>
                </a:lnTo>
                <a:lnTo>
                  <a:pt x="2595807" y="2278849"/>
                </a:lnTo>
                <a:lnTo>
                  <a:pt x="2548280" y="2294963"/>
                </a:lnTo>
                <a:lnTo>
                  <a:pt x="2499910" y="2309842"/>
                </a:lnTo>
                <a:lnTo>
                  <a:pt x="2450728" y="2323460"/>
                </a:lnTo>
                <a:lnTo>
                  <a:pt x="2400765" y="2335791"/>
                </a:lnTo>
                <a:lnTo>
                  <a:pt x="2350052" y="2346809"/>
                </a:lnTo>
                <a:lnTo>
                  <a:pt x="2298619" y="2356486"/>
                </a:lnTo>
                <a:lnTo>
                  <a:pt x="2246498" y="2364797"/>
                </a:lnTo>
                <a:lnTo>
                  <a:pt x="2193719" y="2371716"/>
                </a:lnTo>
                <a:lnTo>
                  <a:pt x="2140314" y="2377215"/>
                </a:lnTo>
                <a:lnTo>
                  <a:pt x="2086312" y="2381270"/>
                </a:lnTo>
                <a:lnTo>
                  <a:pt x="2031746" y="2383853"/>
                </a:lnTo>
                <a:lnTo>
                  <a:pt x="1978666" y="2384925"/>
                </a:lnTo>
                <a:lnTo>
                  <a:pt x="1925848" y="2384560"/>
                </a:lnTo>
                <a:lnTo>
                  <a:pt x="1873332" y="2382777"/>
                </a:lnTo>
                <a:lnTo>
                  <a:pt x="1821154" y="2379593"/>
                </a:lnTo>
                <a:lnTo>
                  <a:pt x="1769352" y="2375028"/>
                </a:lnTo>
                <a:lnTo>
                  <a:pt x="1717966" y="2369099"/>
                </a:lnTo>
                <a:lnTo>
                  <a:pt x="1667032" y="2361825"/>
                </a:lnTo>
                <a:lnTo>
                  <a:pt x="1616589" y="2353224"/>
                </a:lnTo>
                <a:lnTo>
                  <a:pt x="1566675" y="2343315"/>
                </a:lnTo>
                <a:lnTo>
                  <a:pt x="1517327" y="2332115"/>
                </a:lnTo>
                <a:lnTo>
                  <a:pt x="1468585" y="2319643"/>
                </a:lnTo>
                <a:lnTo>
                  <a:pt x="1420485" y="2305917"/>
                </a:lnTo>
                <a:lnTo>
                  <a:pt x="1373067" y="2290956"/>
                </a:lnTo>
                <a:lnTo>
                  <a:pt x="1326367" y="2274777"/>
                </a:lnTo>
                <a:lnTo>
                  <a:pt x="1280425" y="2257400"/>
                </a:lnTo>
                <a:lnTo>
                  <a:pt x="1235277" y="2238842"/>
                </a:lnTo>
                <a:lnTo>
                  <a:pt x="1190963" y="2219122"/>
                </a:lnTo>
                <a:lnTo>
                  <a:pt x="1147519" y="2198257"/>
                </a:lnTo>
                <a:lnTo>
                  <a:pt x="1104985" y="2176267"/>
                </a:lnTo>
                <a:lnTo>
                  <a:pt x="1063398" y="2153169"/>
                </a:lnTo>
                <a:lnTo>
                  <a:pt x="1022797" y="2128982"/>
                </a:lnTo>
                <a:lnTo>
                  <a:pt x="983218" y="2103725"/>
                </a:lnTo>
                <a:lnTo>
                  <a:pt x="944701" y="2077414"/>
                </a:lnTo>
                <a:lnTo>
                  <a:pt x="907283" y="2050070"/>
                </a:lnTo>
                <a:lnTo>
                  <a:pt x="871003" y="2021709"/>
                </a:lnTo>
                <a:lnTo>
                  <a:pt x="835897" y="1992350"/>
                </a:lnTo>
                <a:lnTo>
                  <a:pt x="802006" y="1962012"/>
                </a:lnTo>
                <a:lnTo>
                  <a:pt x="769365" y="1930713"/>
                </a:lnTo>
                <a:lnTo>
                  <a:pt x="738015" y="1898471"/>
                </a:lnTo>
                <a:lnTo>
                  <a:pt x="707992" y="1865304"/>
                </a:lnTo>
                <a:lnTo>
                  <a:pt x="679334" y="1831231"/>
                </a:lnTo>
                <a:lnTo>
                  <a:pt x="652080" y="1796270"/>
                </a:lnTo>
                <a:lnTo>
                  <a:pt x="626267" y="1760440"/>
                </a:lnTo>
                <a:lnTo>
                  <a:pt x="601935" y="1723758"/>
                </a:lnTo>
                <a:lnTo>
                  <a:pt x="579120" y="1686242"/>
                </a:lnTo>
                <a:lnTo>
                  <a:pt x="0" y="156076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9" name="object 6"/>
          <p:cNvSpPr txBox="1"/>
          <p:nvPr/>
        </p:nvSpPr>
        <p:spPr>
          <a:xfrm>
            <a:off x="9325357" y="2962149"/>
            <a:ext cx="3638550" cy="3474028"/>
          </a:xfrm>
          <a:prstGeom prst="rect">
            <a:avLst/>
          </a:prstGeom>
        </p:spPr>
        <p:txBody>
          <a:bodyPr vert="horz" wrap="square" lIns="0" tIns="26670" rIns="0" bIns="0" rtlCol="0">
            <a:spAutoFit/>
          </a:bodyPr>
          <a:lstStyle/>
          <a:p>
            <a:pPr marL="173990" marR="165100" indent="2540" algn="ctr">
              <a:spcBef>
                <a:spcPts val="210"/>
              </a:spcBef>
            </a:pPr>
            <a:r>
              <a:rPr sz="2800" b="1" spc="-10" dirty="0">
                <a:solidFill>
                  <a:srgbClr val="5F5F5F"/>
                </a:solidFill>
                <a:latin typeface="Comic Sans MS"/>
                <a:cs typeface="Comic Sans MS"/>
              </a:rPr>
              <a:t>The </a:t>
            </a:r>
            <a:r>
              <a:rPr sz="2800" b="1" dirty="0">
                <a:solidFill>
                  <a:srgbClr val="5F5F5F"/>
                </a:solidFill>
                <a:latin typeface="Comic Sans MS"/>
                <a:cs typeface="Comic Sans MS"/>
              </a:rPr>
              <a:t>basic </a:t>
            </a:r>
            <a:r>
              <a:rPr sz="2800" b="1" spc="-10" dirty="0">
                <a:solidFill>
                  <a:srgbClr val="5F5F5F"/>
                </a:solidFill>
                <a:latin typeface="Comic Sans MS"/>
                <a:cs typeface="Comic Sans MS"/>
              </a:rPr>
              <a:t>building  </a:t>
            </a:r>
            <a:r>
              <a:rPr sz="2800" b="1" dirty="0">
                <a:solidFill>
                  <a:srgbClr val="5F5F5F"/>
                </a:solidFill>
                <a:latin typeface="Comic Sans MS"/>
                <a:cs typeface="Comic Sans MS"/>
              </a:rPr>
              <a:t>blocks of</a:t>
            </a:r>
            <a:r>
              <a:rPr sz="2800" b="1" spc="-140" dirty="0">
                <a:solidFill>
                  <a:srgbClr val="5F5F5F"/>
                </a:solidFill>
                <a:latin typeface="Comic Sans MS"/>
                <a:cs typeface="Comic Sans MS"/>
              </a:rPr>
              <a:t> </a:t>
            </a:r>
            <a:r>
              <a:rPr sz="2800" b="1" spc="-10" dirty="0">
                <a:solidFill>
                  <a:srgbClr val="5F5F5F"/>
                </a:solidFill>
                <a:latin typeface="Comic Sans MS"/>
                <a:cs typeface="Comic Sans MS"/>
              </a:rPr>
              <a:t>programs  written for the  ethereum platform  </a:t>
            </a:r>
            <a:r>
              <a:rPr sz="2800" b="1" dirty="0">
                <a:solidFill>
                  <a:srgbClr val="5F5F5F"/>
                </a:solidFill>
                <a:latin typeface="Comic Sans MS"/>
                <a:cs typeface="Comic Sans MS"/>
              </a:rPr>
              <a:t>are called “smart  contracts”.</a:t>
            </a:r>
            <a:r>
              <a:rPr sz="2800" b="1" spc="-50" dirty="0">
                <a:solidFill>
                  <a:srgbClr val="5F5F5F"/>
                </a:solidFill>
                <a:latin typeface="Comic Sans MS"/>
                <a:cs typeface="Comic Sans MS"/>
              </a:rPr>
              <a:t> </a:t>
            </a:r>
            <a:r>
              <a:rPr sz="2800" b="1" spc="-10" dirty="0">
                <a:solidFill>
                  <a:srgbClr val="5F5F5F"/>
                </a:solidFill>
                <a:latin typeface="Comic Sans MS"/>
                <a:cs typeface="Comic Sans MS"/>
              </a:rPr>
              <a:t>Let’s</a:t>
            </a:r>
            <a:endParaRPr sz="2800">
              <a:solidFill>
                <a:prstClr val="black"/>
              </a:solidFill>
              <a:latin typeface="Comic Sans MS"/>
              <a:cs typeface="Comic Sans MS"/>
            </a:endParaRPr>
          </a:p>
          <a:p>
            <a:pPr marL="25400" marR="10160" algn="ctr"/>
            <a:r>
              <a:rPr sz="2800" b="1" dirty="0">
                <a:solidFill>
                  <a:srgbClr val="5F5F5F"/>
                </a:solidFill>
                <a:latin typeface="Comic Sans MS"/>
                <a:cs typeface="Comic Sans MS"/>
              </a:rPr>
              <a:t>understand </a:t>
            </a:r>
            <a:r>
              <a:rPr sz="2800" b="1" spc="-10" dirty="0">
                <a:solidFill>
                  <a:srgbClr val="5F5F5F"/>
                </a:solidFill>
                <a:latin typeface="Comic Sans MS"/>
                <a:cs typeface="Comic Sans MS"/>
              </a:rPr>
              <a:t>what</a:t>
            </a:r>
            <a:r>
              <a:rPr sz="2800" b="1" spc="-100" dirty="0">
                <a:solidFill>
                  <a:srgbClr val="5F5F5F"/>
                </a:solidFill>
                <a:latin typeface="Comic Sans MS"/>
                <a:cs typeface="Comic Sans MS"/>
              </a:rPr>
              <a:t> </a:t>
            </a:r>
            <a:r>
              <a:rPr sz="2800" b="1" dirty="0">
                <a:solidFill>
                  <a:srgbClr val="5F5F5F"/>
                </a:solidFill>
                <a:latin typeface="Comic Sans MS"/>
                <a:cs typeface="Comic Sans MS"/>
              </a:rPr>
              <a:t>are  smart</a:t>
            </a:r>
            <a:r>
              <a:rPr sz="2800" b="1" spc="-50" dirty="0">
                <a:solidFill>
                  <a:srgbClr val="5F5F5F"/>
                </a:solidFill>
                <a:latin typeface="Comic Sans MS"/>
                <a:cs typeface="Comic Sans MS"/>
              </a:rPr>
              <a:t> </a:t>
            </a:r>
            <a:r>
              <a:rPr sz="2800" b="1" dirty="0">
                <a:solidFill>
                  <a:srgbClr val="5F5F5F"/>
                </a:solidFill>
                <a:latin typeface="Comic Sans MS"/>
                <a:cs typeface="Comic Sans MS"/>
              </a:rPr>
              <a:t>contracts</a:t>
            </a:r>
            <a:endParaRPr sz="2800">
              <a:solidFill>
                <a:prstClr val="black"/>
              </a:solidFill>
              <a:latin typeface="Comic Sans MS"/>
              <a:cs typeface="Comic Sans MS"/>
            </a:endParaRPr>
          </a:p>
        </p:txBody>
      </p:sp>
    </p:spTree>
    <p:extLst>
      <p:ext uri="{BB962C8B-B14F-4D97-AF65-F5344CB8AC3E}">
        <p14:creationId xmlns:p14="http://schemas.microsoft.com/office/powerpoint/2010/main" val="1486388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479806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Smart</a:t>
            </a:r>
            <a:r>
              <a:rPr sz="5600" spc="-80" dirty="0">
                <a:solidFill>
                  <a:srgbClr val="095A82"/>
                </a:solidFill>
              </a:rPr>
              <a:t> </a:t>
            </a:r>
            <a:r>
              <a:rPr sz="5600" spc="-10" dirty="0">
                <a:solidFill>
                  <a:srgbClr val="095A82"/>
                </a:solidFill>
              </a:rPr>
              <a:t>Contracts</a:t>
            </a:r>
            <a:endParaRPr sz="5600"/>
          </a:p>
        </p:txBody>
      </p:sp>
      <p:sp>
        <p:nvSpPr>
          <p:cNvPr id="16" name="object 3"/>
          <p:cNvSpPr txBox="1"/>
          <p:nvPr/>
        </p:nvSpPr>
        <p:spPr>
          <a:xfrm>
            <a:off x="942035" y="1653488"/>
            <a:ext cx="15612110" cy="1808187"/>
          </a:xfrm>
          <a:prstGeom prst="rect">
            <a:avLst/>
          </a:prstGeom>
        </p:spPr>
        <p:txBody>
          <a:bodyPr vert="horz" wrap="square" lIns="0" tIns="269240" rIns="0" bIns="0" rtlCol="0">
            <a:spAutoFit/>
          </a:bodyPr>
          <a:lstStyle/>
          <a:p>
            <a:pPr marL="598170" indent="-572770">
              <a:spcBef>
                <a:spcPts val="2120"/>
              </a:spcBef>
              <a:buClr>
                <a:srgbClr val="095A82"/>
              </a:buClr>
              <a:buFont typeface="Wingdings"/>
              <a:buChar char=""/>
              <a:tabLst>
                <a:tab pos="598170" algn="l"/>
                <a:tab pos="599440" algn="l"/>
              </a:tabLst>
            </a:pPr>
            <a:r>
              <a:rPr sz="2800" dirty="0">
                <a:solidFill>
                  <a:srgbClr val="5F5F5F"/>
                </a:solidFill>
                <a:cs typeface="Calibri"/>
              </a:rPr>
              <a:t>A </a:t>
            </a:r>
            <a:r>
              <a:rPr sz="2800" spc="-10" dirty="0">
                <a:solidFill>
                  <a:srgbClr val="5F5F5F"/>
                </a:solidFill>
                <a:cs typeface="Calibri"/>
              </a:rPr>
              <a:t>smart contract </a:t>
            </a:r>
            <a:r>
              <a:rPr sz="2800" dirty="0">
                <a:solidFill>
                  <a:srgbClr val="5F5F5F"/>
                </a:solidFill>
                <a:cs typeface="Calibri"/>
              </a:rPr>
              <a:t>is a </a:t>
            </a:r>
            <a:r>
              <a:rPr sz="2800" spc="-10" dirty="0">
                <a:solidFill>
                  <a:srgbClr val="5F5F5F"/>
                </a:solidFill>
                <a:cs typeface="Calibri"/>
              </a:rPr>
              <a:t>computerized transaction </a:t>
            </a:r>
            <a:r>
              <a:rPr sz="2800" dirty="0">
                <a:solidFill>
                  <a:srgbClr val="5F5F5F"/>
                </a:solidFill>
                <a:cs typeface="Calibri"/>
              </a:rPr>
              <a:t>protocol </a:t>
            </a:r>
            <a:r>
              <a:rPr sz="2800" spc="-10" dirty="0">
                <a:solidFill>
                  <a:srgbClr val="5F5F5F"/>
                </a:solidFill>
                <a:cs typeface="Calibri"/>
              </a:rPr>
              <a:t>that executes the terms of </a:t>
            </a:r>
            <a:r>
              <a:rPr sz="2800" dirty="0">
                <a:solidFill>
                  <a:srgbClr val="5F5F5F"/>
                </a:solidFill>
                <a:cs typeface="Calibri"/>
              </a:rPr>
              <a:t>a</a:t>
            </a:r>
            <a:r>
              <a:rPr sz="2800" spc="150" dirty="0">
                <a:solidFill>
                  <a:srgbClr val="5F5F5F"/>
                </a:solidFill>
                <a:cs typeface="Calibri"/>
              </a:rPr>
              <a:t> </a:t>
            </a:r>
            <a:r>
              <a:rPr sz="2800" spc="-10" dirty="0">
                <a:solidFill>
                  <a:srgbClr val="5F5F5F"/>
                </a:solidFill>
                <a:cs typeface="Calibri"/>
              </a:rPr>
              <a:t>contract</a:t>
            </a:r>
            <a:endParaRPr sz="2800" dirty="0">
              <a:solidFill>
                <a:prstClr val="black"/>
              </a:solidFill>
              <a:cs typeface="Calibri"/>
            </a:endParaRPr>
          </a:p>
          <a:p>
            <a:pPr marL="598170" marR="10160" indent="-572770">
              <a:spcBef>
                <a:spcPts val="1920"/>
              </a:spcBef>
              <a:buClr>
                <a:srgbClr val="095A82"/>
              </a:buClr>
              <a:buFont typeface="Wingdings"/>
              <a:buChar char=""/>
              <a:tabLst>
                <a:tab pos="598170" algn="l"/>
                <a:tab pos="599440" algn="l"/>
              </a:tabLst>
            </a:pPr>
            <a:r>
              <a:rPr sz="2800" spc="-10" dirty="0">
                <a:solidFill>
                  <a:srgbClr val="5F5F5F"/>
                </a:solidFill>
                <a:cs typeface="Calibri"/>
              </a:rPr>
              <a:t>When running on the blockchain </a:t>
            </a:r>
            <a:r>
              <a:rPr sz="2800" dirty="0">
                <a:solidFill>
                  <a:srgbClr val="5F5F5F"/>
                </a:solidFill>
                <a:cs typeface="Calibri"/>
              </a:rPr>
              <a:t>a </a:t>
            </a:r>
            <a:r>
              <a:rPr sz="2800" spc="-10" dirty="0">
                <a:solidFill>
                  <a:srgbClr val="5F5F5F"/>
                </a:solidFill>
                <a:cs typeface="Calibri"/>
              </a:rPr>
              <a:t>smart contract becomes </a:t>
            </a:r>
            <a:r>
              <a:rPr sz="2800" dirty="0">
                <a:solidFill>
                  <a:srgbClr val="5F5F5F"/>
                </a:solidFill>
                <a:cs typeface="Calibri"/>
              </a:rPr>
              <a:t>like a </a:t>
            </a:r>
            <a:r>
              <a:rPr sz="2800" spc="-10" dirty="0">
                <a:solidFill>
                  <a:srgbClr val="5F5F5F"/>
                </a:solidFill>
                <a:cs typeface="Calibri"/>
              </a:rPr>
              <a:t>self-operating computer </a:t>
            </a:r>
            <a:r>
              <a:rPr sz="2800" dirty="0">
                <a:solidFill>
                  <a:srgbClr val="5F5F5F"/>
                </a:solidFill>
                <a:cs typeface="Calibri"/>
              </a:rPr>
              <a:t>program </a:t>
            </a:r>
            <a:r>
              <a:rPr sz="2800" spc="-10" dirty="0">
                <a:solidFill>
                  <a:srgbClr val="5F5F5F"/>
                </a:solidFill>
                <a:cs typeface="Calibri"/>
              </a:rPr>
              <a:t>that  automatically executes </a:t>
            </a:r>
            <a:r>
              <a:rPr sz="2800" dirty="0">
                <a:solidFill>
                  <a:srgbClr val="5F5F5F"/>
                </a:solidFill>
                <a:cs typeface="Calibri"/>
              </a:rPr>
              <a:t>when </a:t>
            </a:r>
            <a:r>
              <a:rPr sz="2800" spc="-10" dirty="0">
                <a:solidFill>
                  <a:srgbClr val="5F5F5F"/>
                </a:solidFill>
                <a:cs typeface="Calibri"/>
              </a:rPr>
              <a:t>specific conditions </a:t>
            </a:r>
            <a:r>
              <a:rPr sz="2800" dirty="0">
                <a:solidFill>
                  <a:srgbClr val="5F5F5F"/>
                </a:solidFill>
                <a:cs typeface="Calibri"/>
              </a:rPr>
              <a:t>are</a:t>
            </a:r>
            <a:r>
              <a:rPr sz="2800" spc="70" dirty="0">
                <a:solidFill>
                  <a:srgbClr val="5F5F5F"/>
                </a:solidFill>
                <a:cs typeface="Calibri"/>
              </a:rPr>
              <a:t> </a:t>
            </a:r>
            <a:r>
              <a:rPr sz="2800" spc="-10" dirty="0">
                <a:solidFill>
                  <a:srgbClr val="5F5F5F"/>
                </a:solidFill>
                <a:cs typeface="Calibri"/>
              </a:rPr>
              <a:t>met</a:t>
            </a:r>
            <a:endParaRPr sz="2800" dirty="0">
              <a:solidFill>
                <a:prstClr val="black"/>
              </a:solidFill>
              <a:cs typeface="Calibri"/>
            </a:endParaRPr>
          </a:p>
        </p:txBody>
      </p:sp>
      <p:sp>
        <p:nvSpPr>
          <p:cNvPr id="17" name="object 4"/>
          <p:cNvSpPr/>
          <p:nvPr/>
        </p:nvSpPr>
        <p:spPr>
          <a:xfrm>
            <a:off x="4264152" y="3581400"/>
            <a:ext cx="9759696" cy="576681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29927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422176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Characteristics of </a:t>
            </a:r>
            <a:r>
              <a:rPr sz="5600" spc="-10" dirty="0" smtClean="0">
                <a:solidFill>
                  <a:srgbClr val="095A82"/>
                </a:solidFill>
              </a:rPr>
              <a:t>Smart</a:t>
            </a:r>
            <a:r>
              <a:rPr sz="5600" spc="-80" dirty="0" smtClean="0">
                <a:solidFill>
                  <a:srgbClr val="095A82"/>
                </a:solidFill>
              </a:rPr>
              <a:t> </a:t>
            </a:r>
            <a:r>
              <a:rPr sz="5600" spc="-10" dirty="0">
                <a:solidFill>
                  <a:srgbClr val="095A82"/>
                </a:solidFill>
              </a:rPr>
              <a:t>Contracts</a:t>
            </a:r>
            <a:endParaRPr sz="5600" dirty="0"/>
          </a:p>
        </p:txBody>
      </p:sp>
      <p:sp>
        <p:nvSpPr>
          <p:cNvPr id="16" name="object 3"/>
          <p:cNvSpPr txBox="1"/>
          <p:nvPr/>
        </p:nvSpPr>
        <p:spPr>
          <a:xfrm>
            <a:off x="942035" y="1653488"/>
            <a:ext cx="15612110" cy="7717497"/>
          </a:xfrm>
          <a:prstGeom prst="rect">
            <a:avLst/>
          </a:prstGeom>
        </p:spPr>
        <p:txBody>
          <a:bodyPr vert="horz" wrap="square" lIns="0" tIns="269240" rIns="0" bIns="0" rtlCol="0">
            <a:spAutoFit/>
          </a:bodyPr>
          <a:lstStyle/>
          <a:p>
            <a:pPr marL="598170" indent="-572770">
              <a:lnSpc>
                <a:spcPct val="200000"/>
              </a:lnSpc>
              <a:buClr>
                <a:srgbClr val="095A82"/>
              </a:buClr>
              <a:buFont typeface="Wingdings"/>
              <a:buChar char=""/>
              <a:tabLst>
                <a:tab pos="598170" algn="l"/>
                <a:tab pos="599440" algn="l"/>
              </a:tabLst>
            </a:pPr>
            <a:r>
              <a:rPr lang="en-US" altLang="en-US" sz="2000" spc="-10" dirty="0" smtClean="0">
                <a:latin typeface="Arial Rounded MT Bold" panose="020F0704030504030204" pitchFamily="34" charset="0"/>
                <a:cs typeface="Calibri"/>
              </a:rPr>
              <a:t>Tracking </a:t>
            </a:r>
            <a:r>
              <a:rPr lang="en-US" altLang="en-US" sz="2000" spc="-10" dirty="0">
                <a:latin typeface="Arial Rounded MT Bold" panose="020F0704030504030204" pitchFamily="34" charset="0"/>
                <a:cs typeface="Calibri"/>
              </a:rPr>
              <a:t>performance in real time and can bring tremendous cost savings </a:t>
            </a:r>
          </a:p>
          <a:p>
            <a:pPr marL="598170" indent="-572770">
              <a:lnSpc>
                <a:spcPct val="200000"/>
              </a:lnSpc>
              <a:buClr>
                <a:srgbClr val="095A82"/>
              </a:buClr>
              <a:buFont typeface="Wingdings"/>
              <a:buChar char=""/>
              <a:tabLst>
                <a:tab pos="598170" algn="l"/>
                <a:tab pos="599440" algn="l"/>
              </a:tabLst>
            </a:pPr>
            <a:r>
              <a:rPr lang="en-US" altLang="en-US" sz="2000" spc="-10" dirty="0">
                <a:latin typeface="Arial Rounded MT Bold" panose="020F0704030504030204" pitchFamily="34" charset="0"/>
                <a:cs typeface="Calibri"/>
              </a:rPr>
              <a:t>Compliance and controlling happen on the fly.</a:t>
            </a:r>
          </a:p>
          <a:p>
            <a:pPr marL="598170" indent="-572770">
              <a:lnSpc>
                <a:spcPct val="200000"/>
              </a:lnSpc>
              <a:buClr>
                <a:srgbClr val="095A82"/>
              </a:buClr>
              <a:buFont typeface="Wingdings"/>
              <a:buChar char=""/>
              <a:tabLst>
                <a:tab pos="598170" algn="l"/>
                <a:tab pos="599440" algn="l"/>
              </a:tabLst>
            </a:pPr>
            <a:r>
              <a:rPr lang="en-US" altLang="en-US" sz="2000" spc="-10" dirty="0">
                <a:latin typeface="Arial Rounded MT Bold" panose="020F0704030504030204" pitchFamily="34" charset="0"/>
                <a:cs typeface="Calibri"/>
              </a:rPr>
              <a:t>Smart Contracts are</a:t>
            </a:r>
          </a:p>
          <a:p>
            <a:pPr marL="1512570" lvl="3" indent="-572770">
              <a:lnSpc>
                <a:spcPct val="200000"/>
              </a:lnSpc>
              <a:buClr>
                <a:srgbClr val="095A82"/>
              </a:buClr>
              <a:buFont typeface="Courier New" panose="02070309020205020404" pitchFamily="49" charset="0"/>
              <a:buChar char="o"/>
              <a:tabLst>
                <a:tab pos="598170" algn="l"/>
                <a:tab pos="599440" algn="l"/>
              </a:tabLst>
            </a:pPr>
            <a:r>
              <a:rPr lang="en-US" altLang="en-US" sz="2000" spc="-10" dirty="0">
                <a:latin typeface="Arial Rounded MT Bold" panose="020F0704030504030204" pitchFamily="34" charset="0"/>
                <a:cs typeface="Calibri"/>
              </a:rPr>
              <a:t>Self-verifying</a:t>
            </a:r>
          </a:p>
          <a:p>
            <a:pPr marL="1512570" lvl="3" indent="-572770">
              <a:lnSpc>
                <a:spcPct val="200000"/>
              </a:lnSpc>
              <a:buClr>
                <a:srgbClr val="095A82"/>
              </a:buClr>
              <a:buFont typeface="Courier New" panose="02070309020205020404" pitchFamily="49" charset="0"/>
              <a:buChar char="o"/>
              <a:tabLst>
                <a:tab pos="598170" algn="l"/>
                <a:tab pos="599440" algn="l"/>
              </a:tabLst>
            </a:pPr>
            <a:r>
              <a:rPr lang="en-US" altLang="en-US" sz="2000" spc="-10" dirty="0">
                <a:latin typeface="Arial Rounded MT Bold" panose="020F0704030504030204" pitchFamily="34" charset="0"/>
                <a:cs typeface="Calibri"/>
              </a:rPr>
              <a:t>Self-executing</a:t>
            </a:r>
          </a:p>
          <a:p>
            <a:pPr marL="1512570" lvl="3" indent="-572770">
              <a:lnSpc>
                <a:spcPct val="200000"/>
              </a:lnSpc>
              <a:buClr>
                <a:srgbClr val="095A82"/>
              </a:buClr>
              <a:buFont typeface="Courier New" panose="02070309020205020404" pitchFamily="49" charset="0"/>
              <a:buChar char="o"/>
              <a:tabLst>
                <a:tab pos="598170" algn="l"/>
                <a:tab pos="599440" algn="l"/>
              </a:tabLst>
            </a:pPr>
            <a:r>
              <a:rPr lang="en-US" altLang="en-US" sz="2000" spc="-10" dirty="0">
                <a:latin typeface="Arial Rounded MT Bold" panose="020F0704030504030204" pitchFamily="34" charset="0"/>
                <a:cs typeface="Calibri"/>
              </a:rPr>
              <a:t>Tamper resistant  </a:t>
            </a:r>
          </a:p>
          <a:p>
            <a:pPr marL="598170" indent="-572770">
              <a:lnSpc>
                <a:spcPct val="200000"/>
              </a:lnSpc>
              <a:buClr>
                <a:srgbClr val="095A82"/>
              </a:buClr>
              <a:buFont typeface="Wingdings"/>
              <a:buChar char=""/>
              <a:tabLst>
                <a:tab pos="598170" algn="l"/>
                <a:tab pos="599440" algn="l"/>
              </a:tabLst>
            </a:pPr>
            <a:r>
              <a:rPr lang="en-US" altLang="en-US" sz="2000" spc="-10" dirty="0">
                <a:latin typeface="Arial Rounded MT Bold" panose="020F0704030504030204" pitchFamily="34" charset="0"/>
                <a:cs typeface="Calibri"/>
              </a:rPr>
              <a:t>Smart Contracts can</a:t>
            </a:r>
          </a:p>
          <a:p>
            <a:pPr marL="1512570" lvl="3" indent="-572770">
              <a:lnSpc>
                <a:spcPct val="200000"/>
              </a:lnSpc>
              <a:buClr>
                <a:srgbClr val="095A82"/>
              </a:buClr>
              <a:buFont typeface="Courier New" panose="02070309020205020404" pitchFamily="49" charset="0"/>
              <a:buChar char="o"/>
              <a:tabLst>
                <a:tab pos="598170" algn="l"/>
                <a:tab pos="599440" algn="l"/>
              </a:tabLst>
            </a:pPr>
            <a:r>
              <a:rPr lang="en-US" altLang="en-US" sz="2000" spc="-10" dirty="0">
                <a:latin typeface="Arial Rounded MT Bold" panose="020F0704030504030204" pitchFamily="34" charset="0"/>
                <a:cs typeface="Calibri"/>
              </a:rPr>
              <a:t>Turn legal obligations into automated processes.</a:t>
            </a:r>
          </a:p>
          <a:p>
            <a:pPr marL="1512570" lvl="3" indent="-572770">
              <a:lnSpc>
                <a:spcPct val="200000"/>
              </a:lnSpc>
              <a:buClr>
                <a:srgbClr val="095A82"/>
              </a:buClr>
              <a:buFont typeface="Courier New" panose="02070309020205020404" pitchFamily="49" charset="0"/>
              <a:buChar char="o"/>
              <a:tabLst>
                <a:tab pos="598170" algn="l"/>
                <a:tab pos="599440" algn="l"/>
              </a:tabLst>
            </a:pPr>
            <a:r>
              <a:rPr lang="en-US" altLang="en-US" sz="2000" spc="-10" dirty="0">
                <a:latin typeface="Arial Rounded MT Bold" panose="020F0704030504030204" pitchFamily="34" charset="0"/>
                <a:cs typeface="Calibri"/>
              </a:rPr>
              <a:t>Guarantee a greater degree of security.</a:t>
            </a:r>
          </a:p>
          <a:p>
            <a:pPr marL="1512570" lvl="3" indent="-572770">
              <a:lnSpc>
                <a:spcPct val="200000"/>
              </a:lnSpc>
              <a:buClr>
                <a:srgbClr val="095A82"/>
              </a:buClr>
              <a:buFont typeface="Courier New" panose="02070309020205020404" pitchFamily="49" charset="0"/>
              <a:buChar char="o"/>
              <a:tabLst>
                <a:tab pos="598170" algn="l"/>
                <a:tab pos="599440" algn="l"/>
              </a:tabLst>
            </a:pPr>
            <a:r>
              <a:rPr lang="en-US" altLang="en-US" sz="2000" spc="-10" dirty="0">
                <a:latin typeface="Arial Rounded MT Bold" panose="020F0704030504030204" pitchFamily="34" charset="0"/>
                <a:cs typeface="Calibri"/>
              </a:rPr>
              <a:t>Reduce reliance on trusted intermediaries.</a:t>
            </a:r>
          </a:p>
          <a:p>
            <a:pPr marL="1512570" lvl="3" indent="-572770">
              <a:lnSpc>
                <a:spcPct val="200000"/>
              </a:lnSpc>
              <a:buClr>
                <a:srgbClr val="095A82"/>
              </a:buClr>
              <a:buFont typeface="Courier New" panose="02070309020205020404" pitchFamily="49" charset="0"/>
              <a:buChar char="o"/>
              <a:tabLst>
                <a:tab pos="598170" algn="l"/>
                <a:tab pos="599440" algn="l"/>
              </a:tabLst>
            </a:pPr>
            <a:r>
              <a:rPr lang="en-US" altLang="en-US" sz="2000" spc="-10" dirty="0">
                <a:latin typeface="Arial Rounded MT Bold" panose="020F0704030504030204" pitchFamily="34" charset="0"/>
                <a:cs typeface="Calibri"/>
              </a:rPr>
              <a:t>Lower transaction costs.</a:t>
            </a:r>
          </a:p>
          <a:p>
            <a:pPr marL="598170" marR="10160" indent="-572770">
              <a:spcBef>
                <a:spcPts val="1920"/>
              </a:spcBef>
              <a:buClr>
                <a:srgbClr val="095A82"/>
              </a:buClr>
              <a:buFont typeface="Wingdings"/>
              <a:buChar char=""/>
              <a:tabLst>
                <a:tab pos="598170" algn="l"/>
                <a:tab pos="599440" algn="l"/>
              </a:tabLst>
            </a:pPr>
            <a:endParaRPr sz="2800" spc="-10" dirty="0">
              <a:solidFill>
                <a:srgbClr val="5F5F5F"/>
              </a:solidFill>
              <a:cs typeface="Calibri"/>
            </a:endParaRPr>
          </a:p>
        </p:txBody>
      </p:sp>
    </p:spTree>
    <p:extLst>
      <p:ext uri="{BB962C8B-B14F-4D97-AF65-F5344CB8AC3E}">
        <p14:creationId xmlns:p14="http://schemas.microsoft.com/office/powerpoint/2010/main" val="2795431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Example Smart Contracts</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2449190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p:nvPr/>
        </p:nvSpPr>
        <p:spPr>
          <a:xfrm>
            <a:off x="10728959" y="4035552"/>
            <a:ext cx="6379462" cy="4233672"/>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220765"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Course </a:t>
            </a:r>
            <a:r>
              <a:rPr sz="5600" spc="-20" dirty="0" smtClean="0">
                <a:solidFill>
                  <a:srgbClr val="095A82"/>
                </a:solidFill>
              </a:rPr>
              <a:t>Obje</a:t>
            </a:r>
            <a:r>
              <a:rPr sz="5600" dirty="0" smtClean="0">
                <a:solidFill>
                  <a:srgbClr val="095A82"/>
                </a:solidFill>
              </a:rPr>
              <a:t>c</a:t>
            </a:r>
            <a:r>
              <a:rPr sz="5600" spc="-10" dirty="0" smtClean="0">
                <a:solidFill>
                  <a:srgbClr val="095A82"/>
                </a:solidFill>
              </a:rPr>
              <a:t>tiv</a:t>
            </a:r>
            <a:r>
              <a:rPr sz="5600" spc="-40" dirty="0" smtClean="0">
                <a:solidFill>
                  <a:srgbClr val="095A82"/>
                </a:solidFill>
              </a:rPr>
              <a:t>e</a:t>
            </a:r>
            <a:r>
              <a:rPr sz="5600" spc="-10" dirty="0" smtClean="0">
                <a:solidFill>
                  <a:srgbClr val="095A82"/>
                </a:solidFill>
              </a:rPr>
              <a:t>s</a:t>
            </a:r>
            <a:endParaRPr sz="5600" dirty="0"/>
          </a:p>
        </p:txBody>
      </p:sp>
      <p:sp>
        <p:nvSpPr>
          <p:cNvPr id="7" name="object 7"/>
          <p:cNvSpPr txBox="1"/>
          <p:nvPr/>
        </p:nvSpPr>
        <p:spPr>
          <a:xfrm>
            <a:off x="942034" y="1867914"/>
            <a:ext cx="10855960" cy="5161669"/>
          </a:xfrm>
          <a:prstGeom prst="rect">
            <a:avLst/>
          </a:prstGeom>
        </p:spPr>
        <p:txBody>
          <a:bodyPr vert="horz" wrap="square" lIns="0" tIns="26670" rIns="0" bIns="0" rtlCol="0">
            <a:spAutoFit/>
          </a:bodyPr>
          <a:lstStyle/>
          <a:p>
            <a:pPr marL="25400">
              <a:spcBef>
                <a:spcPts val="210"/>
              </a:spcBef>
              <a:buClr>
                <a:srgbClr val="095A82"/>
              </a:buClr>
              <a:tabLst>
                <a:tab pos="598170" algn="l"/>
                <a:tab pos="599440" algn="l"/>
              </a:tabLst>
            </a:pPr>
            <a:r>
              <a:rPr sz="2800" spc="-10" dirty="0">
                <a:latin typeface="Arial Rounded MT Bold" panose="020F0704030504030204" pitchFamily="34" charset="0"/>
                <a:cs typeface="Calibri"/>
              </a:rPr>
              <a:t>After completing this module, you should be able to:</a:t>
            </a:r>
          </a:p>
          <a:p>
            <a:pPr>
              <a:spcBef>
                <a:spcPts val="80"/>
              </a:spcBef>
            </a:pPr>
            <a:endParaRPr sz="2800" dirty="0">
              <a:solidFill>
                <a:prstClr val="black"/>
              </a:solidFill>
              <a:latin typeface="Times New Roman"/>
              <a:cs typeface="Times New Roman"/>
            </a:endParaRPr>
          </a:p>
          <a:p>
            <a:pPr marL="598170" indent="-572770">
              <a:lnSpc>
                <a:spcPct val="100000"/>
              </a:lnSpc>
              <a:buClr>
                <a:srgbClr val="095A82"/>
              </a:buClr>
              <a:buFont typeface="Wingdings"/>
              <a:buChar char=""/>
              <a:tabLst>
                <a:tab pos="598170" algn="l"/>
                <a:tab pos="599440" algn="l"/>
              </a:tabLst>
            </a:pPr>
            <a:r>
              <a:rPr lang="en-IN" sz="2800" spc="-10" dirty="0" smtClean="0">
                <a:latin typeface="Arial Rounded MT Bold" panose="020F0704030504030204" pitchFamily="34" charset="0"/>
                <a:cs typeface="Calibri"/>
              </a:rPr>
              <a:t>Apprehend </a:t>
            </a:r>
            <a:r>
              <a:rPr lang="en-IN" sz="2800" spc="-10" dirty="0">
                <a:latin typeface="Arial Rounded MT Bold" panose="020F0704030504030204" pitchFamily="34" charset="0"/>
                <a:cs typeface="Calibri"/>
              </a:rPr>
              <a:t>another Blockchain platform: Ethereum</a:t>
            </a:r>
          </a:p>
          <a:p>
            <a:pPr marL="598170" indent="-572770">
              <a:lnSpc>
                <a:spcPct val="100000"/>
              </a:lnSpc>
              <a:spcBef>
                <a:spcPts val="40"/>
              </a:spcBef>
              <a:buClr>
                <a:srgbClr val="095A82"/>
              </a:buClr>
              <a:buFont typeface="Wingdings"/>
              <a:buChar char=""/>
              <a:tabLst>
                <a:tab pos="598170" algn="l"/>
                <a:tab pos="599440" algn="l"/>
              </a:tabLst>
            </a:pPr>
            <a:endParaRPr lang="en-IN" sz="2800" spc="-10" dirty="0">
              <a:latin typeface="Arial Rounded MT Bold" panose="020F0704030504030204" pitchFamily="34" charset="0"/>
              <a:cs typeface="Calibri"/>
            </a:endParaRPr>
          </a:p>
          <a:p>
            <a:pPr marL="598170" indent="-572770">
              <a:lnSpc>
                <a:spcPct val="100000"/>
              </a:lnSpc>
              <a:buClr>
                <a:srgbClr val="095A82"/>
              </a:buClr>
              <a:buFont typeface="Wingdings"/>
              <a:buChar char=""/>
              <a:tabLst>
                <a:tab pos="598170" algn="l"/>
                <a:tab pos="599440" algn="l"/>
              </a:tabLst>
            </a:pPr>
            <a:r>
              <a:rPr lang="en-IN" sz="2800" spc="-10" dirty="0">
                <a:latin typeface="Arial Rounded MT Bold" panose="020F0704030504030204" pitchFamily="34" charset="0"/>
                <a:cs typeface="Calibri"/>
              </a:rPr>
              <a:t>Perceive the Ethereum Ecosystem</a:t>
            </a:r>
          </a:p>
          <a:p>
            <a:pPr marL="598170" indent="-572770">
              <a:lnSpc>
                <a:spcPct val="100000"/>
              </a:lnSpc>
              <a:spcBef>
                <a:spcPts val="55"/>
              </a:spcBef>
              <a:buClr>
                <a:srgbClr val="095A82"/>
              </a:buClr>
              <a:buFont typeface="Wingdings"/>
              <a:buChar char=""/>
              <a:tabLst>
                <a:tab pos="598170" algn="l"/>
                <a:tab pos="599440" algn="l"/>
              </a:tabLst>
            </a:pPr>
            <a:endParaRPr lang="en-IN" sz="2800" spc="-10" dirty="0">
              <a:latin typeface="Arial Rounded MT Bold" panose="020F0704030504030204" pitchFamily="34" charset="0"/>
              <a:cs typeface="Calibri"/>
            </a:endParaRPr>
          </a:p>
          <a:p>
            <a:pPr marL="598170" indent="-572770">
              <a:lnSpc>
                <a:spcPct val="100000"/>
              </a:lnSpc>
              <a:buClr>
                <a:srgbClr val="095A82"/>
              </a:buClr>
              <a:buFont typeface="Wingdings"/>
              <a:buChar char=""/>
              <a:tabLst>
                <a:tab pos="598170" algn="l"/>
                <a:tab pos="599440" algn="l"/>
              </a:tabLst>
            </a:pPr>
            <a:r>
              <a:rPr lang="en-IN" sz="2800" spc="-10" dirty="0">
                <a:latin typeface="Arial Rounded MT Bold" panose="020F0704030504030204" pitchFamily="34" charset="0"/>
                <a:cs typeface="Calibri"/>
              </a:rPr>
              <a:t>Understand how mining works in Ethereum</a:t>
            </a:r>
          </a:p>
          <a:p>
            <a:pPr marL="598170" indent="-572770">
              <a:lnSpc>
                <a:spcPct val="100000"/>
              </a:lnSpc>
              <a:spcBef>
                <a:spcPts val="40"/>
              </a:spcBef>
              <a:buClr>
                <a:srgbClr val="095A82"/>
              </a:buClr>
              <a:buFont typeface="Wingdings"/>
              <a:buChar char=""/>
              <a:tabLst>
                <a:tab pos="598170" algn="l"/>
                <a:tab pos="599440" algn="l"/>
              </a:tabLst>
            </a:pPr>
            <a:endParaRPr lang="en-IN" sz="2800" spc="-10" dirty="0">
              <a:latin typeface="Arial Rounded MT Bold" panose="020F0704030504030204" pitchFamily="34" charset="0"/>
              <a:cs typeface="Calibri"/>
            </a:endParaRPr>
          </a:p>
          <a:p>
            <a:pPr marL="598170" indent="-572770">
              <a:lnSpc>
                <a:spcPct val="100000"/>
              </a:lnSpc>
              <a:buClr>
                <a:srgbClr val="095A82"/>
              </a:buClr>
              <a:buFont typeface="Wingdings"/>
              <a:buChar char=""/>
              <a:tabLst>
                <a:tab pos="598170" algn="l"/>
                <a:tab pos="599440" algn="l"/>
              </a:tabLst>
            </a:pPr>
            <a:r>
              <a:rPr lang="en-IN" sz="2800" spc="-10" dirty="0">
                <a:latin typeface="Arial Rounded MT Bold" panose="020F0704030504030204" pitchFamily="34" charset="0"/>
                <a:cs typeface="Calibri"/>
              </a:rPr>
              <a:t>Learn Solidity programming language</a:t>
            </a:r>
          </a:p>
          <a:p>
            <a:pPr marL="598170" indent="-572770">
              <a:buClr>
                <a:srgbClr val="095A82"/>
              </a:buClr>
              <a:buFont typeface="Wingdings"/>
              <a:buChar char=""/>
              <a:tabLst>
                <a:tab pos="598170" algn="l"/>
                <a:tab pos="599440" algn="l"/>
              </a:tabLst>
            </a:pPr>
            <a:endParaRPr lang="en-IN" sz="2800" spc="-10" dirty="0">
              <a:latin typeface="Arial Rounded MT Bold" panose="020F0704030504030204" pitchFamily="34" charset="0"/>
              <a:cs typeface="Calibri"/>
            </a:endParaRPr>
          </a:p>
          <a:p>
            <a:pPr>
              <a:spcBef>
                <a:spcPts val="20"/>
              </a:spcBef>
              <a:buClr>
                <a:srgbClr val="095A82"/>
              </a:buClr>
              <a:buFont typeface="Wingdings"/>
              <a:buChar char=""/>
            </a:pPr>
            <a:endParaRPr sz="2800" dirty="0" smtClean="0">
              <a:latin typeface="Arial Rounded MT Bold" panose="020F0704030504030204" pitchFamily="34" charset="0"/>
              <a:cs typeface="Times New Roman"/>
            </a:endParaRPr>
          </a:p>
          <a:p>
            <a:pPr marL="598170" indent="-572770">
              <a:buClr>
                <a:srgbClr val="095A82"/>
              </a:buClr>
              <a:buFont typeface="Wingdings"/>
              <a:buChar char=""/>
              <a:tabLst>
                <a:tab pos="598170" algn="l"/>
                <a:tab pos="599440" algn="l"/>
              </a:tabLst>
            </a:pPr>
            <a:endParaRPr sz="2400" dirty="0">
              <a:latin typeface="Arial Rounded MT Bold" panose="020F0704030504030204" pitchFamily="34" charset="0"/>
              <a:cs typeface="Calibri"/>
            </a:endParaRPr>
          </a:p>
        </p:txBody>
      </p:sp>
    </p:spTree>
    <p:extLst>
      <p:ext uri="{BB962C8B-B14F-4D97-AF65-F5344CB8AC3E}">
        <p14:creationId xmlns:p14="http://schemas.microsoft.com/office/powerpoint/2010/main" val="1186353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4221766" cy="886140"/>
          </a:xfrm>
          <a:prstGeom prst="rect">
            <a:avLst/>
          </a:prstGeom>
        </p:spPr>
        <p:txBody>
          <a:bodyPr vert="horz" wrap="square" lIns="0" tIns="24130" rIns="0" bIns="0" rtlCol="0">
            <a:spAutoFit/>
          </a:bodyPr>
          <a:lstStyle/>
          <a:p>
            <a:pPr marL="25400">
              <a:spcBef>
                <a:spcPts val="190"/>
              </a:spcBef>
            </a:pPr>
            <a:r>
              <a:rPr lang="en-IN" sz="5600" spc="-10" dirty="0">
                <a:solidFill>
                  <a:srgbClr val="095A82"/>
                </a:solidFill>
              </a:rPr>
              <a:t>Smart</a:t>
            </a:r>
            <a:r>
              <a:rPr lang="en-IN" sz="5600" spc="-80" dirty="0">
                <a:solidFill>
                  <a:srgbClr val="095A82"/>
                </a:solidFill>
              </a:rPr>
              <a:t> </a:t>
            </a:r>
            <a:r>
              <a:rPr lang="en-IN" sz="5600" spc="-10" dirty="0">
                <a:solidFill>
                  <a:srgbClr val="095A82"/>
                </a:solidFill>
              </a:rPr>
              <a:t>Contract Example</a:t>
            </a:r>
            <a:r>
              <a:rPr lang="en-IN" sz="5600" spc="-10" dirty="0" smtClean="0">
                <a:solidFill>
                  <a:srgbClr val="095A82"/>
                </a:solidFill>
              </a:rPr>
              <a:t>: Vending Machine</a:t>
            </a:r>
            <a:endParaRPr sz="5600" dirty="0"/>
          </a:p>
        </p:txBody>
      </p:sp>
      <p:sp>
        <p:nvSpPr>
          <p:cNvPr id="16" name="object 3"/>
          <p:cNvSpPr txBox="1"/>
          <p:nvPr/>
        </p:nvSpPr>
        <p:spPr>
          <a:xfrm>
            <a:off x="942035" y="1653488"/>
            <a:ext cx="12011965" cy="7717497"/>
          </a:xfrm>
          <a:prstGeom prst="rect">
            <a:avLst/>
          </a:prstGeom>
        </p:spPr>
        <p:txBody>
          <a:bodyPr vert="horz" wrap="square" lIns="0" tIns="269240" rIns="0" bIns="0" rtlCol="0">
            <a:spAutoFit/>
          </a:bodyPr>
          <a:lstStyle/>
          <a:p>
            <a:pPr>
              <a:lnSpc>
                <a:spcPct val="200000"/>
              </a:lnSpc>
            </a:pPr>
            <a:r>
              <a:rPr lang="en-US" altLang="en-US" sz="2000" dirty="0">
                <a:solidFill>
                  <a:srgbClr val="0070C0"/>
                </a:solidFill>
                <a:latin typeface="Arial Rounded MT Bold" panose="020F0704030504030204" pitchFamily="34" charset="0"/>
              </a:rPr>
              <a:t>Primitive form of a smart contract is a vending machine</a:t>
            </a:r>
          </a:p>
          <a:p>
            <a:pPr>
              <a:lnSpc>
                <a:spcPct val="200000"/>
              </a:lnSpc>
            </a:pPr>
            <a:r>
              <a:rPr lang="en-US" altLang="en-US" sz="2000" dirty="0" smtClean="0">
                <a:latin typeface="Arial Rounded MT Bold" panose="020F0704030504030204" pitchFamily="34" charset="0"/>
              </a:rPr>
              <a:t>Primitive </a:t>
            </a:r>
            <a:r>
              <a:rPr lang="en-US" altLang="en-US" sz="2000" dirty="0">
                <a:latin typeface="Arial Rounded MT Bold" panose="020F0704030504030204" pitchFamily="34" charset="0"/>
              </a:rPr>
              <a:t>form of a smart contract is a vending machine</a:t>
            </a:r>
          </a:p>
          <a:p>
            <a:pPr marL="800100" lvl="1" indent="-342900">
              <a:lnSpc>
                <a:spcPct val="200000"/>
              </a:lnSpc>
              <a:buFont typeface="Wingdings" panose="05000000000000000000" pitchFamily="2" charset="2"/>
              <a:buChar char="q"/>
            </a:pPr>
            <a:r>
              <a:rPr lang="en-US" altLang="en-US" sz="2000" dirty="0">
                <a:latin typeface="Arial Rounded MT Bold" panose="020F0704030504030204" pitchFamily="34" charset="0"/>
              </a:rPr>
              <a:t>select a product by pressing a number related to that product, insert the coins, the machine acts as a smart contract checking whether you inserted enough money</a:t>
            </a:r>
          </a:p>
          <a:p>
            <a:pPr marL="800100" lvl="1" indent="-342900">
              <a:lnSpc>
                <a:spcPct val="200000"/>
              </a:lnSpc>
              <a:buFont typeface="Wingdings" panose="05000000000000000000" pitchFamily="2" charset="2"/>
              <a:buChar char="q"/>
            </a:pPr>
            <a:r>
              <a:rPr lang="en-US" altLang="en-US" sz="2000" dirty="0">
                <a:latin typeface="Arial Rounded MT Bold" panose="020F0704030504030204" pitchFamily="34" charset="0"/>
              </a:rPr>
              <a:t>If yes, the machine is programmed to eject the product, and if you inserted too much money, it will also eject the change.</a:t>
            </a:r>
          </a:p>
          <a:p>
            <a:pPr marL="800100" lvl="1" indent="-342900">
              <a:lnSpc>
                <a:spcPct val="200000"/>
              </a:lnSpc>
              <a:buFont typeface="Wingdings" panose="05000000000000000000" pitchFamily="2" charset="2"/>
              <a:buChar char="q"/>
            </a:pPr>
            <a:r>
              <a:rPr lang="en-US" altLang="en-US" sz="2000" dirty="0">
                <a:latin typeface="Arial Rounded MT Bold" panose="020F0704030504030204" pitchFamily="34" charset="0"/>
              </a:rPr>
              <a:t>If you didn’t insert enough money, or if the machine ran out of the money, you will get your change back.</a:t>
            </a:r>
          </a:p>
          <a:p>
            <a:pPr marL="800100" lvl="1" indent="-342900">
              <a:lnSpc>
                <a:spcPct val="200000"/>
              </a:lnSpc>
              <a:buFont typeface="Wingdings" panose="05000000000000000000" pitchFamily="2" charset="2"/>
              <a:buChar char="q"/>
            </a:pPr>
            <a:r>
              <a:rPr lang="en-US" altLang="en-US" sz="2000" dirty="0">
                <a:latin typeface="Arial Rounded MT Bold" panose="020F0704030504030204" pitchFamily="34" charset="0"/>
              </a:rPr>
              <a:t>Automatic vending machines not only slashed transaction costs by making human vendors obsolete, but they also expanded service, offering 24/7 availability instead of limited opening hours of a kiosk</a:t>
            </a:r>
          </a:p>
          <a:p>
            <a:pPr marL="598170" marR="10160" indent="-572770">
              <a:spcBef>
                <a:spcPts val="1920"/>
              </a:spcBef>
              <a:buClr>
                <a:srgbClr val="095A82"/>
              </a:buClr>
              <a:buFont typeface="Wingdings"/>
              <a:buChar char=""/>
              <a:tabLst>
                <a:tab pos="598170" algn="l"/>
                <a:tab pos="599440" algn="l"/>
              </a:tabLst>
            </a:pPr>
            <a:endParaRPr sz="2800" spc="-10" dirty="0">
              <a:solidFill>
                <a:srgbClr val="5F5F5F"/>
              </a:solidFill>
              <a:cs typeface="Calibri"/>
            </a:endParaRPr>
          </a:p>
        </p:txBody>
      </p:sp>
      <p:pic>
        <p:nvPicPr>
          <p:cNvPr id="3" name="Picture 2"/>
          <p:cNvPicPr>
            <a:picLocks noChangeAspect="1"/>
          </p:cNvPicPr>
          <p:nvPr/>
        </p:nvPicPr>
        <p:blipFill>
          <a:blip r:embed="rId5"/>
          <a:stretch>
            <a:fillRect/>
          </a:stretch>
        </p:blipFill>
        <p:spPr>
          <a:xfrm>
            <a:off x="13094509" y="1799896"/>
            <a:ext cx="4387801" cy="7709832"/>
          </a:xfrm>
          <a:prstGeom prst="rect">
            <a:avLst/>
          </a:prstGeom>
        </p:spPr>
      </p:pic>
    </p:spTree>
    <p:extLst>
      <p:ext uri="{BB962C8B-B14F-4D97-AF65-F5344CB8AC3E}">
        <p14:creationId xmlns:p14="http://schemas.microsoft.com/office/powerpoint/2010/main" val="123075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4221766" cy="886140"/>
          </a:xfrm>
          <a:prstGeom prst="rect">
            <a:avLst/>
          </a:prstGeom>
        </p:spPr>
        <p:txBody>
          <a:bodyPr vert="horz" wrap="square" lIns="0" tIns="24130" rIns="0" bIns="0" rtlCol="0">
            <a:spAutoFit/>
          </a:bodyPr>
          <a:lstStyle/>
          <a:p>
            <a:pPr marL="25400">
              <a:spcBef>
                <a:spcPts val="190"/>
              </a:spcBef>
            </a:pPr>
            <a:r>
              <a:rPr lang="en-IN" sz="5600" spc="-10" dirty="0">
                <a:solidFill>
                  <a:srgbClr val="095A82"/>
                </a:solidFill>
              </a:rPr>
              <a:t>Smart</a:t>
            </a:r>
            <a:r>
              <a:rPr lang="en-IN" sz="5600" spc="-80" dirty="0">
                <a:solidFill>
                  <a:srgbClr val="095A82"/>
                </a:solidFill>
              </a:rPr>
              <a:t> </a:t>
            </a:r>
            <a:r>
              <a:rPr lang="en-IN" sz="5600" spc="-10" dirty="0" smtClean="0">
                <a:solidFill>
                  <a:srgbClr val="095A82"/>
                </a:solidFill>
              </a:rPr>
              <a:t>Contract – How it works?</a:t>
            </a:r>
            <a:endParaRPr sz="5600" dirty="0"/>
          </a:p>
        </p:txBody>
      </p:sp>
      <p:sp>
        <p:nvSpPr>
          <p:cNvPr id="16" name="object 3"/>
          <p:cNvSpPr txBox="1"/>
          <p:nvPr/>
        </p:nvSpPr>
        <p:spPr>
          <a:xfrm>
            <a:off x="942035" y="1653488"/>
            <a:ext cx="16812565" cy="7658507"/>
          </a:xfrm>
          <a:prstGeom prst="rect">
            <a:avLst/>
          </a:prstGeom>
        </p:spPr>
        <p:txBody>
          <a:bodyPr vert="horz" wrap="square" lIns="0" tIns="269240" rIns="0" bIns="0" rtlCol="0">
            <a:spAutoFit/>
          </a:bodyPr>
          <a:lstStyle/>
          <a:p>
            <a:pPr>
              <a:lnSpc>
                <a:spcPct val="200000"/>
              </a:lnSpc>
            </a:pPr>
            <a:r>
              <a:rPr lang="en-IN" altLang="en-US" sz="2000" dirty="0" smtClean="0">
                <a:solidFill>
                  <a:srgbClr val="0070C0"/>
                </a:solidFill>
                <a:latin typeface="Arial Rounded MT Bold" panose="020F0704030504030204" pitchFamily="34" charset="0"/>
              </a:rPr>
              <a:t>Smart </a:t>
            </a:r>
            <a:r>
              <a:rPr lang="en-IN" altLang="en-US" sz="2000" dirty="0">
                <a:solidFill>
                  <a:srgbClr val="0070C0"/>
                </a:solidFill>
                <a:latin typeface="Arial Rounded MT Bold" panose="020F0704030504030204" pitchFamily="34" charset="0"/>
              </a:rPr>
              <a:t>Contract </a:t>
            </a:r>
            <a:r>
              <a:rPr lang="en-IN" altLang="en-US" sz="2000" b="1" dirty="0">
                <a:solidFill>
                  <a:srgbClr val="404040"/>
                </a:solidFill>
                <a:latin typeface="Arial Rounded MT Bold" panose="020F0704030504030204" pitchFamily="34" charset="0"/>
              </a:rPr>
              <a:t>- </a:t>
            </a:r>
            <a:r>
              <a:rPr lang="en-IN" altLang="en-US" sz="2000" dirty="0">
                <a:solidFill>
                  <a:srgbClr val="404040"/>
                </a:solidFill>
                <a:latin typeface="Arial Rounded MT Bold" panose="020F0704030504030204" pitchFamily="34" charset="0"/>
              </a:rPr>
              <a:t>Machines take decisions on their own</a:t>
            </a:r>
          </a:p>
          <a:p>
            <a:pPr>
              <a:lnSpc>
                <a:spcPct val="200000"/>
              </a:lnSpc>
              <a:buFontTx/>
              <a:buAutoNum type="arabicPeriod"/>
            </a:pPr>
            <a:r>
              <a:rPr lang="en-IN" altLang="en-US" sz="2000" dirty="0" smtClean="0">
                <a:solidFill>
                  <a:srgbClr val="404040"/>
                </a:solidFill>
                <a:latin typeface="Arial Rounded MT Bold" panose="020F0704030504030204" pitchFamily="34" charset="0"/>
              </a:rPr>
              <a:t>Computer </a:t>
            </a:r>
            <a:r>
              <a:rPr lang="en-IN" altLang="en-US" sz="2000" dirty="0">
                <a:solidFill>
                  <a:srgbClr val="404040"/>
                </a:solidFill>
                <a:latin typeface="Arial Rounded MT Bold" panose="020F0704030504030204" pitchFamily="34" charset="0"/>
              </a:rPr>
              <a:t>code running on top of </a:t>
            </a:r>
            <a:r>
              <a:rPr lang="en-IN" altLang="en-US" sz="2000" dirty="0" smtClean="0">
                <a:solidFill>
                  <a:srgbClr val="404040"/>
                </a:solidFill>
                <a:latin typeface="Arial Rounded MT Bold" panose="020F0704030504030204" pitchFamily="34" charset="0"/>
              </a:rPr>
              <a:t>Blockchain </a:t>
            </a:r>
            <a:r>
              <a:rPr lang="en-US" altLang="en-US" sz="2000" dirty="0">
                <a:solidFill>
                  <a:srgbClr val="404040"/>
                </a:solidFill>
                <a:latin typeface="Arial Rounded MT Bold" panose="020F0704030504030204" pitchFamily="34" charset="0"/>
              </a:rPr>
              <a:t>containing predefined set of rules</a:t>
            </a:r>
          </a:p>
          <a:p>
            <a:pPr>
              <a:lnSpc>
                <a:spcPct val="200000"/>
              </a:lnSpc>
              <a:buFontTx/>
              <a:buAutoNum type="arabicPeriod"/>
            </a:pPr>
            <a:r>
              <a:rPr lang="en-US" altLang="en-US" sz="2000" dirty="0">
                <a:solidFill>
                  <a:srgbClr val="404040"/>
                </a:solidFill>
                <a:latin typeface="Arial Rounded MT Bold" panose="020F0704030504030204" pitchFamily="34" charset="0"/>
              </a:rPr>
              <a:t>If and when the pre-defined rules are met, the agreement is automatically enforced</a:t>
            </a:r>
          </a:p>
          <a:p>
            <a:pPr>
              <a:lnSpc>
                <a:spcPct val="200000"/>
              </a:lnSpc>
              <a:buFontTx/>
              <a:buAutoNum type="arabicPeriod"/>
            </a:pPr>
            <a:r>
              <a:rPr lang="en-US" altLang="en-US" sz="2000" dirty="0">
                <a:solidFill>
                  <a:srgbClr val="404040"/>
                </a:solidFill>
                <a:latin typeface="Arial Rounded MT Bold" panose="020F0704030504030204" pitchFamily="34" charset="0"/>
              </a:rPr>
              <a:t>Perfect decentralized automated application for</a:t>
            </a:r>
          </a:p>
          <a:p>
            <a:pPr marL="800100" lvl="1" indent="-342900">
              <a:lnSpc>
                <a:spcPct val="200000"/>
              </a:lnSpc>
              <a:buFont typeface="Wingdings" panose="05000000000000000000" pitchFamily="2" charset="2"/>
              <a:buChar char="q"/>
            </a:pPr>
            <a:r>
              <a:rPr lang="en-US" altLang="en-US" sz="2000" dirty="0">
                <a:solidFill>
                  <a:srgbClr val="404040"/>
                </a:solidFill>
                <a:latin typeface="Arial Rounded MT Bold" panose="020F0704030504030204" pitchFamily="34" charset="0"/>
              </a:rPr>
              <a:t>Verification </a:t>
            </a:r>
          </a:p>
          <a:p>
            <a:pPr marL="800100" lvl="1" indent="-342900">
              <a:lnSpc>
                <a:spcPct val="200000"/>
              </a:lnSpc>
              <a:buFont typeface="Wingdings" panose="05000000000000000000" pitchFamily="2" charset="2"/>
              <a:buChar char="q"/>
            </a:pPr>
            <a:r>
              <a:rPr lang="en-US" altLang="en-US" sz="2000" dirty="0">
                <a:solidFill>
                  <a:srgbClr val="404040"/>
                </a:solidFill>
                <a:latin typeface="Arial Rounded MT Bold" panose="020F0704030504030204" pitchFamily="34" charset="0"/>
              </a:rPr>
              <a:t>Enforcing the negotiation</a:t>
            </a:r>
          </a:p>
          <a:p>
            <a:pPr marL="800100" lvl="1" indent="-342900">
              <a:lnSpc>
                <a:spcPct val="200000"/>
              </a:lnSpc>
              <a:buFont typeface="Wingdings" panose="05000000000000000000" pitchFamily="2" charset="2"/>
              <a:buChar char="q"/>
            </a:pPr>
            <a:r>
              <a:rPr lang="en-US" altLang="en-US" sz="2000" dirty="0">
                <a:solidFill>
                  <a:srgbClr val="404040"/>
                </a:solidFill>
                <a:latin typeface="Arial Rounded MT Bold" panose="020F0704030504030204" pitchFamily="34" charset="0"/>
              </a:rPr>
              <a:t>Performance of an agreement (or) transaction</a:t>
            </a:r>
          </a:p>
          <a:p>
            <a:pPr>
              <a:lnSpc>
                <a:spcPct val="200000"/>
              </a:lnSpc>
              <a:buFontTx/>
              <a:buAutoNum type="arabicPeriod"/>
            </a:pPr>
            <a:r>
              <a:rPr lang="en-US" altLang="en-US" sz="2000" dirty="0">
                <a:solidFill>
                  <a:srgbClr val="404040"/>
                </a:solidFill>
                <a:latin typeface="Arial Rounded MT Bold" panose="020F0704030504030204" pitchFamily="34" charset="0"/>
              </a:rPr>
              <a:t>The term smart contract is a bit unfortunate since a smart contract is neither smart nor are they to be confused with a legal contract.</a:t>
            </a:r>
          </a:p>
          <a:p>
            <a:pPr>
              <a:lnSpc>
                <a:spcPct val="200000"/>
              </a:lnSpc>
              <a:buFontTx/>
              <a:buAutoNum type="arabicPeriod"/>
            </a:pPr>
            <a:r>
              <a:rPr lang="en-US" altLang="en-US" sz="2000" dirty="0">
                <a:solidFill>
                  <a:srgbClr val="404040"/>
                </a:solidFill>
                <a:latin typeface="Arial Rounded MT Bold" panose="020F0704030504030204" pitchFamily="34" charset="0"/>
              </a:rPr>
              <a:t>A smart contract can only be as smart as the people coding taking into account all available information at the time of coding.</a:t>
            </a:r>
          </a:p>
          <a:p>
            <a:pPr algn="just">
              <a:lnSpc>
                <a:spcPct val="200000"/>
              </a:lnSpc>
              <a:buFontTx/>
              <a:buAutoNum type="arabicPeriod"/>
            </a:pPr>
            <a:r>
              <a:rPr lang="en-US" altLang="en-US" sz="2000" dirty="0">
                <a:solidFill>
                  <a:srgbClr val="404040"/>
                </a:solidFill>
                <a:latin typeface="Arial Rounded MT Bold" panose="020F0704030504030204" pitchFamily="34" charset="0"/>
              </a:rPr>
              <a:t>While smart contracts have the potential to become legal contracts if certain conditions are met, they should not be confused with legal contracts accepted by courts and or law enforcement. However, we will probably see a fusion of legal contracts and smart contracts emerge over the next few years as the technology becomes more mature and widespread and legal standards are adopted</a:t>
            </a:r>
            <a:r>
              <a:rPr lang="en-US" altLang="en-US" sz="2000" dirty="0" smtClean="0">
                <a:solidFill>
                  <a:srgbClr val="404040"/>
                </a:solidFill>
                <a:latin typeface="Arial Rounded MT Bold" panose="020F0704030504030204" pitchFamily="34" charset="0"/>
              </a:rPr>
              <a:t>.</a:t>
            </a:r>
            <a:endParaRPr sz="2800" spc="-10" dirty="0">
              <a:solidFill>
                <a:srgbClr val="5F5F5F"/>
              </a:solidFill>
              <a:cs typeface="Calibri"/>
            </a:endParaRPr>
          </a:p>
        </p:txBody>
      </p:sp>
    </p:spTree>
    <p:extLst>
      <p:ext uri="{BB962C8B-B14F-4D97-AF65-F5344CB8AC3E}">
        <p14:creationId xmlns:p14="http://schemas.microsoft.com/office/powerpoint/2010/main" val="161328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4221766" cy="886140"/>
          </a:xfrm>
          <a:prstGeom prst="rect">
            <a:avLst/>
          </a:prstGeom>
        </p:spPr>
        <p:txBody>
          <a:bodyPr vert="horz" wrap="square" lIns="0" tIns="24130" rIns="0" bIns="0" rtlCol="0">
            <a:spAutoFit/>
          </a:bodyPr>
          <a:lstStyle/>
          <a:p>
            <a:pPr marL="25400">
              <a:spcBef>
                <a:spcPts val="190"/>
              </a:spcBef>
            </a:pPr>
            <a:r>
              <a:rPr lang="en-IN" sz="5600" spc="-10" dirty="0">
                <a:solidFill>
                  <a:srgbClr val="095A82"/>
                </a:solidFill>
              </a:rPr>
              <a:t>Smart</a:t>
            </a:r>
            <a:r>
              <a:rPr lang="en-IN" sz="5600" spc="-80" dirty="0">
                <a:solidFill>
                  <a:srgbClr val="095A82"/>
                </a:solidFill>
              </a:rPr>
              <a:t> </a:t>
            </a:r>
            <a:r>
              <a:rPr lang="en-IN" sz="5600" spc="-10" dirty="0">
                <a:solidFill>
                  <a:srgbClr val="095A82"/>
                </a:solidFill>
              </a:rPr>
              <a:t>Contract – How it works?</a:t>
            </a:r>
            <a:endParaRPr sz="5600" dirty="0"/>
          </a:p>
        </p:txBody>
      </p:sp>
      <p:sp>
        <p:nvSpPr>
          <p:cNvPr id="16" name="object 3"/>
          <p:cNvSpPr txBox="1"/>
          <p:nvPr/>
        </p:nvSpPr>
        <p:spPr>
          <a:xfrm>
            <a:off x="942035" y="1653488"/>
            <a:ext cx="16413275" cy="7196842"/>
          </a:xfrm>
          <a:prstGeom prst="rect">
            <a:avLst/>
          </a:prstGeom>
        </p:spPr>
        <p:txBody>
          <a:bodyPr vert="horz" wrap="square" lIns="0" tIns="269240" rIns="0" bIns="0" rtlCol="0">
            <a:spAutoFit/>
          </a:bodyPr>
          <a:lstStyle/>
          <a:p>
            <a:pPr algn="ctr">
              <a:lnSpc>
                <a:spcPct val="150000"/>
              </a:lnSpc>
            </a:pPr>
            <a:r>
              <a:rPr lang="en-US" altLang="en-US" sz="2400" dirty="0">
                <a:solidFill>
                  <a:srgbClr val="0070C0"/>
                </a:solidFill>
                <a:latin typeface="Arial Rounded MT Bold" panose="020F0704030504030204" pitchFamily="34" charset="0"/>
              </a:rPr>
              <a:t>Slashing Transactions Costs of Coordination &amp; </a:t>
            </a:r>
            <a:r>
              <a:rPr lang="en-US" altLang="en-US" sz="2400" dirty="0" smtClean="0">
                <a:solidFill>
                  <a:srgbClr val="0070C0"/>
                </a:solidFill>
                <a:latin typeface="Arial Rounded MT Bold" panose="020F0704030504030204" pitchFamily="34" charset="0"/>
              </a:rPr>
              <a:t>Enforcement</a:t>
            </a:r>
          </a:p>
          <a:p>
            <a:pPr>
              <a:lnSpc>
                <a:spcPct val="150000"/>
              </a:lnSpc>
              <a:defRPr/>
            </a:pPr>
            <a:r>
              <a:rPr lang="en-US" sz="2000" dirty="0" smtClean="0">
                <a:solidFill>
                  <a:schemeClr val="accent6">
                    <a:lumMod val="75000"/>
                  </a:schemeClr>
                </a:solidFill>
                <a:latin typeface="Arial Rounded MT Bold" panose="020F0704030504030204" pitchFamily="34" charset="0"/>
              </a:rPr>
              <a:t>Would </a:t>
            </a:r>
            <a:r>
              <a:rPr lang="en-US" sz="2000" dirty="0">
                <a:solidFill>
                  <a:schemeClr val="accent6">
                    <a:lumMod val="75000"/>
                  </a:schemeClr>
                </a:solidFill>
                <a:latin typeface="Arial Rounded MT Bold" panose="020F0704030504030204" pitchFamily="34" charset="0"/>
              </a:rPr>
              <a:t>you enter into a contract with someone whom you’ve never met?</a:t>
            </a:r>
          </a:p>
          <a:p>
            <a:pPr>
              <a:lnSpc>
                <a:spcPct val="150000"/>
              </a:lnSpc>
              <a:defRPr/>
            </a:pPr>
            <a:r>
              <a:rPr lang="en-US" sz="2000" dirty="0">
                <a:solidFill>
                  <a:schemeClr val="accent6">
                    <a:lumMod val="75000"/>
                  </a:schemeClr>
                </a:solidFill>
                <a:latin typeface="Arial Rounded MT Bold" panose="020F0704030504030204" pitchFamily="34" charset="0"/>
              </a:rPr>
              <a:t>Would you agree to lend money to some farmer in Ethiopia? </a:t>
            </a:r>
          </a:p>
          <a:p>
            <a:pPr>
              <a:lnSpc>
                <a:spcPct val="150000"/>
              </a:lnSpc>
              <a:defRPr/>
            </a:pPr>
            <a:r>
              <a:rPr lang="en-US" sz="2000" dirty="0">
                <a:solidFill>
                  <a:schemeClr val="accent6">
                    <a:lumMod val="75000"/>
                  </a:schemeClr>
                </a:solidFill>
                <a:latin typeface="Arial Rounded MT Bold" panose="020F0704030504030204" pitchFamily="34" charset="0"/>
              </a:rPr>
              <a:t>Would you become an investor in a minority-run newspaper in a war zone?</a:t>
            </a:r>
          </a:p>
          <a:p>
            <a:pPr>
              <a:lnSpc>
                <a:spcPct val="150000"/>
              </a:lnSpc>
              <a:defRPr/>
            </a:pPr>
            <a:r>
              <a:rPr lang="en-US" sz="2000" dirty="0">
                <a:solidFill>
                  <a:schemeClr val="accent6">
                    <a:lumMod val="75000"/>
                  </a:schemeClr>
                </a:solidFill>
                <a:latin typeface="Arial Rounded MT Bold" panose="020F0704030504030204" pitchFamily="34" charset="0"/>
              </a:rPr>
              <a:t>Would you go to the hassle of writing up a legal contract for a $5 purchase over internet? </a:t>
            </a:r>
            <a:endParaRPr lang="en-US" sz="2000" dirty="0" smtClean="0">
              <a:solidFill>
                <a:schemeClr val="accent6">
                  <a:lumMod val="75000"/>
                </a:schemeClr>
              </a:solidFill>
              <a:latin typeface="Arial Rounded MT Bold" panose="020F0704030504030204" pitchFamily="34" charset="0"/>
            </a:endParaRPr>
          </a:p>
          <a:p>
            <a:pPr algn="ctr">
              <a:lnSpc>
                <a:spcPct val="150000"/>
              </a:lnSpc>
              <a:defRPr/>
            </a:pPr>
            <a:r>
              <a:rPr lang="en-US" sz="2400" dirty="0" smtClean="0">
                <a:solidFill>
                  <a:srgbClr val="0070C0"/>
                </a:solidFill>
                <a:latin typeface="Arial Rounded MT Bold" panose="020F0704030504030204" pitchFamily="34" charset="0"/>
              </a:rPr>
              <a:t>No</a:t>
            </a:r>
            <a:r>
              <a:rPr lang="en-US" sz="2400" dirty="0">
                <a:solidFill>
                  <a:srgbClr val="0070C0"/>
                </a:solidFill>
                <a:latin typeface="Arial Rounded MT Bold" panose="020F0704030504030204" pitchFamily="34" charset="0"/>
              </a:rPr>
              <a:t>, The transaction costs for these examples exceed the value transferred</a:t>
            </a:r>
            <a:r>
              <a:rPr lang="en-US" sz="2400" dirty="0" smtClean="0">
                <a:solidFill>
                  <a:srgbClr val="0070C0"/>
                </a:solidFill>
                <a:latin typeface="Arial Rounded MT Bold" panose="020F0704030504030204" pitchFamily="34" charset="0"/>
              </a:rPr>
              <a:t>.</a:t>
            </a:r>
          </a:p>
          <a:p>
            <a:pPr algn="ctr">
              <a:defRPr/>
            </a:pPr>
            <a:endParaRPr lang="en-US" sz="2400" dirty="0" smtClean="0">
              <a:solidFill>
                <a:srgbClr val="0070C0"/>
              </a:solidFill>
              <a:latin typeface="Arial Rounded MT Bold" panose="020F0704030504030204" pitchFamily="34" charset="0"/>
            </a:endParaRPr>
          </a:p>
          <a:p>
            <a:pPr algn="ctr">
              <a:defRPr/>
            </a:pPr>
            <a:endParaRPr lang="en-US" sz="2400" dirty="0">
              <a:solidFill>
                <a:srgbClr val="0070C0"/>
              </a:solidFill>
              <a:latin typeface="Arial Rounded MT Bold" panose="020F0704030504030204" pitchFamily="34" charset="0"/>
            </a:endParaRPr>
          </a:p>
          <a:p>
            <a:pPr>
              <a:lnSpc>
                <a:spcPct val="150000"/>
              </a:lnSpc>
              <a:buFontTx/>
              <a:buAutoNum type="arabicPeriod"/>
            </a:pPr>
            <a:r>
              <a:rPr lang="en-US" altLang="en-US" sz="2000" dirty="0" smtClean="0">
                <a:latin typeface="Arial Rounded MT Bold" panose="020F0704030504030204" pitchFamily="34" charset="0"/>
              </a:rPr>
              <a:t>Smart </a:t>
            </a:r>
            <a:r>
              <a:rPr lang="en-US" altLang="en-US" sz="2000" dirty="0">
                <a:latin typeface="Arial Rounded MT Bold" panose="020F0704030504030204" pitchFamily="34" charset="0"/>
              </a:rPr>
              <a:t>contracts radically reduce transaction costs.  </a:t>
            </a:r>
          </a:p>
          <a:p>
            <a:pPr>
              <a:lnSpc>
                <a:spcPct val="150000"/>
              </a:lnSpc>
              <a:buFontTx/>
              <a:buAutoNum type="arabicPeriod"/>
            </a:pPr>
            <a:r>
              <a:rPr lang="en-US" altLang="en-US" sz="2000" dirty="0">
                <a:latin typeface="Arial Rounded MT Bold" panose="020F0704030504030204" pitchFamily="34" charset="0"/>
              </a:rPr>
              <a:t>Auto enforceable code – whether on the protocol level or on the application level – standardizes transaction rules, thus reducing the transaction costs of:</a:t>
            </a:r>
          </a:p>
          <a:p>
            <a:pPr marL="742950" lvl="1" indent="-285750">
              <a:lnSpc>
                <a:spcPct val="150000"/>
              </a:lnSpc>
              <a:buFont typeface="Wingdings" panose="05000000000000000000" pitchFamily="2" charset="2"/>
              <a:buChar char="q"/>
            </a:pPr>
            <a:r>
              <a:rPr lang="en-US" altLang="en-US" sz="2000" dirty="0">
                <a:latin typeface="Arial Rounded MT Bold" panose="020F0704030504030204" pitchFamily="34" charset="0"/>
              </a:rPr>
              <a:t>Reaching an agreement,</a:t>
            </a:r>
          </a:p>
          <a:p>
            <a:pPr marL="742950" lvl="1" indent="-285750">
              <a:lnSpc>
                <a:spcPct val="150000"/>
              </a:lnSpc>
              <a:buFont typeface="Wingdings" panose="05000000000000000000" pitchFamily="2" charset="2"/>
              <a:buChar char="q"/>
            </a:pPr>
            <a:r>
              <a:rPr lang="en-US" altLang="en-US" sz="2000" dirty="0">
                <a:latin typeface="Arial Rounded MT Bold" panose="020F0704030504030204" pitchFamily="34" charset="0"/>
              </a:rPr>
              <a:t>Formalization, and</a:t>
            </a:r>
          </a:p>
          <a:p>
            <a:pPr marL="742950" lvl="1" indent="-285750">
              <a:lnSpc>
                <a:spcPct val="150000"/>
              </a:lnSpc>
              <a:buFont typeface="Wingdings" panose="05000000000000000000" pitchFamily="2" charset="2"/>
              <a:buChar char="q"/>
            </a:pPr>
            <a:r>
              <a:rPr lang="en-US" altLang="en-US" sz="2000" dirty="0">
                <a:latin typeface="Arial Rounded MT Bold" panose="020F0704030504030204" pitchFamily="34" charset="0"/>
              </a:rPr>
              <a:t>Enforcement.</a:t>
            </a:r>
            <a:endParaRPr lang="en-US" altLang="en-US" sz="2000" dirty="0">
              <a:solidFill>
                <a:srgbClr val="404040"/>
              </a:solidFill>
              <a:latin typeface="Arial Rounded MT Bold" panose="020F0704030504030204" pitchFamily="34" charset="0"/>
            </a:endParaRPr>
          </a:p>
          <a:p>
            <a:pPr>
              <a:lnSpc>
                <a:spcPct val="150000"/>
              </a:lnSpc>
              <a:buFontTx/>
              <a:buAutoNum type="arabicPeriod"/>
            </a:pPr>
            <a:r>
              <a:rPr lang="en-US" altLang="en-US" sz="2000" dirty="0">
                <a:latin typeface="Arial Rounded MT Bold" panose="020F0704030504030204" pitchFamily="34" charset="0"/>
              </a:rPr>
              <a:t>Smart contracts radically reduce transaction costs.</a:t>
            </a:r>
            <a:endParaRPr sz="2000" spc="-10" dirty="0">
              <a:solidFill>
                <a:srgbClr val="5F5F5F"/>
              </a:solidFill>
              <a:latin typeface="Arial Rounded MT Bold" panose="020F0704030504030204" pitchFamily="34" charset="0"/>
              <a:cs typeface="Calibri"/>
            </a:endParaRPr>
          </a:p>
        </p:txBody>
      </p:sp>
    </p:spTree>
    <p:extLst>
      <p:ext uri="{BB962C8B-B14F-4D97-AF65-F5344CB8AC3E}">
        <p14:creationId xmlns:p14="http://schemas.microsoft.com/office/powerpoint/2010/main" val="2214824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Ethereum Wallet</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7504518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422176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Ethereum Wallet</a:t>
            </a:r>
            <a:endParaRPr sz="5600" dirty="0"/>
          </a:p>
        </p:txBody>
      </p:sp>
      <p:sp>
        <p:nvSpPr>
          <p:cNvPr id="16" name="object 3"/>
          <p:cNvSpPr txBox="1"/>
          <p:nvPr/>
        </p:nvSpPr>
        <p:spPr>
          <a:xfrm>
            <a:off x="707136" y="4015406"/>
            <a:ext cx="16413275" cy="3408625"/>
          </a:xfrm>
          <a:prstGeom prst="rect">
            <a:avLst/>
          </a:prstGeom>
        </p:spPr>
        <p:txBody>
          <a:bodyPr vert="horz" wrap="square" lIns="0" tIns="269240" rIns="0" bIns="0" rtlCol="0">
            <a:spAutoFit/>
          </a:bodyPr>
          <a:lstStyle/>
          <a:p>
            <a:pPr marL="171450" indent="-171450">
              <a:lnSpc>
                <a:spcPct val="200000"/>
              </a:lnSpc>
              <a:buFont typeface="Arial" pitchFamily="34" charset="0"/>
              <a:buChar char="•"/>
              <a:defRPr/>
            </a:pPr>
            <a:r>
              <a:rPr lang="en-IN" sz="2000" dirty="0">
                <a:latin typeface="Arial Rounded MT Bold" panose="020F0704030504030204" pitchFamily="34" charset="0"/>
              </a:rPr>
              <a:t>Ethereum</a:t>
            </a:r>
            <a:r>
              <a:rPr lang="en-IN" sz="2000" b="1" dirty="0">
                <a:latin typeface="Arial Rounded MT Bold" panose="020F0704030504030204" pitchFamily="34" charset="0"/>
              </a:rPr>
              <a:t> </a:t>
            </a:r>
            <a:r>
              <a:rPr lang="en-IN" sz="2000" dirty="0">
                <a:latin typeface="Arial Rounded MT Bold" panose="020F0704030504030204" pitchFamily="34" charset="0"/>
              </a:rPr>
              <a:t>wallet is a secure digital wallet used to </a:t>
            </a:r>
            <a:r>
              <a:rPr lang="en-IN" sz="2000" u="sng" dirty="0">
                <a:latin typeface="Arial Rounded MT Bold" panose="020F0704030504030204" pitchFamily="34" charset="0"/>
                <a:hlinkClick r:id="rId5"/>
              </a:rPr>
              <a:t>store, send, and receive</a:t>
            </a:r>
            <a:r>
              <a:rPr lang="en-IN" sz="2000" dirty="0">
                <a:latin typeface="Arial Rounded MT Bold" panose="020F0704030504030204" pitchFamily="34" charset="0"/>
              </a:rPr>
              <a:t> ether</a:t>
            </a:r>
          </a:p>
          <a:p>
            <a:pPr marL="171450" indent="-171450">
              <a:lnSpc>
                <a:spcPct val="200000"/>
              </a:lnSpc>
              <a:buFont typeface="Arial" pitchFamily="34" charset="0"/>
              <a:buChar char="•"/>
              <a:defRPr/>
            </a:pPr>
            <a:r>
              <a:rPr lang="en-IN" sz="2000" dirty="0">
                <a:latin typeface="Arial Rounded MT Bold" panose="020F0704030504030204" pitchFamily="34" charset="0"/>
              </a:rPr>
              <a:t>Ether itself is not actually “stored” in a wallet</a:t>
            </a:r>
          </a:p>
          <a:p>
            <a:pPr marL="171450" indent="-171450">
              <a:lnSpc>
                <a:spcPct val="200000"/>
              </a:lnSpc>
              <a:buFont typeface="Arial" pitchFamily="34" charset="0"/>
              <a:buChar char="•"/>
              <a:defRPr/>
            </a:pPr>
            <a:r>
              <a:rPr lang="en-IN" sz="2000" dirty="0">
                <a:latin typeface="Arial Rounded MT Bold" panose="020F0704030504030204" pitchFamily="34" charset="0"/>
              </a:rPr>
              <a:t>A private key (secure digital code known only to you and your wallet) is stored that shows ownership of a public key</a:t>
            </a:r>
          </a:p>
          <a:p>
            <a:pPr marL="171450" indent="-171450">
              <a:lnSpc>
                <a:spcPct val="200000"/>
              </a:lnSpc>
              <a:buFont typeface="Arial" pitchFamily="34" charset="0"/>
              <a:buChar char="•"/>
              <a:defRPr/>
            </a:pPr>
            <a:r>
              <a:rPr lang="en-IN" sz="2000" dirty="0">
                <a:latin typeface="Arial Rounded MT Bold" panose="020F0704030504030204" pitchFamily="34" charset="0"/>
              </a:rPr>
              <a:t>Wallet stores your private and public keys, allows you to send and receive coins, and also acts as a personal ledger of transactions</a:t>
            </a:r>
          </a:p>
          <a:p>
            <a:pPr marL="598170" marR="10160" indent="-572770">
              <a:spcBef>
                <a:spcPts val="1920"/>
              </a:spcBef>
              <a:buClr>
                <a:srgbClr val="095A82"/>
              </a:buClr>
              <a:buFont typeface="Wingdings"/>
              <a:buChar char=""/>
              <a:tabLst>
                <a:tab pos="598170" algn="l"/>
                <a:tab pos="599440" algn="l"/>
              </a:tabLst>
            </a:pPr>
            <a:endParaRPr sz="2800" spc="-10" dirty="0">
              <a:solidFill>
                <a:srgbClr val="5F5F5F"/>
              </a:solidFill>
              <a:cs typeface="Calibri"/>
            </a:endParaRPr>
          </a:p>
        </p:txBody>
      </p:sp>
      <p:pic>
        <p:nvPicPr>
          <p:cNvPr id="12"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829800" y="266700"/>
            <a:ext cx="8171690" cy="33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718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422176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Ethereum Wallet..</a:t>
            </a:r>
            <a:endParaRPr sz="5600" dirty="0"/>
          </a:p>
        </p:txBody>
      </p:sp>
      <p:sp>
        <p:nvSpPr>
          <p:cNvPr id="16" name="object 3"/>
          <p:cNvSpPr txBox="1"/>
          <p:nvPr/>
        </p:nvSpPr>
        <p:spPr>
          <a:xfrm>
            <a:off x="934210" y="2956250"/>
            <a:ext cx="17065448" cy="7101944"/>
          </a:xfrm>
          <a:prstGeom prst="rect">
            <a:avLst/>
          </a:prstGeom>
        </p:spPr>
        <p:txBody>
          <a:bodyPr vert="horz" wrap="square" lIns="0" tIns="269240" rIns="0" bIns="0" rtlCol="0">
            <a:spAutoFit/>
          </a:bodyPr>
          <a:lstStyle/>
          <a:p>
            <a:pPr algn="just">
              <a:lnSpc>
                <a:spcPct val="200000"/>
              </a:lnSpc>
              <a:defRPr/>
            </a:pPr>
            <a:r>
              <a:rPr lang="en-IN" sz="2000" dirty="0" smtClean="0">
                <a:solidFill>
                  <a:srgbClr val="0070C0"/>
                </a:solidFill>
                <a:latin typeface="Arial Rounded MT Bold" panose="020F0704030504030204" pitchFamily="34" charset="0"/>
              </a:rPr>
              <a:t>Desktop </a:t>
            </a:r>
            <a:r>
              <a:rPr lang="en-IN" sz="2000" dirty="0">
                <a:solidFill>
                  <a:srgbClr val="0070C0"/>
                </a:solidFill>
                <a:latin typeface="Arial Rounded MT Bold" panose="020F0704030504030204" pitchFamily="34" charset="0"/>
              </a:rPr>
              <a:t>Wallet: </a:t>
            </a:r>
            <a:r>
              <a:rPr lang="en-IN" sz="2000" dirty="0">
                <a:latin typeface="Arial Rounded MT Bold" panose="020F0704030504030204" pitchFamily="34" charset="0"/>
              </a:rPr>
              <a:t>The most common type of wallet. Typically an app that connects directly to a coin’s client.</a:t>
            </a:r>
          </a:p>
          <a:p>
            <a:pPr algn="just">
              <a:lnSpc>
                <a:spcPct val="200000"/>
              </a:lnSpc>
              <a:defRPr/>
            </a:pPr>
            <a:r>
              <a:rPr lang="en-IN" sz="2000" dirty="0">
                <a:solidFill>
                  <a:srgbClr val="0070C0"/>
                </a:solidFill>
                <a:latin typeface="Arial Rounded MT Bold" panose="020F0704030504030204" pitchFamily="34" charset="0"/>
              </a:rPr>
              <a:t>Mobile Wallet: </a:t>
            </a:r>
            <a:r>
              <a:rPr lang="en-IN" sz="2000" dirty="0">
                <a:latin typeface="Arial Rounded MT Bold" panose="020F0704030504030204" pitchFamily="34" charset="0"/>
              </a:rPr>
              <a:t>A wallet that is run from a smartphone app.</a:t>
            </a:r>
          </a:p>
          <a:p>
            <a:pPr algn="just">
              <a:lnSpc>
                <a:spcPct val="200000"/>
              </a:lnSpc>
              <a:defRPr/>
            </a:pPr>
            <a:r>
              <a:rPr lang="en-IN" sz="2000" dirty="0">
                <a:solidFill>
                  <a:srgbClr val="0070C0"/>
                </a:solidFill>
                <a:latin typeface="Arial Rounded MT Bold" panose="020F0704030504030204" pitchFamily="34" charset="0"/>
              </a:rPr>
              <a:t>Online Wallet: </a:t>
            </a:r>
            <a:r>
              <a:rPr lang="en-IN" sz="2000" dirty="0">
                <a:latin typeface="Arial Rounded MT Bold" panose="020F0704030504030204" pitchFamily="34" charset="0"/>
              </a:rPr>
              <a:t>An online wallet is a web-based wallet. You don’t download an app, but rather data is hosted on a real or </a:t>
            </a:r>
            <a:r>
              <a:rPr lang="en-IN" sz="2000" dirty="0">
                <a:solidFill>
                  <a:srgbClr val="0070C0"/>
                </a:solidFill>
                <a:latin typeface="Arial Rounded MT Bold" panose="020F0704030504030204" pitchFamily="34" charset="0"/>
              </a:rPr>
              <a:t>virtual server. </a:t>
            </a:r>
            <a:r>
              <a:rPr lang="en-IN" sz="2000" dirty="0">
                <a:latin typeface="Arial Rounded MT Bold" panose="020F0704030504030204" pitchFamily="34" charset="0"/>
              </a:rPr>
              <a:t> Some online wallets are hybrid wallets allowing encryption of private data before being sent to the online server. Some wallets let you control your private keys, some are </a:t>
            </a:r>
            <a:r>
              <a:rPr lang="en-IN" sz="2000" b="1" dirty="0">
                <a:latin typeface="Arial Rounded MT Bold" panose="020F0704030504030204" pitchFamily="34" charset="0"/>
              </a:rPr>
              <a:t>custodial</a:t>
            </a:r>
            <a:r>
              <a:rPr lang="en-IN" sz="2000" dirty="0">
                <a:latin typeface="Arial Rounded MT Bold" panose="020F0704030504030204" pitchFamily="34" charset="0"/>
              </a:rPr>
              <a:t> (you don’t control your keys directly).</a:t>
            </a:r>
          </a:p>
          <a:p>
            <a:pPr algn="just">
              <a:lnSpc>
                <a:spcPct val="200000"/>
              </a:lnSpc>
              <a:defRPr/>
            </a:pPr>
            <a:r>
              <a:rPr lang="en-IN" sz="2000" dirty="0">
                <a:solidFill>
                  <a:srgbClr val="0070C0"/>
                </a:solidFill>
                <a:latin typeface="Arial Rounded MT Bold" panose="020F0704030504030204" pitchFamily="34" charset="0"/>
              </a:rPr>
              <a:t>Hardware Wallet: </a:t>
            </a:r>
            <a:r>
              <a:rPr lang="en-IN" sz="2000" dirty="0">
                <a:latin typeface="Arial Rounded MT Bold" panose="020F0704030504030204" pitchFamily="34" charset="0"/>
              </a:rPr>
              <a:t>Dedicated hardware that is specifically built to hold cryptocurrency and keep it secure. This includes USB devices. These devices can go online to make transactions and get data and then can be taken offline for transportation and security.</a:t>
            </a:r>
          </a:p>
          <a:p>
            <a:pPr algn="just">
              <a:lnSpc>
                <a:spcPct val="200000"/>
              </a:lnSpc>
              <a:defRPr/>
            </a:pPr>
            <a:r>
              <a:rPr lang="en-IN" sz="2000" dirty="0">
                <a:solidFill>
                  <a:srgbClr val="0070C0"/>
                </a:solidFill>
                <a:latin typeface="Arial Rounded MT Bold" panose="020F0704030504030204" pitchFamily="34" charset="0"/>
              </a:rPr>
              <a:t>Paper Wallet: </a:t>
            </a:r>
            <a:r>
              <a:rPr lang="en-IN" sz="2000" dirty="0">
                <a:latin typeface="Arial Rounded MT Bold" panose="020F0704030504030204" pitchFamily="34" charset="0"/>
              </a:rPr>
              <a:t>You can print out a QR code for both a public and private key. This allows you to both send and receive digital currency using a paper wallet. With this option, you can completely avoid storing digital data about your currency by using a paper wallet.</a:t>
            </a:r>
          </a:p>
          <a:p>
            <a:pPr>
              <a:lnSpc>
                <a:spcPct val="200000"/>
              </a:lnSpc>
            </a:pPr>
            <a:endParaRPr lang="en-US" altLang="en-US" sz="2000" dirty="0">
              <a:latin typeface="Arial Rounded MT Bold" panose="020F0704030504030204" pitchFamily="34" charset="0"/>
            </a:endParaRPr>
          </a:p>
          <a:p>
            <a:pPr marL="598170" marR="10160" indent="-572770">
              <a:spcBef>
                <a:spcPts val="1920"/>
              </a:spcBef>
              <a:buClr>
                <a:srgbClr val="095A82"/>
              </a:buClr>
              <a:buFont typeface="Wingdings"/>
              <a:buChar char=""/>
              <a:tabLst>
                <a:tab pos="598170" algn="l"/>
                <a:tab pos="599440" algn="l"/>
              </a:tabLst>
            </a:pPr>
            <a:endParaRPr sz="2800" spc="-10" dirty="0">
              <a:solidFill>
                <a:srgbClr val="5F5F5F"/>
              </a:solidFill>
              <a:cs typeface="Calibri"/>
            </a:endParaRP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074400" y="254905"/>
            <a:ext cx="6958483" cy="286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4728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422176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Ethereum Wallet – myetherwallet.com</a:t>
            </a:r>
            <a:endParaRPr sz="5600" dirty="0"/>
          </a:p>
        </p:txBody>
      </p:sp>
      <p:pic>
        <p:nvPicPr>
          <p:cNvPr id="12"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81200" y="1901357"/>
            <a:ext cx="13487400" cy="7276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0737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422176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Ethereum Wallet</a:t>
            </a:r>
            <a:r>
              <a:rPr lang="en-IN" sz="5600" spc="-10" dirty="0">
                <a:solidFill>
                  <a:srgbClr val="095A82"/>
                </a:solidFill>
              </a:rPr>
              <a:t> – myetherwallet.com</a:t>
            </a:r>
            <a:endParaRPr sz="5600" dirty="0"/>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94254" y="1901358"/>
            <a:ext cx="15532761" cy="733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90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Compare Traditional Vs Smart Contracts</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21349910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422176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Traditional </a:t>
            </a:r>
            <a:r>
              <a:rPr sz="5600" spc="-10" dirty="0" smtClean="0">
                <a:solidFill>
                  <a:srgbClr val="095A82"/>
                </a:solidFill>
              </a:rPr>
              <a:t>Contracts</a:t>
            </a:r>
            <a:endParaRPr sz="5600" dirty="0"/>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12920" y="1840135"/>
            <a:ext cx="8537807" cy="7613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9169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2057400" y="4450354"/>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Introduction to Ethereum</a:t>
            </a:r>
            <a:endParaRPr sz="6600" dirty="0">
              <a:latin typeface="Trebuchet MS" panose="020B0603020202020204" pitchFamily="34" charset="0"/>
              <a:cs typeface="Calibri"/>
            </a:endParaRPr>
          </a:p>
        </p:txBody>
      </p:sp>
    </p:spTree>
    <p:extLst>
      <p:ext uri="{BB962C8B-B14F-4D97-AF65-F5344CB8AC3E}">
        <p14:creationId xmlns:p14="http://schemas.microsoft.com/office/powerpoint/2010/main" val="27786347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4221766" cy="886140"/>
          </a:xfrm>
          <a:prstGeom prst="rect">
            <a:avLst/>
          </a:prstGeom>
        </p:spPr>
        <p:txBody>
          <a:bodyPr vert="horz" wrap="square" lIns="0" tIns="24130" rIns="0" bIns="0" rtlCol="0">
            <a:spAutoFit/>
          </a:bodyPr>
          <a:lstStyle/>
          <a:p>
            <a:pPr marL="25400">
              <a:spcBef>
                <a:spcPts val="190"/>
              </a:spcBef>
            </a:pPr>
            <a:r>
              <a:rPr sz="5600" spc="-10" dirty="0" smtClean="0">
                <a:solidFill>
                  <a:srgbClr val="095A82"/>
                </a:solidFill>
              </a:rPr>
              <a:t>Smart</a:t>
            </a:r>
            <a:r>
              <a:rPr sz="5600" spc="-80" dirty="0" smtClean="0">
                <a:solidFill>
                  <a:srgbClr val="095A82"/>
                </a:solidFill>
              </a:rPr>
              <a:t> </a:t>
            </a:r>
            <a:r>
              <a:rPr sz="5600" spc="-10" dirty="0">
                <a:solidFill>
                  <a:srgbClr val="095A82"/>
                </a:solidFill>
              </a:rPr>
              <a:t>Contracts</a:t>
            </a:r>
            <a:endParaRPr sz="5600" dirty="0"/>
          </a:p>
        </p:txBody>
      </p:sp>
      <p:pic>
        <p:nvPicPr>
          <p:cNvPr id="12" name="Picture 2"/>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1732664" y="1794121"/>
            <a:ext cx="5622646" cy="768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707136" y="1908978"/>
            <a:ext cx="1102552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lnSpc>
                <a:spcPct val="200000"/>
              </a:lnSpc>
              <a:spcBef>
                <a:spcPct val="0"/>
              </a:spcBef>
              <a:buFontTx/>
              <a:buNone/>
            </a:pPr>
            <a:r>
              <a:rPr lang="en-US" altLang="en-US" sz="2000" dirty="0">
                <a:latin typeface="Arial Rounded MT Bold" panose="020F0704030504030204" pitchFamily="34" charset="0"/>
              </a:rPr>
              <a:t>If the network agrees that both conditions are true, Alice automatically gets the access code to the smart lock for the garage. The blockchain registers Alice as the new owner of the car. Bob has € 20,000 more on his account, and Alice € 20,000 less. No middlemen required.</a:t>
            </a:r>
          </a:p>
        </p:txBody>
      </p:sp>
      <p:sp>
        <p:nvSpPr>
          <p:cNvPr id="15" name="Rectangle 4"/>
          <p:cNvSpPr>
            <a:spLocks noChangeArrowheads="1"/>
          </p:cNvSpPr>
          <p:nvPr/>
        </p:nvSpPr>
        <p:spPr bwMode="auto">
          <a:xfrm>
            <a:off x="707136" y="4172885"/>
            <a:ext cx="10265664" cy="245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lnSpc>
                <a:spcPct val="200000"/>
              </a:lnSpc>
              <a:spcBef>
                <a:spcPct val="0"/>
              </a:spcBef>
              <a:buFontTx/>
              <a:buNone/>
            </a:pPr>
            <a:r>
              <a:rPr lang="en-US" altLang="en-US" sz="2000" dirty="0">
                <a:latin typeface="Arial Rounded MT Bold" panose="020F0704030504030204" pitchFamily="34" charset="0"/>
              </a:rPr>
              <a:t>On the Blockchain, who owns what is transparent and at the same time anonymous or pseudonymous. This means that every computer running the blockchain protocol could check whether a certain person is the rightful owner of the car or not.</a:t>
            </a:r>
          </a:p>
        </p:txBody>
      </p:sp>
      <p:sp>
        <p:nvSpPr>
          <p:cNvPr id="16" name="Rectangle 5"/>
          <p:cNvSpPr>
            <a:spLocks noChangeArrowheads="1"/>
          </p:cNvSpPr>
          <p:nvPr/>
        </p:nvSpPr>
        <p:spPr bwMode="auto">
          <a:xfrm>
            <a:off x="707136" y="6381049"/>
            <a:ext cx="10265664"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lnSpc>
                <a:spcPct val="200000"/>
              </a:lnSpc>
              <a:spcBef>
                <a:spcPct val="0"/>
              </a:spcBef>
              <a:buFontTx/>
              <a:buNone/>
            </a:pPr>
            <a:r>
              <a:rPr lang="en-US" altLang="en-US" sz="2000" dirty="0">
                <a:solidFill>
                  <a:srgbClr val="0070C0"/>
                </a:solidFill>
                <a:latin typeface="Arial Rounded MT Bold" panose="020F0704030504030204" pitchFamily="34" charset="0"/>
              </a:rPr>
              <a:t>Stealing cars won’t be as easy as today, especially once we have smart keys granting access control verified on the blockchain, to unlock our future vehicles. </a:t>
            </a:r>
            <a:r>
              <a:rPr lang="en-US" altLang="en-US" sz="2000" dirty="0">
                <a:latin typeface="Arial Rounded MT Bold" panose="020F0704030504030204" pitchFamily="34" charset="0"/>
              </a:rPr>
              <a:t>As the owner of the car, you could authorize other people to drive it (stating the public key of the respective individual). In such cases opening the car would only be possible with a smart key on the Blockchain.</a:t>
            </a:r>
          </a:p>
        </p:txBody>
      </p:sp>
    </p:spTree>
    <p:extLst>
      <p:ext uri="{BB962C8B-B14F-4D97-AF65-F5344CB8AC3E}">
        <p14:creationId xmlns:p14="http://schemas.microsoft.com/office/powerpoint/2010/main" val="1182315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1609471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How Smart Contracts </a:t>
            </a:r>
            <a:r>
              <a:rPr sz="5600" spc="-20" dirty="0">
                <a:solidFill>
                  <a:srgbClr val="095A82"/>
                </a:solidFill>
              </a:rPr>
              <a:t>Work </a:t>
            </a:r>
            <a:r>
              <a:rPr sz="5600" spc="-10" dirty="0">
                <a:solidFill>
                  <a:srgbClr val="095A82"/>
                </a:solidFill>
              </a:rPr>
              <a:t>in a </a:t>
            </a:r>
            <a:r>
              <a:rPr sz="5600" spc="-20" dirty="0">
                <a:solidFill>
                  <a:srgbClr val="095A82"/>
                </a:solidFill>
              </a:rPr>
              <a:t>Permission</a:t>
            </a:r>
            <a:r>
              <a:rPr sz="5600" spc="340" dirty="0">
                <a:solidFill>
                  <a:srgbClr val="095A82"/>
                </a:solidFill>
              </a:rPr>
              <a:t> </a:t>
            </a:r>
            <a:r>
              <a:rPr sz="5600" spc="-10" dirty="0">
                <a:solidFill>
                  <a:srgbClr val="095A82"/>
                </a:solidFill>
              </a:rPr>
              <a:t>Blockchain</a:t>
            </a:r>
            <a:endParaRPr sz="5600" dirty="0"/>
          </a:p>
        </p:txBody>
      </p:sp>
      <p:sp>
        <p:nvSpPr>
          <p:cNvPr id="6" name="object 6"/>
          <p:cNvSpPr/>
          <p:nvPr/>
        </p:nvSpPr>
        <p:spPr>
          <a:xfrm>
            <a:off x="932688" y="1792222"/>
            <a:ext cx="17074896" cy="785164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4255976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994537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Cryptocurrency used in</a:t>
            </a:r>
            <a:r>
              <a:rPr sz="5600" spc="80" dirty="0">
                <a:solidFill>
                  <a:srgbClr val="095A82"/>
                </a:solidFill>
              </a:rPr>
              <a:t> </a:t>
            </a:r>
            <a:r>
              <a:rPr sz="5600" spc="-10" dirty="0">
                <a:solidFill>
                  <a:srgbClr val="095A82"/>
                </a:solidFill>
              </a:rPr>
              <a:t>Ethereum</a:t>
            </a:r>
            <a:endParaRPr sz="5600"/>
          </a:p>
        </p:txBody>
      </p:sp>
      <p:sp>
        <p:nvSpPr>
          <p:cNvPr id="12" name="object 3"/>
          <p:cNvSpPr/>
          <p:nvPr/>
        </p:nvSpPr>
        <p:spPr>
          <a:xfrm>
            <a:off x="5105401" y="2913888"/>
            <a:ext cx="2691382" cy="666292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7116065" y="2217054"/>
            <a:ext cx="6069330" cy="3911600"/>
          </a:xfrm>
          <a:custGeom>
            <a:avLst/>
            <a:gdLst/>
            <a:ahLst/>
            <a:cxnLst/>
            <a:rect l="l" t="t" r="r" b="b"/>
            <a:pathLst>
              <a:path w="3034665" h="1955800">
                <a:moveTo>
                  <a:pt x="2796702" y="1546153"/>
                </a:moveTo>
                <a:lnTo>
                  <a:pt x="726058" y="1546153"/>
                </a:lnTo>
                <a:lnTo>
                  <a:pt x="756965" y="1578009"/>
                </a:lnTo>
                <a:lnTo>
                  <a:pt x="789322" y="1608694"/>
                </a:lnTo>
                <a:lnTo>
                  <a:pt x="823075" y="1638192"/>
                </a:lnTo>
                <a:lnTo>
                  <a:pt x="858168" y="1666488"/>
                </a:lnTo>
                <a:lnTo>
                  <a:pt x="894545" y="1693566"/>
                </a:lnTo>
                <a:lnTo>
                  <a:pt x="932152" y="1719410"/>
                </a:lnTo>
                <a:lnTo>
                  <a:pt x="970933" y="1744004"/>
                </a:lnTo>
                <a:lnTo>
                  <a:pt x="1010832" y="1767333"/>
                </a:lnTo>
                <a:lnTo>
                  <a:pt x="1051795" y="1789380"/>
                </a:lnTo>
                <a:lnTo>
                  <a:pt x="1093766" y="1810129"/>
                </a:lnTo>
                <a:lnTo>
                  <a:pt x="1136689" y="1829566"/>
                </a:lnTo>
                <a:lnTo>
                  <a:pt x="1180509" y="1847673"/>
                </a:lnTo>
                <a:lnTo>
                  <a:pt x="1225171" y="1864436"/>
                </a:lnTo>
                <a:lnTo>
                  <a:pt x="1270620" y="1879838"/>
                </a:lnTo>
                <a:lnTo>
                  <a:pt x="1316799" y="1893863"/>
                </a:lnTo>
                <a:lnTo>
                  <a:pt x="1363654" y="1906496"/>
                </a:lnTo>
                <a:lnTo>
                  <a:pt x="1411129" y="1917721"/>
                </a:lnTo>
                <a:lnTo>
                  <a:pt x="1459170" y="1927522"/>
                </a:lnTo>
                <a:lnTo>
                  <a:pt x="1507719" y="1935883"/>
                </a:lnTo>
                <a:lnTo>
                  <a:pt x="1556723" y="1942788"/>
                </a:lnTo>
                <a:lnTo>
                  <a:pt x="1606126" y="1948222"/>
                </a:lnTo>
                <a:lnTo>
                  <a:pt x="1655872" y="1952168"/>
                </a:lnTo>
                <a:lnTo>
                  <a:pt x="1705906" y="1954612"/>
                </a:lnTo>
                <a:lnTo>
                  <a:pt x="1756173" y="1955536"/>
                </a:lnTo>
                <a:lnTo>
                  <a:pt x="1806617" y="1954925"/>
                </a:lnTo>
                <a:lnTo>
                  <a:pt x="1857183" y="1952764"/>
                </a:lnTo>
                <a:lnTo>
                  <a:pt x="1907815" y="1949036"/>
                </a:lnTo>
                <a:lnTo>
                  <a:pt x="1958459" y="1943726"/>
                </a:lnTo>
                <a:lnTo>
                  <a:pt x="2009059" y="1936818"/>
                </a:lnTo>
                <a:lnTo>
                  <a:pt x="2059558" y="1928296"/>
                </a:lnTo>
                <a:lnTo>
                  <a:pt x="2112948" y="1917483"/>
                </a:lnTo>
                <a:lnTo>
                  <a:pt x="2165210" y="1905045"/>
                </a:lnTo>
                <a:lnTo>
                  <a:pt x="2216309" y="1891028"/>
                </a:lnTo>
                <a:lnTo>
                  <a:pt x="2266210" y="1875474"/>
                </a:lnTo>
                <a:lnTo>
                  <a:pt x="2314878" y="1858429"/>
                </a:lnTo>
                <a:lnTo>
                  <a:pt x="2362278" y="1839937"/>
                </a:lnTo>
                <a:lnTo>
                  <a:pt x="2408374" y="1820042"/>
                </a:lnTo>
                <a:lnTo>
                  <a:pt x="2453131" y="1798788"/>
                </a:lnTo>
                <a:lnTo>
                  <a:pt x="2496514" y="1776219"/>
                </a:lnTo>
                <a:lnTo>
                  <a:pt x="2538488" y="1752380"/>
                </a:lnTo>
                <a:lnTo>
                  <a:pt x="2579017" y="1727316"/>
                </a:lnTo>
                <a:lnTo>
                  <a:pt x="2618066" y="1701069"/>
                </a:lnTo>
                <a:lnTo>
                  <a:pt x="2655601" y="1673685"/>
                </a:lnTo>
                <a:lnTo>
                  <a:pt x="2691585" y="1645207"/>
                </a:lnTo>
                <a:lnTo>
                  <a:pt x="2725984" y="1615681"/>
                </a:lnTo>
                <a:lnTo>
                  <a:pt x="2758763" y="1585150"/>
                </a:lnTo>
                <a:lnTo>
                  <a:pt x="2789885" y="1553658"/>
                </a:lnTo>
                <a:lnTo>
                  <a:pt x="2796702" y="1546153"/>
                </a:lnTo>
                <a:close/>
              </a:path>
              <a:path w="3034665" h="1955800">
                <a:moveTo>
                  <a:pt x="1777142" y="0"/>
                </a:moveTo>
                <a:lnTo>
                  <a:pt x="1725303" y="356"/>
                </a:lnTo>
                <a:lnTo>
                  <a:pt x="1673214" y="2360"/>
                </a:lnTo>
                <a:lnTo>
                  <a:pt x="1620928" y="6037"/>
                </a:lnTo>
                <a:lnTo>
                  <a:pt x="1568498" y="11413"/>
                </a:lnTo>
                <a:lnTo>
                  <a:pt x="1515978" y="18512"/>
                </a:lnTo>
                <a:lnTo>
                  <a:pt x="1463420" y="27360"/>
                </a:lnTo>
                <a:lnTo>
                  <a:pt x="1410031" y="38173"/>
                </a:lnTo>
                <a:lnTo>
                  <a:pt x="1357769" y="50610"/>
                </a:lnTo>
                <a:lnTo>
                  <a:pt x="1306670" y="64628"/>
                </a:lnTo>
                <a:lnTo>
                  <a:pt x="1256769" y="80181"/>
                </a:lnTo>
                <a:lnTo>
                  <a:pt x="1208101" y="97226"/>
                </a:lnTo>
                <a:lnTo>
                  <a:pt x="1160701" y="115718"/>
                </a:lnTo>
                <a:lnTo>
                  <a:pt x="1114605" y="135614"/>
                </a:lnTo>
                <a:lnTo>
                  <a:pt x="1069848" y="156868"/>
                </a:lnTo>
                <a:lnTo>
                  <a:pt x="1026465" y="179436"/>
                </a:lnTo>
                <a:lnTo>
                  <a:pt x="984491" y="203275"/>
                </a:lnTo>
                <a:lnTo>
                  <a:pt x="943962" y="228340"/>
                </a:lnTo>
                <a:lnTo>
                  <a:pt x="904913" y="254587"/>
                </a:lnTo>
                <a:lnTo>
                  <a:pt x="867378" y="281971"/>
                </a:lnTo>
                <a:lnTo>
                  <a:pt x="831394" y="310448"/>
                </a:lnTo>
                <a:lnTo>
                  <a:pt x="796995" y="339975"/>
                </a:lnTo>
                <a:lnTo>
                  <a:pt x="764216" y="370506"/>
                </a:lnTo>
                <a:lnTo>
                  <a:pt x="733094" y="401997"/>
                </a:lnTo>
                <a:lnTo>
                  <a:pt x="703662" y="434405"/>
                </a:lnTo>
                <a:lnTo>
                  <a:pt x="675957" y="467685"/>
                </a:lnTo>
                <a:lnTo>
                  <a:pt x="650013" y="501792"/>
                </a:lnTo>
                <a:lnTo>
                  <a:pt x="625866" y="536683"/>
                </a:lnTo>
                <a:lnTo>
                  <a:pt x="603551" y="572313"/>
                </a:lnTo>
                <a:lnTo>
                  <a:pt x="583103" y="608638"/>
                </a:lnTo>
                <a:lnTo>
                  <a:pt x="564557" y="645614"/>
                </a:lnTo>
                <a:lnTo>
                  <a:pt x="547949" y="683196"/>
                </a:lnTo>
                <a:lnTo>
                  <a:pt x="533313" y="721340"/>
                </a:lnTo>
                <a:lnTo>
                  <a:pt x="520686" y="760002"/>
                </a:lnTo>
                <a:lnTo>
                  <a:pt x="510101" y="799138"/>
                </a:lnTo>
                <a:lnTo>
                  <a:pt x="501596" y="838703"/>
                </a:lnTo>
                <a:lnTo>
                  <a:pt x="495203" y="878653"/>
                </a:lnTo>
                <a:lnTo>
                  <a:pt x="490960" y="918944"/>
                </a:lnTo>
                <a:lnTo>
                  <a:pt x="488901" y="959532"/>
                </a:lnTo>
                <a:lnTo>
                  <a:pt x="489061" y="1000372"/>
                </a:lnTo>
                <a:lnTo>
                  <a:pt x="491475" y="1041420"/>
                </a:lnTo>
                <a:lnTo>
                  <a:pt x="496179" y="1082632"/>
                </a:lnTo>
                <a:lnTo>
                  <a:pt x="503209" y="1123964"/>
                </a:lnTo>
                <a:lnTo>
                  <a:pt x="512598" y="1165371"/>
                </a:lnTo>
                <a:lnTo>
                  <a:pt x="524382" y="1206809"/>
                </a:lnTo>
                <a:lnTo>
                  <a:pt x="0" y="1595937"/>
                </a:lnTo>
                <a:lnTo>
                  <a:pt x="726058" y="1546153"/>
                </a:lnTo>
                <a:lnTo>
                  <a:pt x="2796702" y="1546153"/>
                </a:lnTo>
                <a:lnTo>
                  <a:pt x="2819317" y="1521251"/>
                </a:lnTo>
                <a:lnTo>
                  <a:pt x="2847022" y="1487971"/>
                </a:lnTo>
                <a:lnTo>
                  <a:pt x="2872966" y="1453864"/>
                </a:lnTo>
                <a:lnTo>
                  <a:pt x="2897113" y="1418973"/>
                </a:lnTo>
                <a:lnTo>
                  <a:pt x="2919428" y="1383343"/>
                </a:lnTo>
                <a:lnTo>
                  <a:pt x="2939876" y="1347018"/>
                </a:lnTo>
                <a:lnTo>
                  <a:pt x="2958422" y="1310042"/>
                </a:lnTo>
                <a:lnTo>
                  <a:pt x="2975030" y="1272460"/>
                </a:lnTo>
                <a:lnTo>
                  <a:pt x="2989666" y="1234316"/>
                </a:lnTo>
                <a:lnTo>
                  <a:pt x="3002293" y="1195654"/>
                </a:lnTo>
                <a:lnTo>
                  <a:pt x="3012878" y="1156518"/>
                </a:lnTo>
                <a:lnTo>
                  <a:pt x="3021383" y="1116953"/>
                </a:lnTo>
                <a:lnTo>
                  <a:pt x="3027776" y="1077002"/>
                </a:lnTo>
                <a:lnTo>
                  <a:pt x="3032019" y="1036711"/>
                </a:lnTo>
                <a:lnTo>
                  <a:pt x="3034078" y="996124"/>
                </a:lnTo>
                <a:lnTo>
                  <a:pt x="3033918" y="955284"/>
                </a:lnTo>
                <a:lnTo>
                  <a:pt x="3031504" y="914235"/>
                </a:lnTo>
                <a:lnTo>
                  <a:pt x="3026800" y="873023"/>
                </a:lnTo>
                <a:lnTo>
                  <a:pt x="3019770" y="831692"/>
                </a:lnTo>
                <a:lnTo>
                  <a:pt x="3010381" y="790285"/>
                </a:lnTo>
                <a:lnTo>
                  <a:pt x="2998596" y="748847"/>
                </a:lnTo>
                <a:lnTo>
                  <a:pt x="2984913" y="708873"/>
                </a:lnTo>
                <a:lnTo>
                  <a:pt x="2969222" y="669720"/>
                </a:lnTo>
                <a:lnTo>
                  <a:pt x="2951574" y="631413"/>
                </a:lnTo>
                <a:lnTo>
                  <a:pt x="2932025" y="593978"/>
                </a:lnTo>
                <a:lnTo>
                  <a:pt x="2910626" y="557439"/>
                </a:lnTo>
                <a:lnTo>
                  <a:pt x="2887432" y="521821"/>
                </a:lnTo>
                <a:lnTo>
                  <a:pt x="2862496" y="487150"/>
                </a:lnTo>
                <a:lnTo>
                  <a:pt x="2835870" y="453450"/>
                </a:lnTo>
                <a:lnTo>
                  <a:pt x="2807609" y="420747"/>
                </a:lnTo>
                <a:lnTo>
                  <a:pt x="2777765" y="389065"/>
                </a:lnTo>
                <a:lnTo>
                  <a:pt x="2746392" y="358430"/>
                </a:lnTo>
                <a:lnTo>
                  <a:pt x="2713543" y="328867"/>
                </a:lnTo>
                <a:lnTo>
                  <a:pt x="2679271" y="300400"/>
                </a:lnTo>
                <a:lnTo>
                  <a:pt x="2643631" y="273056"/>
                </a:lnTo>
                <a:lnTo>
                  <a:pt x="2606673" y="246858"/>
                </a:lnTo>
                <a:lnTo>
                  <a:pt x="2568454" y="221833"/>
                </a:lnTo>
                <a:lnTo>
                  <a:pt x="2529024" y="198004"/>
                </a:lnTo>
                <a:lnTo>
                  <a:pt x="2488439" y="175398"/>
                </a:lnTo>
                <a:lnTo>
                  <a:pt x="2446750" y="154039"/>
                </a:lnTo>
                <a:lnTo>
                  <a:pt x="2404012" y="133952"/>
                </a:lnTo>
                <a:lnTo>
                  <a:pt x="2360278" y="115162"/>
                </a:lnTo>
                <a:lnTo>
                  <a:pt x="2315600" y="97695"/>
                </a:lnTo>
                <a:lnTo>
                  <a:pt x="2270032" y="81575"/>
                </a:lnTo>
                <a:lnTo>
                  <a:pt x="2223629" y="66828"/>
                </a:lnTo>
                <a:lnTo>
                  <a:pt x="2176441" y="53478"/>
                </a:lnTo>
                <a:lnTo>
                  <a:pt x="2128524" y="41551"/>
                </a:lnTo>
                <a:lnTo>
                  <a:pt x="2079930" y="31071"/>
                </a:lnTo>
                <a:lnTo>
                  <a:pt x="2030713" y="22065"/>
                </a:lnTo>
                <a:lnTo>
                  <a:pt x="1980926" y="14556"/>
                </a:lnTo>
                <a:lnTo>
                  <a:pt x="1930622" y="8570"/>
                </a:lnTo>
                <a:lnTo>
                  <a:pt x="1879854" y="4132"/>
                </a:lnTo>
                <a:lnTo>
                  <a:pt x="1828676" y="1267"/>
                </a:lnTo>
                <a:lnTo>
                  <a:pt x="1777142"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7116065" y="2217054"/>
            <a:ext cx="6069330" cy="3911600"/>
          </a:xfrm>
          <a:custGeom>
            <a:avLst/>
            <a:gdLst/>
            <a:ahLst/>
            <a:cxnLst/>
            <a:rect l="l" t="t" r="r" b="b"/>
            <a:pathLst>
              <a:path w="3034665" h="1955800">
                <a:moveTo>
                  <a:pt x="0" y="1595937"/>
                </a:moveTo>
                <a:lnTo>
                  <a:pt x="524382" y="1206809"/>
                </a:lnTo>
                <a:lnTo>
                  <a:pt x="512598" y="1165371"/>
                </a:lnTo>
                <a:lnTo>
                  <a:pt x="503209" y="1123964"/>
                </a:lnTo>
                <a:lnTo>
                  <a:pt x="496179" y="1082632"/>
                </a:lnTo>
                <a:lnTo>
                  <a:pt x="491475" y="1041420"/>
                </a:lnTo>
                <a:lnTo>
                  <a:pt x="489061" y="1000372"/>
                </a:lnTo>
                <a:lnTo>
                  <a:pt x="488901" y="959532"/>
                </a:lnTo>
                <a:lnTo>
                  <a:pt x="490960" y="918944"/>
                </a:lnTo>
                <a:lnTo>
                  <a:pt x="495203" y="878653"/>
                </a:lnTo>
                <a:lnTo>
                  <a:pt x="501596" y="838703"/>
                </a:lnTo>
                <a:lnTo>
                  <a:pt x="510101" y="799138"/>
                </a:lnTo>
                <a:lnTo>
                  <a:pt x="520686" y="760002"/>
                </a:lnTo>
                <a:lnTo>
                  <a:pt x="533313" y="721340"/>
                </a:lnTo>
                <a:lnTo>
                  <a:pt x="547949" y="683196"/>
                </a:lnTo>
                <a:lnTo>
                  <a:pt x="564557" y="645614"/>
                </a:lnTo>
                <a:lnTo>
                  <a:pt x="583103" y="608638"/>
                </a:lnTo>
                <a:lnTo>
                  <a:pt x="603551" y="572313"/>
                </a:lnTo>
                <a:lnTo>
                  <a:pt x="625866" y="536683"/>
                </a:lnTo>
                <a:lnTo>
                  <a:pt x="650013" y="501792"/>
                </a:lnTo>
                <a:lnTo>
                  <a:pt x="675957" y="467685"/>
                </a:lnTo>
                <a:lnTo>
                  <a:pt x="703662" y="434405"/>
                </a:lnTo>
                <a:lnTo>
                  <a:pt x="733094" y="401997"/>
                </a:lnTo>
                <a:lnTo>
                  <a:pt x="764216" y="370506"/>
                </a:lnTo>
                <a:lnTo>
                  <a:pt x="796995" y="339975"/>
                </a:lnTo>
                <a:lnTo>
                  <a:pt x="831394" y="310448"/>
                </a:lnTo>
                <a:lnTo>
                  <a:pt x="867378" y="281971"/>
                </a:lnTo>
                <a:lnTo>
                  <a:pt x="904913" y="254587"/>
                </a:lnTo>
                <a:lnTo>
                  <a:pt x="943962" y="228340"/>
                </a:lnTo>
                <a:lnTo>
                  <a:pt x="984491" y="203275"/>
                </a:lnTo>
                <a:lnTo>
                  <a:pt x="1026465" y="179436"/>
                </a:lnTo>
                <a:lnTo>
                  <a:pt x="1069848" y="156868"/>
                </a:lnTo>
                <a:lnTo>
                  <a:pt x="1114605" y="135614"/>
                </a:lnTo>
                <a:lnTo>
                  <a:pt x="1160701" y="115718"/>
                </a:lnTo>
                <a:lnTo>
                  <a:pt x="1208101" y="97226"/>
                </a:lnTo>
                <a:lnTo>
                  <a:pt x="1256769" y="80181"/>
                </a:lnTo>
                <a:lnTo>
                  <a:pt x="1306670" y="64628"/>
                </a:lnTo>
                <a:lnTo>
                  <a:pt x="1357769" y="50610"/>
                </a:lnTo>
                <a:lnTo>
                  <a:pt x="1410031" y="38173"/>
                </a:lnTo>
                <a:lnTo>
                  <a:pt x="1463420" y="27360"/>
                </a:lnTo>
                <a:lnTo>
                  <a:pt x="1515978" y="18512"/>
                </a:lnTo>
                <a:lnTo>
                  <a:pt x="1568498" y="11413"/>
                </a:lnTo>
                <a:lnTo>
                  <a:pt x="1620928" y="6037"/>
                </a:lnTo>
                <a:lnTo>
                  <a:pt x="1673214" y="2360"/>
                </a:lnTo>
                <a:lnTo>
                  <a:pt x="1725303" y="356"/>
                </a:lnTo>
                <a:lnTo>
                  <a:pt x="1777142" y="0"/>
                </a:lnTo>
                <a:lnTo>
                  <a:pt x="1828676" y="1267"/>
                </a:lnTo>
                <a:lnTo>
                  <a:pt x="1879854" y="4132"/>
                </a:lnTo>
                <a:lnTo>
                  <a:pt x="1930622" y="8570"/>
                </a:lnTo>
                <a:lnTo>
                  <a:pt x="1980926" y="14556"/>
                </a:lnTo>
                <a:lnTo>
                  <a:pt x="2030713" y="22065"/>
                </a:lnTo>
                <a:lnTo>
                  <a:pt x="2079930" y="31071"/>
                </a:lnTo>
                <a:lnTo>
                  <a:pt x="2128524" y="41551"/>
                </a:lnTo>
                <a:lnTo>
                  <a:pt x="2176441" y="53478"/>
                </a:lnTo>
                <a:lnTo>
                  <a:pt x="2223629" y="66828"/>
                </a:lnTo>
                <a:lnTo>
                  <a:pt x="2270032" y="81575"/>
                </a:lnTo>
                <a:lnTo>
                  <a:pt x="2315600" y="97695"/>
                </a:lnTo>
                <a:lnTo>
                  <a:pt x="2360278" y="115162"/>
                </a:lnTo>
                <a:lnTo>
                  <a:pt x="2404012" y="133952"/>
                </a:lnTo>
                <a:lnTo>
                  <a:pt x="2446750" y="154039"/>
                </a:lnTo>
                <a:lnTo>
                  <a:pt x="2488439" y="175398"/>
                </a:lnTo>
                <a:lnTo>
                  <a:pt x="2529024" y="198004"/>
                </a:lnTo>
                <a:lnTo>
                  <a:pt x="2568454" y="221833"/>
                </a:lnTo>
                <a:lnTo>
                  <a:pt x="2606673" y="246858"/>
                </a:lnTo>
                <a:lnTo>
                  <a:pt x="2643631" y="273056"/>
                </a:lnTo>
                <a:lnTo>
                  <a:pt x="2679271" y="300400"/>
                </a:lnTo>
                <a:lnTo>
                  <a:pt x="2713543" y="328867"/>
                </a:lnTo>
                <a:lnTo>
                  <a:pt x="2746392" y="358430"/>
                </a:lnTo>
                <a:lnTo>
                  <a:pt x="2777765" y="389065"/>
                </a:lnTo>
                <a:lnTo>
                  <a:pt x="2807609" y="420747"/>
                </a:lnTo>
                <a:lnTo>
                  <a:pt x="2835870" y="453450"/>
                </a:lnTo>
                <a:lnTo>
                  <a:pt x="2862496" y="487150"/>
                </a:lnTo>
                <a:lnTo>
                  <a:pt x="2887432" y="521821"/>
                </a:lnTo>
                <a:lnTo>
                  <a:pt x="2910626" y="557439"/>
                </a:lnTo>
                <a:lnTo>
                  <a:pt x="2932025" y="593978"/>
                </a:lnTo>
                <a:lnTo>
                  <a:pt x="2951574" y="631413"/>
                </a:lnTo>
                <a:lnTo>
                  <a:pt x="2969222" y="669720"/>
                </a:lnTo>
                <a:lnTo>
                  <a:pt x="2984913" y="708873"/>
                </a:lnTo>
                <a:lnTo>
                  <a:pt x="2998596" y="748847"/>
                </a:lnTo>
                <a:lnTo>
                  <a:pt x="3010381" y="790285"/>
                </a:lnTo>
                <a:lnTo>
                  <a:pt x="3019770" y="831692"/>
                </a:lnTo>
                <a:lnTo>
                  <a:pt x="3026800" y="873023"/>
                </a:lnTo>
                <a:lnTo>
                  <a:pt x="3031504" y="914235"/>
                </a:lnTo>
                <a:lnTo>
                  <a:pt x="3033918" y="955284"/>
                </a:lnTo>
                <a:lnTo>
                  <a:pt x="3034078" y="996124"/>
                </a:lnTo>
                <a:lnTo>
                  <a:pt x="3032019" y="1036711"/>
                </a:lnTo>
                <a:lnTo>
                  <a:pt x="3027776" y="1077002"/>
                </a:lnTo>
                <a:lnTo>
                  <a:pt x="3021383" y="1116953"/>
                </a:lnTo>
                <a:lnTo>
                  <a:pt x="3012878" y="1156518"/>
                </a:lnTo>
                <a:lnTo>
                  <a:pt x="3002293" y="1195654"/>
                </a:lnTo>
                <a:lnTo>
                  <a:pt x="2989666" y="1234316"/>
                </a:lnTo>
                <a:lnTo>
                  <a:pt x="2975030" y="1272460"/>
                </a:lnTo>
                <a:lnTo>
                  <a:pt x="2958422" y="1310042"/>
                </a:lnTo>
                <a:lnTo>
                  <a:pt x="2939876" y="1347018"/>
                </a:lnTo>
                <a:lnTo>
                  <a:pt x="2919428" y="1383343"/>
                </a:lnTo>
                <a:lnTo>
                  <a:pt x="2897113" y="1418973"/>
                </a:lnTo>
                <a:lnTo>
                  <a:pt x="2872966" y="1453864"/>
                </a:lnTo>
                <a:lnTo>
                  <a:pt x="2847022" y="1487971"/>
                </a:lnTo>
                <a:lnTo>
                  <a:pt x="2819317" y="1521251"/>
                </a:lnTo>
                <a:lnTo>
                  <a:pt x="2789885" y="1553658"/>
                </a:lnTo>
                <a:lnTo>
                  <a:pt x="2758763" y="1585150"/>
                </a:lnTo>
                <a:lnTo>
                  <a:pt x="2725984" y="1615681"/>
                </a:lnTo>
                <a:lnTo>
                  <a:pt x="2691585" y="1645207"/>
                </a:lnTo>
                <a:lnTo>
                  <a:pt x="2655601" y="1673685"/>
                </a:lnTo>
                <a:lnTo>
                  <a:pt x="2618066" y="1701069"/>
                </a:lnTo>
                <a:lnTo>
                  <a:pt x="2579017" y="1727316"/>
                </a:lnTo>
                <a:lnTo>
                  <a:pt x="2538488" y="1752380"/>
                </a:lnTo>
                <a:lnTo>
                  <a:pt x="2496514" y="1776219"/>
                </a:lnTo>
                <a:lnTo>
                  <a:pt x="2453131" y="1798788"/>
                </a:lnTo>
                <a:lnTo>
                  <a:pt x="2408374" y="1820042"/>
                </a:lnTo>
                <a:lnTo>
                  <a:pt x="2362278" y="1839937"/>
                </a:lnTo>
                <a:lnTo>
                  <a:pt x="2314878" y="1858429"/>
                </a:lnTo>
                <a:lnTo>
                  <a:pt x="2266210" y="1875474"/>
                </a:lnTo>
                <a:lnTo>
                  <a:pt x="2216309" y="1891028"/>
                </a:lnTo>
                <a:lnTo>
                  <a:pt x="2165210" y="1905045"/>
                </a:lnTo>
                <a:lnTo>
                  <a:pt x="2112948" y="1917483"/>
                </a:lnTo>
                <a:lnTo>
                  <a:pt x="2059558" y="1928296"/>
                </a:lnTo>
                <a:lnTo>
                  <a:pt x="2009059" y="1936818"/>
                </a:lnTo>
                <a:lnTo>
                  <a:pt x="1958459" y="1943726"/>
                </a:lnTo>
                <a:lnTo>
                  <a:pt x="1907815" y="1949036"/>
                </a:lnTo>
                <a:lnTo>
                  <a:pt x="1857183" y="1952764"/>
                </a:lnTo>
                <a:lnTo>
                  <a:pt x="1806617" y="1954925"/>
                </a:lnTo>
                <a:lnTo>
                  <a:pt x="1756173" y="1955536"/>
                </a:lnTo>
                <a:lnTo>
                  <a:pt x="1705906" y="1954612"/>
                </a:lnTo>
                <a:lnTo>
                  <a:pt x="1655872" y="1952168"/>
                </a:lnTo>
                <a:lnTo>
                  <a:pt x="1606126" y="1948222"/>
                </a:lnTo>
                <a:lnTo>
                  <a:pt x="1556723" y="1942788"/>
                </a:lnTo>
                <a:lnTo>
                  <a:pt x="1507719" y="1935883"/>
                </a:lnTo>
                <a:lnTo>
                  <a:pt x="1459170" y="1927522"/>
                </a:lnTo>
                <a:lnTo>
                  <a:pt x="1411129" y="1917721"/>
                </a:lnTo>
                <a:lnTo>
                  <a:pt x="1363654" y="1906496"/>
                </a:lnTo>
                <a:lnTo>
                  <a:pt x="1316799" y="1893863"/>
                </a:lnTo>
                <a:lnTo>
                  <a:pt x="1270620" y="1879838"/>
                </a:lnTo>
                <a:lnTo>
                  <a:pt x="1225171" y="1864436"/>
                </a:lnTo>
                <a:lnTo>
                  <a:pt x="1180509" y="1847673"/>
                </a:lnTo>
                <a:lnTo>
                  <a:pt x="1136689" y="1829566"/>
                </a:lnTo>
                <a:lnTo>
                  <a:pt x="1093766" y="1810129"/>
                </a:lnTo>
                <a:lnTo>
                  <a:pt x="1051795" y="1789380"/>
                </a:lnTo>
                <a:lnTo>
                  <a:pt x="1010832" y="1767333"/>
                </a:lnTo>
                <a:lnTo>
                  <a:pt x="970933" y="1744004"/>
                </a:lnTo>
                <a:lnTo>
                  <a:pt x="932152" y="1719410"/>
                </a:lnTo>
                <a:lnTo>
                  <a:pt x="894545" y="1693566"/>
                </a:lnTo>
                <a:lnTo>
                  <a:pt x="858168" y="1666488"/>
                </a:lnTo>
                <a:lnTo>
                  <a:pt x="823075" y="1638192"/>
                </a:lnTo>
                <a:lnTo>
                  <a:pt x="789322" y="1608694"/>
                </a:lnTo>
                <a:lnTo>
                  <a:pt x="756965" y="1578009"/>
                </a:lnTo>
                <a:lnTo>
                  <a:pt x="726058" y="1546153"/>
                </a:lnTo>
                <a:lnTo>
                  <a:pt x="0" y="1595937"/>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9000235" y="2836164"/>
            <a:ext cx="3272790" cy="2612254"/>
          </a:xfrm>
          <a:prstGeom prst="rect">
            <a:avLst/>
          </a:prstGeom>
        </p:spPr>
        <p:txBody>
          <a:bodyPr vert="horz" wrap="square" lIns="0" tIns="26670" rIns="0" bIns="0" rtlCol="0">
            <a:spAutoFit/>
          </a:bodyPr>
          <a:lstStyle/>
          <a:p>
            <a:pPr marL="64768" marR="48260" algn="ctr">
              <a:spcBef>
                <a:spcPts val="210"/>
              </a:spcBef>
            </a:pPr>
            <a:r>
              <a:rPr sz="2800" dirty="0">
                <a:solidFill>
                  <a:srgbClr val="5F5F5F"/>
                </a:solidFill>
                <a:latin typeface="Comic Sans MS"/>
                <a:cs typeface="Comic Sans MS"/>
              </a:rPr>
              <a:t>Ethereum </a:t>
            </a:r>
            <a:r>
              <a:rPr sz="2800" spc="-10" dirty="0">
                <a:solidFill>
                  <a:srgbClr val="5F5F5F"/>
                </a:solidFill>
                <a:latin typeface="Comic Sans MS"/>
                <a:cs typeface="Comic Sans MS"/>
              </a:rPr>
              <a:t>is  </a:t>
            </a:r>
            <a:r>
              <a:rPr sz="2800" dirty="0">
                <a:solidFill>
                  <a:srgbClr val="5F5F5F"/>
                </a:solidFill>
                <a:latin typeface="Comic Sans MS"/>
                <a:cs typeface="Comic Sans MS"/>
              </a:rPr>
              <a:t>incomplete</a:t>
            </a:r>
            <a:r>
              <a:rPr sz="2800" spc="-190" dirty="0">
                <a:solidFill>
                  <a:srgbClr val="5F5F5F"/>
                </a:solidFill>
                <a:latin typeface="Comic Sans MS"/>
                <a:cs typeface="Comic Sans MS"/>
              </a:rPr>
              <a:t> </a:t>
            </a:r>
            <a:r>
              <a:rPr sz="2800" spc="-10" dirty="0">
                <a:solidFill>
                  <a:srgbClr val="5F5F5F"/>
                </a:solidFill>
                <a:latin typeface="Comic Sans MS"/>
                <a:cs typeface="Comic Sans MS"/>
              </a:rPr>
              <a:t>without  </a:t>
            </a:r>
            <a:r>
              <a:rPr sz="2800" dirty="0">
                <a:solidFill>
                  <a:srgbClr val="5F5F5F"/>
                </a:solidFill>
                <a:latin typeface="Comic Sans MS"/>
                <a:cs typeface="Comic Sans MS"/>
              </a:rPr>
              <a:t>cryptocurrency.</a:t>
            </a:r>
            <a:endParaRPr sz="2800">
              <a:solidFill>
                <a:prstClr val="black"/>
              </a:solidFill>
              <a:latin typeface="Comic Sans MS"/>
              <a:cs typeface="Comic Sans MS"/>
            </a:endParaRPr>
          </a:p>
          <a:p>
            <a:pPr marL="25400" marR="10160" indent="30480" algn="just"/>
            <a:r>
              <a:rPr sz="2800" spc="-10" dirty="0">
                <a:solidFill>
                  <a:srgbClr val="5F5F5F"/>
                </a:solidFill>
                <a:latin typeface="Comic Sans MS"/>
                <a:cs typeface="Comic Sans MS"/>
              </a:rPr>
              <a:t>Let’s </a:t>
            </a:r>
            <a:r>
              <a:rPr sz="2800" dirty="0">
                <a:solidFill>
                  <a:srgbClr val="5F5F5F"/>
                </a:solidFill>
                <a:latin typeface="Comic Sans MS"/>
                <a:cs typeface="Comic Sans MS"/>
              </a:rPr>
              <a:t>have a look at  </a:t>
            </a:r>
            <a:r>
              <a:rPr sz="2800" spc="-10" dirty="0">
                <a:solidFill>
                  <a:srgbClr val="5F5F5F"/>
                </a:solidFill>
                <a:latin typeface="Comic Sans MS"/>
                <a:cs typeface="Comic Sans MS"/>
              </a:rPr>
              <a:t>the</a:t>
            </a:r>
            <a:r>
              <a:rPr sz="2800" spc="-180" dirty="0">
                <a:solidFill>
                  <a:srgbClr val="5F5F5F"/>
                </a:solidFill>
                <a:latin typeface="Comic Sans MS"/>
                <a:cs typeface="Comic Sans MS"/>
              </a:rPr>
              <a:t> </a:t>
            </a:r>
            <a:r>
              <a:rPr sz="2800" dirty="0">
                <a:solidFill>
                  <a:srgbClr val="5F5F5F"/>
                </a:solidFill>
                <a:latin typeface="Comic Sans MS"/>
                <a:cs typeface="Comic Sans MS"/>
              </a:rPr>
              <a:t>cryptocurrency  used </a:t>
            </a:r>
            <a:r>
              <a:rPr sz="2800" spc="-10" dirty="0">
                <a:solidFill>
                  <a:srgbClr val="5F5F5F"/>
                </a:solidFill>
                <a:latin typeface="Comic Sans MS"/>
                <a:cs typeface="Comic Sans MS"/>
              </a:rPr>
              <a:t>in</a:t>
            </a:r>
            <a:r>
              <a:rPr sz="2800" spc="-120" dirty="0">
                <a:solidFill>
                  <a:srgbClr val="5F5F5F"/>
                </a:solidFill>
                <a:latin typeface="Comic Sans MS"/>
                <a:cs typeface="Comic Sans MS"/>
              </a:rPr>
              <a:t> </a:t>
            </a:r>
            <a:r>
              <a:rPr sz="2800" dirty="0">
                <a:solidFill>
                  <a:srgbClr val="5F5F5F"/>
                </a:solidFill>
                <a:latin typeface="Comic Sans MS"/>
                <a:cs typeface="Comic Sans MS"/>
              </a:rPr>
              <a:t>Ethereum</a:t>
            </a:r>
            <a:endParaRPr sz="2800">
              <a:solidFill>
                <a:prstClr val="black"/>
              </a:solidFill>
              <a:latin typeface="Comic Sans MS"/>
              <a:cs typeface="Comic Sans MS"/>
            </a:endParaRPr>
          </a:p>
        </p:txBody>
      </p:sp>
    </p:spTree>
    <p:extLst>
      <p:ext uri="{BB962C8B-B14F-4D97-AF65-F5344CB8AC3E}">
        <p14:creationId xmlns:p14="http://schemas.microsoft.com/office/powerpoint/2010/main" val="739287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16370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Ether</a:t>
            </a:r>
            <a:endParaRPr sz="5600"/>
          </a:p>
        </p:txBody>
      </p:sp>
      <p:sp>
        <p:nvSpPr>
          <p:cNvPr id="12" name="object 3"/>
          <p:cNvSpPr txBox="1"/>
          <p:nvPr/>
        </p:nvSpPr>
        <p:spPr>
          <a:xfrm>
            <a:off x="942034" y="1896111"/>
            <a:ext cx="14660880" cy="3638175"/>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The </a:t>
            </a:r>
            <a:r>
              <a:rPr sz="2800" dirty="0">
                <a:solidFill>
                  <a:srgbClr val="5F5F5F"/>
                </a:solidFill>
                <a:cs typeface="Calibri"/>
              </a:rPr>
              <a:t>value token </a:t>
            </a:r>
            <a:r>
              <a:rPr sz="2800" spc="-10" dirty="0">
                <a:solidFill>
                  <a:srgbClr val="5F5F5F"/>
                </a:solidFill>
                <a:cs typeface="Calibri"/>
              </a:rPr>
              <a:t>of the Ethereum blockchain </a:t>
            </a:r>
            <a:r>
              <a:rPr sz="2800" dirty="0">
                <a:solidFill>
                  <a:srgbClr val="5F5F5F"/>
                </a:solidFill>
                <a:cs typeface="Calibri"/>
              </a:rPr>
              <a:t>is </a:t>
            </a:r>
            <a:r>
              <a:rPr sz="2800" spc="-10" dirty="0">
                <a:solidFill>
                  <a:srgbClr val="5F5F5F"/>
                </a:solidFill>
                <a:cs typeface="Calibri"/>
              </a:rPr>
              <a:t>called</a:t>
            </a:r>
            <a:r>
              <a:rPr sz="2800" spc="100" dirty="0">
                <a:solidFill>
                  <a:srgbClr val="5F5F5F"/>
                </a:solidFill>
                <a:cs typeface="Calibri"/>
              </a:rPr>
              <a:t> </a:t>
            </a:r>
            <a:r>
              <a:rPr sz="2800" b="1" spc="-10" dirty="0">
                <a:solidFill>
                  <a:srgbClr val="5F5F5F"/>
                </a:solidFill>
                <a:cs typeface="Calibri"/>
              </a:rPr>
              <a:t>Ether</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It </a:t>
            </a:r>
            <a:r>
              <a:rPr sz="2800" dirty="0">
                <a:solidFill>
                  <a:srgbClr val="5F5F5F"/>
                </a:solidFill>
                <a:cs typeface="Calibri"/>
              </a:rPr>
              <a:t>is listed </a:t>
            </a:r>
            <a:r>
              <a:rPr sz="2800" spc="-10" dirty="0">
                <a:solidFill>
                  <a:srgbClr val="5F5F5F"/>
                </a:solidFill>
                <a:cs typeface="Calibri"/>
              </a:rPr>
              <a:t>under the </a:t>
            </a:r>
            <a:r>
              <a:rPr sz="2800" dirty="0">
                <a:solidFill>
                  <a:srgbClr val="5F5F5F"/>
                </a:solidFill>
                <a:cs typeface="Calibri"/>
              </a:rPr>
              <a:t>code </a:t>
            </a:r>
            <a:r>
              <a:rPr sz="2800" spc="-10" dirty="0">
                <a:solidFill>
                  <a:srgbClr val="5F5F5F"/>
                </a:solidFill>
                <a:cs typeface="Calibri"/>
              </a:rPr>
              <a:t>ETH and </a:t>
            </a:r>
            <a:r>
              <a:rPr sz="2800" dirty="0">
                <a:solidFill>
                  <a:srgbClr val="5F5F5F"/>
                </a:solidFill>
                <a:cs typeface="Calibri"/>
              </a:rPr>
              <a:t>traded </a:t>
            </a:r>
            <a:r>
              <a:rPr sz="2800" spc="-10" dirty="0">
                <a:solidFill>
                  <a:srgbClr val="5F5F5F"/>
                </a:solidFill>
                <a:cs typeface="Calibri"/>
              </a:rPr>
              <a:t>on cryptocurrency</a:t>
            </a:r>
            <a:r>
              <a:rPr sz="2800" spc="60" dirty="0">
                <a:solidFill>
                  <a:srgbClr val="5F5F5F"/>
                </a:solidFill>
                <a:cs typeface="Calibri"/>
              </a:rPr>
              <a:t> </a:t>
            </a:r>
            <a:r>
              <a:rPr sz="2800" spc="-10" dirty="0">
                <a:solidFill>
                  <a:srgbClr val="5F5F5F"/>
                </a:solidFill>
                <a:cs typeface="Calibri"/>
              </a:rPr>
              <a:t>exchanges</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It </a:t>
            </a:r>
            <a:r>
              <a:rPr sz="2800" dirty="0">
                <a:solidFill>
                  <a:srgbClr val="5F5F5F"/>
                </a:solidFill>
                <a:cs typeface="Calibri"/>
              </a:rPr>
              <a:t>is also </a:t>
            </a:r>
            <a:r>
              <a:rPr sz="2800" spc="-10" dirty="0">
                <a:solidFill>
                  <a:srgbClr val="5F5F5F"/>
                </a:solidFill>
                <a:cs typeface="Calibri"/>
              </a:rPr>
              <a:t>used </a:t>
            </a:r>
            <a:r>
              <a:rPr sz="2800" dirty="0">
                <a:solidFill>
                  <a:srgbClr val="5F5F5F"/>
                </a:solidFill>
                <a:cs typeface="Calibri"/>
              </a:rPr>
              <a:t>to </a:t>
            </a:r>
            <a:r>
              <a:rPr sz="2800" spc="-10" dirty="0">
                <a:solidFill>
                  <a:srgbClr val="5F5F5F"/>
                </a:solidFill>
                <a:cs typeface="Calibri"/>
              </a:rPr>
              <a:t>pay </a:t>
            </a:r>
            <a:r>
              <a:rPr sz="2800" dirty="0">
                <a:solidFill>
                  <a:srgbClr val="5F5F5F"/>
                </a:solidFill>
                <a:cs typeface="Calibri"/>
              </a:rPr>
              <a:t>for </a:t>
            </a:r>
            <a:r>
              <a:rPr sz="2800" spc="-10" dirty="0">
                <a:solidFill>
                  <a:srgbClr val="5F5F5F"/>
                </a:solidFill>
                <a:cs typeface="Calibri"/>
              </a:rPr>
              <a:t>transaction fees and computational services </a:t>
            </a:r>
            <a:r>
              <a:rPr sz="2800" dirty="0">
                <a:solidFill>
                  <a:srgbClr val="5F5F5F"/>
                </a:solidFill>
                <a:cs typeface="Calibri"/>
              </a:rPr>
              <a:t>on </a:t>
            </a:r>
            <a:r>
              <a:rPr sz="2800" spc="-10" dirty="0">
                <a:solidFill>
                  <a:srgbClr val="5F5F5F"/>
                </a:solidFill>
                <a:cs typeface="Calibri"/>
              </a:rPr>
              <a:t>the Ethereum</a:t>
            </a:r>
            <a:r>
              <a:rPr sz="2800" spc="240" dirty="0">
                <a:solidFill>
                  <a:srgbClr val="5F5F5F"/>
                </a:solidFill>
                <a:cs typeface="Calibri"/>
              </a:rPr>
              <a:t> </a:t>
            </a:r>
            <a:r>
              <a:rPr sz="2800" dirty="0">
                <a:solidFill>
                  <a:srgbClr val="5F5F5F"/>
                </a:solidFill>
                <a:cs typeface="Calibri"/>
              </a:rPr>
              <a:t>network</a:t>
            </a:r>
            <a:endParaRPr sz="2800" dirty="0">
              <a:solidFill>
                <a:prstClr val="black"/>
              </a:solidFill>
              <a:cs typeface="Calibri"/>
            </a:endParaRPr>
          </a:p>
          <a:p>
            <a:pPr>
              <a:spcBef>
                <a:spcPts val="11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Every time </a:t>
            </a:r>
            <a:r>
              <a:rPr sz="2800" dirty="0">
                <a:solidFill>
                  <a:srgbClr val="5F5F5F"/>
                </a:solidFill>
                <a:cs typeface="Calibri"/>
              </a:rPr>
              <a:t>a </a:t>
            </a:r>
            <a:r>
              <a:rPr sz="2800" spc="-10" dirty="0">
                <a:solidFill>
                  <a:srgbClr val="5F5F5F"/>
                </a:solidFill>
                <a:cs typeface="Calibri"/>
              </a:rPr>
              <a:t>contract </a:t>
            </a:r>
            <a:r>
              <a:rPr sz="2800" dirty="0">
                <a:solidFill>
                  <a:srgbClr val="5F5F5F"/>
                </a:solidFill>
                <a:cs typeface="Calibri"/>
              </a:rPr>
              <a:t>is </a:t>
            </a:r>
            <a:r>
              <a:rPr sz="2800" spc="-10" dirty="0">
                <a:solidFill>
                  <a:srgbClr val="5F5F5F"/>
                </a:solidFill>
                <a:cs typeface="Calibri"/>
              </a:rPr>
              <a:t>executed, Ethereum consumes tokens which </a:t>
            </a:r>
            <a:r>
              <a:rPr sz="2800" dirty="0">
                <a:solidFill>
                  <a:srgbClr val="5F5F5F"/>
                </a:solidFill>
                <a:cs typeface="Calibri"/>
              </a:rPr>
              <a:t>is </a:t>
            </a:r>
            <a:r>
              <a:rPr sz="2800" spc="-10" dirty="0">
                <a:solidFill>
                  <a:srgbClr val="5F5F5F"/>
                </a:solidFill>
                <a:cs typeface="Calibri"/>
              </a:rPr>
              <a:t>termed </a:t>
            </a:r>
            <a:r>
              <a:rPr sz="2800" dirty="0">
                <a:solidFill>
                  <a:srgbClr val="5F5F5F"/>
                </a:solidFill>
                <a:cs typeface="Calibri"/>
              </a:rPr>
              <a:t>as ‘</a:t>
            </a:r>
            <a:r>
              <a:rPr sz="2800" b="1" dirty="0">
                <a:solidFill>
                  <a:srgbClr val="5F5F5F"/>
                </a:solidFill>
                <a:cs typeface="Calibri"/>
              </a:rPr>
              <a:t>gas</a:t>
            </a:r>
            <a:r>
              <a:rPr sz="2800" dirty="0">
                <a:solidFill>
                  <a:srgbClr val="5F5F5F"/>
                </a:solidFill>
                <a:cs typeface="Calibri"/>
              </a:rPr>
              <a:t>’ to </a:t>
            </a:r>
            <a:r>
              <a:rPr sz="2800" spc="-10" dirty="0">
                <a:solidFill>
                  <a:srgbClr val="5F5F5F"/>
                </a:solidFill>
                <a:cs typeface="Calibri"/>
              </a:rPr>
              <a:t>run</a:t>
            </a:r>
            <a:r>
              <a:rPr sz="2800" spc="300" dirty="0">
                <a:solidFill>
                  <a:srgbClr val="5F5F5F"/>
                </a:solidFill>
                <a:cs typeface="Calibri"/>
              </a:rPr>
              <a:t> </a:t>
            </a:r>
            <a:r>
              <a:rPr sz="2800" spc="-10" dirty="0">
                <a:solidFill>
                  <a:srgbClr val="5F5F5F"/>
                </a:solidFill>
                <a:cs typeface="Calibri"/>
              </a:rPr>
              <a:t>the</a:t>
            </a:r>
            <a:endParaRPr sz="2800" dirty="0">
              <a:solidFill>
                <a:prstClr val="black"/>
              </a:solidFill>
              <a:cs typeface="Calibri"/>
            </a:endParaRPr>
          </a:p>
          <a:p>
            <a:pPr marL="598170">
              <a:spcBef>
                <a:spcPts val="1680"/>
              </a:spcBef>
            </a:pPr>
            <a:r>
              <a:rPr sz="2800" spc="-10" dirty="0">
                <a:solidFill>
                  <a:srgbClr val="5F5F5F"/>
                </a:solidFill>
                <a:cs typeface="Calibri"/>
              </a:rPr>
              <a:t>computations</a:t>
            </a:r>
            <a:endParaRPr sz="2800" dirty="0">
              <a:solidFill>
                <a:prstClr val="black"/>
              </a:solidFill>
              <a:cs typeface="Calibri"/>
            </a:endParaRPr>
          </a:p>
        </p:txBody>
      </p:sp>
      <p:sp>
        <p:nvSpPr>
          <p:cNvPr id="13" name="object 4"/>
          <p:cNvSpPr/>
          <p:nvPr/>
        </p:nvSpPr>
        <p:spPr>
          <a:xfrm>
            <a:off x="13674253" y="5065776"/>
            <a:ext cx="3681058" cy="339547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109612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2"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13" name="object 5"/>
          <p:cNvSpPr txBox="1">
            <a:spLocks noGrp="1"/>
          </p:cNvSpPr>
          <p:nvPr>
            <p:ph type="title"/>
          </p:nvPr>
        </p:nvSpPr>
        <p:spPr>
          <a:xfrm>
            <a:off x="942035" y="648106"/>
            <a:ext cx="858139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Denomination Table </a:t>
            </a:r>
            <a:r>
              <a:rPr sz="5600" spc="-10" dirty="0">
                <a:solidFill>
                  <a:srgbClr val="095A82"/>
                </a:solidFill>
              </a:rPr>
              <a:t>of</a:t>
            </a:r>
            <a:r>
              <a:rPr sz="5600" spc="70" dirty="0">
                <a:solidFill>
                  <a:srgbClr val="095A82"/>
                </a:solidFill>
              </a:rPr>
              <a:t> </a:t>
            </a:r>
            <a:r>
              <a:rPr sz="5600" spc="-10" dirty="0">
                <a:solidFill>
                  <a:srgbClr val="095A82"/>
                </a:solidFill>
              </a:rPr>
              <a:t>Ether</a:t>
            </a:r>
            <a:endParaRPr sz="5600"/>
          </a:p>
        </p:txBody>
      </p:sp>
      <p:sp>
        <p:nvSpPr>
          <p:cNvPr id="14" name="object 6"/>
          <p:cNvSpPr/>
          <p:nvPr/>
        </p:nvSpPr>
        <p:spPr>
          <a:xfrm>
            <a:off x="3913633" y="2014728"/>
            <a:ext cx="10460734" cy="722680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186115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303274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Ether is Used to </a:t>
            </a:r>
            <a:r>
              <a:rPr sz="5600" spc="-20" dirty="0">
                <a:solidFill>
                  <a:srgbClr val="095A82"/>
                </a:solidFill>
              </a:rPr>
              <a:t>Purchase </a:t>
            </a:r>
            <a:r>
              <a:rPr sz="5600" spc="-10" dirty="0">
                <a:solidFill>
                  <a:srgbClr val="095A82"/>
                </a:solidFill>
              </a:rPr>
              <a:t>Gas, a </a:t>
            </a:r>
            <a:r>
              <a:rPr sz="5600" spc="-20" dirty="0">
                <a:solidFill>
                  <a:srgbClr val="095A82"/>
                </a:solidFill>
              </a:rPr>
              <a:t>Crypto</a:t>
            </a:r>
            <a:r>
              <a:rPr sz="5600" spc="290" dirty="0">
                <a:solidFill>
                  <a:srgbClr val="095A82"/>
                </a:solidFill>
              </a:rPr>
              <a:t> </a:t>
            </a:r>
            <a:r>
              <a:rPr sz="5600" spc="-10" dirty="0">
                <a:solidFill>
                  <a:srgbClr val="095A82"/>
                </a:solidFill>
              </a:rPr>
              <a:t>Fuel</a:t>
            </a:r>
            <a:endParaRPr sz="5600"/>
          </a:p>
        </p:txBody>
      </p:sp>
      <p:sp>
        <p:nvSpPr>
          <p:cNvPr id="12" name="object 3"/>
          <p:cNvSpPr/>
          <p:nvPr/>
        </p:nvSpPr>
        <p:spPr>
          <a:xfrm>
            <a:off x="5495545" y="2913888"/>
            <a:ext cx="2691382" cy="666292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7593583" y="2591983"/>
            <a:ext cx="5454650" cy="3536950"/>
          </a:xfrm>
          <a:custGeom>
            <a:avLst/>
            <a:gdLst/>
            <a:ahLst/>
            <a:cxnLst/>
            <a:rect l="l" t="t" r="r" b="b"/>
            <a:pathLst>
              <a:path w="2727325" h="1768475">
                <a:moveTo>
                  <a:pt x="2515558" y="1392725"/>
                </a:moveTo>
                <a:lnTo>
                  <a:pt x="622554" y="1392725"/>
                </a:lnTo>
                <a:lnTo>
                  <a:pt x="653563" y="1424821"/>
                </a:lnTo>
                <a:lnTo>
                  <a:pt x="686208" y="1455619"/>
                </a:lnTo>
                <a:lnTo>
                  <a:pt x="720419" y="1485100"/>
                </a:lnTo>
                <a:lnTo>
                  <a:pt x="756127" y="1513243"/>
                </a:lnTo>
                <a:lnTo>
                  <a:pt x="793263" y="1540027"/>
                </a:lnTo>
                <a:lnTo>
                  <a:pt x="831758" y="1565434"/>
                </a:lnTo>
                <a:lnTo>
                  <a:pt x="871544" y="1589442"/>
                </a:lnTo>
                <a:lnTo>
                  <a:pt x="912551" y="1612032"/>
                </a:lnTo>
                <a:lnTo>
                  <a:pt x="954710" y="1633183"/>
                </a:lnTo>
                <a:lnTo>
                  <a:pt x="997953" y="1652876"/>
                </a:lnTo>
                <a:lnTo>
                  <a:pt x="1042211" y="1671089"/>
                </a:lnTo>
                <a:lnTo>
                  <a:pt x="1087415" y="1687803"/>
                </a:lnTo>
                <a:lnTo>
                  <a:pt x="1133495" y="1702998"/>
                </a:lnTo>
                <a:lnTo>
                  <a:pt x="1180383" y="1716653"/>
                </a:lnTo>
                <a:lnTo>
                  <a:pt x="1228011" y="1728748"/>
                </a:lnTo>
                <a:lnTo>
                  <a:pt x="1276308" y="1739264"/>
                </a:lnTo>
                <a:lnTo>
                  <a:pt x="1325207" y="1748179"/>
                </a:lnTo>
                <a:lnTo>
                  <a:pt x="1374638" y="1755475"/>
                </a:lnTo>
                <a:lnTo>
                  <a:pt x="1424533" y="1761130"/>
                </a:lnTo>
                <a:lnTo>
                  <a:pt x="1474822" y="1765124"/>
                </a:lnTo>
                <a:lnTo>
                  <a:pt x="1525436" y="1767438"/>
                </a:lnTo>
                <a:lnTo>
                  <a:pt x="1576307" y="1768051"/>
                </a:lnTo>
                <a:lnTo>
                  <a:pt x="1627366" y="1766943"/>
                </a:lnTo>
                <a:lnTo>
                  <a:pt x="1678544" y="1764093"/>
                </a:lnTo>
                <a:lnTo>
                  <a:pt x="1729772" y="1759483"/>
                </a:lnTo>
                <a:lnTo>
                  <a:pt x="1780981" y="1753090"/>
                </a:lnTo>
                <a:lnTo>
                  <a:pt x="1832102" y="1744896"/>
                </a:lnTo>
                <a:lnTo>
                  <a:pt x="1886414" y="1734177"/>
                </a:lnTo>
                <a:lnTo>
                  <a:pt x="1939458" y="1721621"/>
                </a:lnTo>
                <a:lnTo>
                  <a:pt x="1991189" y="1707285"/>
                </a:lnTo>
                <a:lnTo>
                  <a:pt x="2041561" y="1691224"/>
                </a:lnTo>
                <a:lnTo>
                  <a:pt x="2090530" y="1673494"/>
                </a:lnTo>
                <a:lnTo>
                  <a:pt x="2138050" y="1654150"/>
                </a:lnTo>
                <a:lnTo>
                  <a:pt x="2184075" y="1633248"/>
                </a:lnTo>
                <a:lnTo>
                  <a:pt x="2228560" y="1610844"/>
                </a:lnTo>
                <a:lnTo>
                  <a:pt x="2271461" y="1586994"/>
                </a:lnTo>
                <a:lnTo>
                  <a:pt x="2312731" y="1561752"/>
                </a:lnTo>
                <a:lnTo>
                  <a:pt x="2352326" y="1535174"/>
                </a:lnTo>
                <a:lnTo>
                  <a:pt x="2390200" y="1507317"/>
                </a:lnTo>
                <a:lnTo>
                  <a:pt x="2426308" y="1478236"/>
                </a:lnTo>
                <a:lnTo>
                  <a:pt x="2460605" y="1447987"/>
                </a:lnTo>
                <a:lnTo>
                  <a:pt x="2493046" y="1416624"/>
                </a:lnTo>
                <a:lnTo>
                  <a:pt x="2515558" y="1392725"/>
                </a:lnTo>
                <a:close/>
              </a:path>
              <a:path w="2727325" h="1768475">
                <a:moveTo>
                  <a:pt x="1564427" y="0"/>
                </a:moveTo>
                <a:lnTo>
                  <a:pt x="1513176" y="1068"/>
                </a:lnTo>
                <a:lnTo>
                  <a:pt x="1461679" y="3902"/>
                </a:lnTo>
                <a:lnTo>
                  <a:pt x="1409996" y="8530"/>
                </a:lnTo>
                <a:lnTo>
                  <a:pt x="1358190" y="14981"/>
                </a:lnTo>
                <a:lnTo>
                  <a:pt x="1306322" y="23284"/>
                </a:lnTo>
                <a:lnTo>
                  <a:pt x="1252009" y="34004"/>
                </a:lnTo>
                <a:lnTo>
                  <a:pt x="1198965" y="46559"/>
                </a:lnTo>
                <a:lnTo>
                  <a:pt x="1147234" y="60895"/>
                </a:lnTo>
                <a:lnTo>
                  <a:pt x="1096862" y="76956"/>
                </a:lnTo>
                <a:lnTo>
                  <a:pt x="1047893" y="94686"/>
                </a:lnTo>
                <a:lnTo>
                  <a:pt x="1000373" y="114030"/>
                </a:lnTo>
                <a:lnTo>
                  <a:pt x="954348" y="134932"/>
                </a:lnTo>
                <a:lnTo>
                  <a:pt x="909863" y="157336"/>
                </a:lnTo>
                <a:lnTo>
                  <a:pt x="866962" y="181187"/>
                </a:lnTo>
                <a:lnTo>
                  <a:pt x="825692" y="206429"/>
                </a:lnTo>
                <a:lnTo>
                  <a:pt x="786097" y="233006"/>
                </a:lnTo>
                <a:lnTo>
                  <a:pt x="748223" y="260863"/>
                </a:lnTo>
                <a:lnTo>
                  <a:pt x="712115" y="289944"/>
                </a:lnTo>
                <a:lnTo>
                  <a:pt x="677818" y="320194"/>
                </a:lnTo>
                <a:lnTo>
                  <a:pt x="645377" y="351556"/>
                </a:lnTo>
                <a:lnTo>
                  <a:pt x="614839" y="383976"/>
                </a:lnTo>
                <a:lnTo>
                  <a:pt x="586247" y="417397"/>
                </a:lnTo>
                <a:lnTo>
                  <a:pt x="559648" y="451764"/>
                </a:lnTo>
                <a:lnTo>
                  <a:pt x="535087" y="487021"/>
                </a:lnTo>
                <a:lnTo>
                  <a:pt x="512608" y="523113"/>
                </a:lnTo>
                <a:lnTo>
                  <a:pt x="492257" y="559984"/>
                </a:lnTo>
                <a:lnTo>
                  <a:pt x="474080" y="597579"/>
                </a:lnTo>
                <a:lnTo>
                  <a:pt x="458122" y="635841"/>
                </a:lnTo>
                <a:lnTo>
                  <a:pt x="444427" y="674715"/>
                </a:lnTo>
                <a:lnTo>
                  <a:pt x="433042" y="714145"/>
                </a:lnTo>
                <a:lnTo>
                  <a:pt x="424011" y="754076"/>
                </a:lnTo>
                <a:lnTo>
                  <a:pt x="417380" y="794453"/>
                </a:lnTo>
                <a:lnTo>
                  <a:pt x="413194" y="835219"/>
                </a:lnTo>
                <a:lnTo>
                  <a:pt x="411499" y="876318"/>
                </a:lnTo>
                <a:lnTo>
                  <a:pt x="412339" y="917696"/>
                </a:lnTo>
                <a:lnTo>
                  <a:pt x="415759" y="959297"/>
                </a:lnTo>
                <a:lnTo>
                  <a:pt x="421806" y="1001064"/>
                </a:lnTo>
                <a:lnTo>
                  <a:pt x="430525" y="1042943"/>
                </a:lnTo>
                <a:lnTo>
                  <a:pt x="441960" y="1084877"/>
                </a:lnTo>
                <a:lnTo>
                  <a:pt x="0" y="1420919"/>
                </a:lnTo>
                <a:lnTo>
                  <a:pt x="622554" y="1392725"/>
                </a:lnTo>
                <a:lnTo>
                  <a:pt x="2515558" y="1392725"/>
                </a:lnTo>
                <a:lnTo>
                  <a:pt x="2523584" y="1384205"/>
                </a:lnTo>
                <a:lnTo>
                  <a:pt x="2552176" y="1350783"/>
                </a:lnTo>
                <a:lnTo>
                  <a:pt x="2578775" y="1316416"/>
                </a:lnTo>
                <a:lnTo>
                  <a:pt x="2603336" y="1281159"/>
                </a:lnTo>
                <a:lnTo>
                  <a:pt x="2625815" y="1245067"/>
                </a:lnTo>
                <a:lnTo>
                  <a:pt x="2646166" y="1208196"/>
                </a:lnTo>
                <a:lnTo>
                  <a:pt x="2664343" y="1170602"/>
                </a:lnTo>
                <a:lnTo>
                  <a:pt x="2680301" y="1132340"/>
                </a:lnTo>
                <a:lnTo>
                  <a:pt x="2693996" y="1093466"/>
                </a:lnTo>
                <a:lnTo>
                  <a:pt x="2705381" y="1054035"/>
                </a:lnTo>
                <a:lnTo>
                  <a:pt x="2714412" y="1014104"/>
                </a:lnTo>
                <a:lnTo>
                  <a:pt x="2721043" y="973728"/>
                </a:lnTo>
                <a:lnTo>
                  <a:pt x="2725229" y="932962"/>
                </a:lnTo>
                <a:lnTo>
                  <a:pt x="2726924" y="891862"/>
                </a:lnTo>
                <a:lnTo>
                  <a:pt x="2726084" y="850484"/>
                </a:lnTo>
                <a:lnTo>
                  <a:pt x="2722664" y="808884"/>
                </a:lnTo>
                <a:lnTo>
                  <a:pt x="2716617" y="767116"/>
                </a:lnTo>
                <a:lnTo>
                  <a:pt x="2707898" y="725238"/>
                </a:lnTo>
                <a:lnTo>
                  <a:pt x="2696464" y="683303"/>
                </a:lnTo>
                <a:lnTo>
                  <a:pt x="2683262" y="644111"/>
                </a:lnTo>
                <a:lnTo>
                  <a:pt x="2667914" y="605780"/>
                </a:lnTo>
                <a:lnTo>
                  <a:pt x="2650480" y="568341"/>
                </a:lnTo>
                <a:lnTo>
                  <a:pt x="2631021" y="531821"/>
                </a:lnTo>
                <a:lnTo>
                  <a:pt x="2609599" y="496250"/>
                </a:lnTo>
                <a:lnTo>
                  <a:pt x="2586276" y="461658"/>
                </a:lnTo>
                <a:lnTo>
                  <a:pt x="2561112" y="428073"/>
                </a:lnTo>
                <a:lnTo>
                  <a:pt x="2534168" y="395524"/>
                </a:lnTo>
                <a:lnTo>
                  <a:pt x="2505507" y="364041"/>
                </a:lnTo>
                <a:lnTo>
                  <a:pt x="2475189" y="333653"/>
                </a:lnTo>
                <a:lnTo>
                  <a:pt x="2443276" y="304389"/>
                </a:lnTo>
                <a:lnTo>
                  <a:pt x="2409829" y="276278"/>
                </a:lnTo>
                <a:lnTo>
                  <a:pt x="2374910" y="249349"/>
                </a:lnTo>
                <a:lnTo>
                  <a:pt x="2338579" y="223631"/>
                </a:lnTo>
                <a:lnTo>
                  <a:pt x="2300897" y="199154"/>
                </a:lnTo>
                <a:lnTo>
                  <a:pt x="2261928" y="175946"/>
                </a:lnTo>
                <a:lnTo>
                  <a:pt x="2221731" y="154038"/>
                </a:lnTo>
                <a:lnTo>
                  <a:pt x="2180367" y="133457"/>
                </a:lnTo>
                <a:lnTo>
                  <a:pt x="2137899" y="114233"/>
                </a:lnTo>
                <a:lnTo>
                  <a:pt x="2094388" y="96395"/>
                </a:lnTo>
                <a:lnTo>
                  <a:pt x="2049894" y="79973"/>
                </a:lnTo>
                <a:lnTo>
                  <a:pt x="2004479" y="64995"/>
                </a:lnTo>
                <a:lnTo>
                  <a:pt x="1958205" y="51490"/>
                </a:lnTo>
                <a:lnTo>
                  <a:pt x="1911133" y="39489"/>
                </a:lnTo>
                <a:lnTo>
                  <a:pt x="1863324" y="29019"/>
                </a:lnTo>
                <a:lnTo>
                  <a:pt x="1814839" y="20110"/>
                </a:lnTo>
                <a:lnTo>
                  <a:pt x="1765740" y="12791"/>
                </a:lnTo>
                <a:lnTo>
                  <a:pt x="1716088" y="7091"/>
                </a:lnTo>
                <a:lnTo>
                  <a:pt x="1665944" y="3040"/>
                </a:lnTo>
                <a:lnTo>
                  <a:pt x="1615370" y="666"/>
                </a:lnTo>
                <a:lnTo>
                  <a:pt x="1564427"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7593583" y="2591983"/>
            <a:ext cx="5454650" cy="3536950"/>
          </a:xfrm>
          <a:custGeom>
            <a:avLst/>
            <a:gdLst/>
            <a:ahLst/>
            <a:cxnLst/>
            <a:rect l="l" t="t" r="r" b="b"/>
            <a:pathLst>
              <a:path w="2727325" h="1768475">
                <a:moveTo>
                  <a:pt x="0" y="1420919"/>
                </a:moveTo>
                <a:lnTo>
                  <a:pt x="441960" y="1084877"/>
                </a:lnTo>
                <a:lnTo>
                  <a:pt x="430525" y="1042943"/>
                </a:lnTo>
                <a:lnTo>
                  <a:pt x="421806" y="1001064"/>
                </a:lnTo>
                <a:lnTo>
                  <a:pt x="415759" y="959297"/>
                </a:lnTo>
                <a:lnTo>
                  <a:pt x="412339" y="917696"/>
                </a:lnTo>
                <a:lnTo>
                  <a:pt x="411499" y="876318"/>
                </a:lnTo>
                <a:lnTo>
                  <a:pt x="413194" y="835219"/>
                </a:lnTo>
                <a:lnTo>
                  <a:pt x="417380" y="794453"/>
                </a:lnTo>
                <a:lnTo>
                  <a:pt x="424011" y="754076"/>
                </a:lnTo>
                <a:lnTo>
                  <a:pt x="433042" y="714145"/>
                </a:lnTo>
                <a:lnTo>
                  <a:pt x="444427" y="674715"/>
                </a:lnTo>
                <a:lnTo>
                  <a:pt x="458122" y="635841"/>
                </a:lnTo>
                <a:lnTo>
                  <a:pt x="474080" y="597579"/>
                </a:lnTo>
                <a:lnTo>
                  <a:pt x="492257" y="559984"/>
                </a:lnTo>
                <a:lnTo>
                  <a:pt x="512608" y="523113"/>
                </a:lnTo>
                <a:lnTo>
                  <a:pt x="535087" y="487021"/>
                </a:lnTo>
                <a:lnTo>
                  <a:pt x="559648" y="451764"/>
                </a:lnTo>
                <a:lnTo>
                  <a:pt x="586247" y="417397"/>
                </a:lnTo>
                <a:lnTo>
                  <a:pt x="614839" y="383976"/>
                </a:lnTo>
                <a:lnTo>
                  <a:pt x="645377" y="351556"/>
                </a:lnTo>
                <a:lnTo>
                  <a:pt x="677818" y="320194"/>
                </a:lnTo>
                <a:lnTo>
                  <a:pt x="712115" y="289944"/>
                </a:lnTo>
                <a:lnTo>
                  <a:pt x="748223" y="260863"/>
                </a:lnTo>
                <a:lnTo>
                  <a:pt x="786097" y="233006"/>
                </a:lnTo>
                <a:lnTo>
                  <a:pt x="825692" y="206429"/>
                </a:lnTo>
                <a:lnTo>
                  <a:pt x="866962" y="181187"/>
                </a:lnTo>
                <a:lnTo>
                  <a:pt x="909863" y="157336"/>
                </a:lnTo>
                <a:lnTo>
                  <a:pt x="954348" y="134932"/>
                </a:lnTo>
                <a:lnTo>
                  <a:pt x="1000373" y="114030"/>
                </a:lnTo>
                <a:lnTo>
                  <a:pt x="1047893" y="94686"/>
                </a:lnTo>
                <a:lnTo>
                  <a:pt x="1096862" y="76956"/>
                </a:lnTo>
                <a:lnTo>
                  <a:pt x="1147234" y="60895"/>
                </a:lnTo>
                <a:lnTo>
                  <a:pt x="1198965" y="46559"/>
                </a:lnTo>
                <a:lnTo>
                  <a:pt x="1252009" y="34004"/>
                </a:lnTo>
                <a:lnTo>
                  <a:pt x="1306322" y="23284"/>
                </a:lnTo>
                <a:lnTo>
                  <a:pt x="1358190" y="14981"/>
                </a:lnTo>
                <a:lnTo>
                  <a:pt x="1409996" y="8530"/>
                </a:lnTo>
                <a:lnTo>
                  <a:pt x="1461679" y="3902"/>
                </a:lnTo>
                <a:lnTo>
                  <a:pt x="1513176" y="1068"/>
                </a:lnTo>
                <a:lnTo>
                  <a:pt x="1564427" y="0"/>
                </a:lnTo>
                <a:lnTo>
                  <a:pt x="1615370" y="666"/>
                </a:lnTo>
                <a:lnTo>
                  <a:pt x="1665944" y="3040"/>
                </a:lnTo>
                <a:lnTo>
                  <a:pt x="1716088" y="7091"/>
                </a:lnTo>
                <a:lnTo>
                  <a:pt x="1765740" y="12791"/>
                </a:lnTo>
                <a:lnTo>
                  <a:pt x="1814839" y="20110"/>
                </a:lnTo>
                <a:lnTo>
                  <a:pt x="1863324" y="29019"/>
                </a:lnTo>
                <a:lnTo>
                  <a:pt x="1911133" y="39489"/>
                </a:lnTo>
                <a:lnTo>
                  <a:pt x="1958205" y="51490"/>
                </a:lnTo>
                <a:lnTo>
                  <a:pt x="2004479" y="64995"/>
                </a:lnTo>
                <a:lnTo>
                  <a:pt x="2049894" y="79973"/>
                </a:lnTo>
                <a:lnTo>
                  <a:pt x="2094388" y="96395"/>
                </a:lnTo>
                <a:lnTo>
                  <a:pt x="2137899" y="114233"/>
                </a:lnTo>
                <a:lnTo>
                  <a:pt x="2180367" y="133457"/>
                </a:lnTo>
                <a:lnTo>
                  <a:pt x="2221731" y="154038"/>
                </a:lnTo>
                <a:lnTo>
                  <a:pt x="2261928" y="175946"/>
                </a:lnTo>
                <a:lnTo>
                  <a:pt x="2300897" y="199154"/>
                </a:lnTo>
                <a:lnTo>
                  <a:pt x="2338579" y="223631"/>
                </a:lnTo>
                <a:lnTo>
                  <a:pt x="2374910" y="249349"/>
                </a:lnTo>
                <a:lnTo>
                  <a:pt x="2409829" y="276278"/>
                </a:lnTo>
                <a:lnTo>
                  <a:pt x="2443276" y="304389"/>
                </a:lnTo>
                <a:lnTo>
                  <a:pt x="2475189" y="333653"/>
                </a:lnTo>
                <a:lnTo>
                  <a:pt x="2505507" y="364041"/>
                </a:lnTo>
                <a:lnTo>
                  <a:pt x="2534168" y="395524"/>
                </a:lnTo>
                <a:lnTo>
                  <a:pt x="2561112" y="428073"/>
                </a:lnTo>
                <a:lnTo>
                  <a:pt x="2586276" y="461658"/>
                </a:lnTo>
                <a:lnTo>
                  <a:pt x="2609599" y="496250"/>
                </a:lnTo>
                <a:lnTo>
                  <a:pt x="2631021" y="531821"/>
                </a:lnTo>
                <a:lnTo>
                  <a:pt x="2650480" y="568341"/>
                </a:lnTo>
                <a:lnTo>
                  <a:pt x="2667914" y="605780"/>
                </a:lnTo>
                <a:lnTo>
                  <a:pt x="2683262" y="644111"/>
                </a:lnTo>
                <a:lnTo>
                  <a:pt x="2696464" y="683303"/>
                </a:lnTo>
                <a:lnTo>
                  <a:pt x="2707898" y="725238"/>
                </a:lnTo>
                <a:lnTo>
                  <a:pt x="2716617" y="767116"/>
                </a:lnTo>
                <a:lnTo>
                  <a:pt x="2722664" y="808884"/>
                </a:lnTo>
                <a:lnTo>
                  <a:pt x="2726084" y="850484"/>
                </a:lnTo>
                <a:lnTo>
                  <a:pt x="2726924" y="891862"/>
                </a:lnTo>
                <a:lnTo>
                  <a:pt x="2725229" y="932962"/>
                </a:lnTo>
                <a:lnTo>
                  <a:pt x="2721043" y="973728"/>
                </a:lnTo>
                <a:lnTo>
                  <a:pt x="2714412" y="1014104"/>
                </a:lnTo>
                <a:lnTo>
                  <a:pt x="2705381" y="1054035"/>
                </a:lnTo>
                <a:lnTo>
                  <a:pt x="2693996" y="1093466"/>
                </a:lnTo>
                <a:lnTo>
                  <a:pt x="2680301" y="1132340"/>
                </a:lnTo>
                <a:lnTo>
                  <a:pt x="2664343" y="1170602"/>
                </a:lnTo>
                <a:lnTo>
                  <a:pt x="2646166" y="1208196"/>
                </a:lnTo>
                <a:lnTo>
                  <a:pt x="2625815" y="1245067"/>
                </a:lnTo>
                <a:lnTo>
                  <a:pt x="2603336" y="1281159"/>
                </a:lnTo>
                <a:lnTo>
                  <a:pt x="2578775" y="1316416"/>
                </a:lnTo>
                <a:lnTo>
                  <a:pt x="2552176" y="1350783"/>
                </a:lnTo>
                <a:lnTo>
                  <a:pt x="2523584" y="1384205"/>
                </a:lnTo>
                <a:lnTo>
                  <a:pt x="2493046" y="1416624"/>
                </a:lnTo>
                <a:lnTo>
                  <a:pt x="2460605" y="1447987"/>
                </a:lnTo>
                <a:lnTo>
                  <a:pt x="2426308" y="1478236"/>
                </a:lnTo>
                <a:lnTo>
                  <a:pt x="2390200" y="1507317"/>
                </a:lnTo>
                <a:lnTo>
                  <a:pt x="2352326" y="1535174"/>
                </a:lnTo>
                <a:lnTo>
                  <a:pt x="2312731" y="1561752"/>
                </a:lnTo>
                <a:lnTo>
                  <a:pt x="2271461" y="1586994"/>
                </a:lnTo>
                <a:lnTo>
                  <a:pt x="2228560" y="1610844"/>
                </a:lnTo>
                <a:lnTo>
                  <a:pt x="2184075" y="1633248"/>
                </a:lnTo>
                <a:lnTo>
                  <a:pt x="2138050" y="1654150"/>
                </a:lnTo>
                <a:lnTo>
                  <a:pt x="2090530" y="1673494"/>
                </a:lnTo>
                <a:lnTo>
                  <a:pt x="2041561" y="1691224"/>
                </a:lnTo>
                <a:lnTo>
                  <a:pt x="1991189" y="1707285"/>
                </a:lnTo>
                <a:lnTo>
                  <a:pt x="1939458" y="1721621"/>
                </a:lnTo>
                <a:lnTo>
                  <a:pt x="1886414" y="1734177"/>
                </a:lnTo>
                <a:lnTo>
                  <a:pt x="1832102" y="1744896"/>
                </a:lnTo>
                <a:lnTo>
                  <a:pt x="1780981" y="1753090"/>
                </a:lnTo>
                <a:lnTo>
                  <a:pt x="1729772" y="1759483"/>
                </a:lnTo>
                <a:lnTo>
                  <a:pt x="1678544" y="1764093"/>
                </a:lnTo>
                <a:lnTo>
                  <a:pt x="1627366" y="1766943"/>
                </a:lnTo>
                <a:lnTo>
                  <a:pt x="1576307" y="1768051"/>
                </a:lnTo>
                <a:lnTo>
                  <a:pt x="1525436" y="1767438"/>
                </a:lnTo>
                <a:lnTo>
                  <a:pt x="1474822" y="1765124"/>
                </a:lnTo>
                <a:lnTo>
                  <a:pt x="1424533" y="1761130"/>
                </a:lnTo>
                <a:lnTo>
                  <a:pt x="1374638" y="1755475"/>
                </a:lnTo>
                <a:lnTo>
                  <a:pt x="1325207" y="1748179"/>
                </a:lnTo>
                <a:lnTo>
                  <a:pt x="1276308" y="1739264"/>
                </a:lnTo>
                <a:lnTo>
                  <a:pt x="1228011" y="1728748"/>
                </a:lnTo>
                <a:lnTo>
                  <a:pt x="1180383" y="1716653"/>
                </a:lnTo>
                <a:lnTo>
                  <a:pt x="1133495" y="1702998"/>
                </a:lnTo>
                <a:lnTo>
                  <a:pt x="1087415" y="1687803"/>
                </a:lnTo>
                <a:lnTo>
                  <a:pt x="1042211" y="1671089"/>
                </a:lnTo>
                <a:lnTo>
                  <a:pt x="997953" y="1652876"/>
                </a:lnTo>
                <a:lnTo>
                  <a:pt x="954710" y="1633183"/>
                </a:lnTo>
                <a:lnTo>
                  <a:pt x="912551" y="1612032"/>
                </a:lnTo>
                <a:lnTo>
                  <a:pt x="871544" y="1589442"/>
                </a:lnTo>
                <a:lnTo>
                  <a:pt x="831758" y="1565434"/>
                </a:lnTo>
                <a:lnTo>
                  <a:pt x="793263" y="1540027"/>
                </a:lnTo>
                <a:lnTo>
                  <a:pt x="756127" y="1513243"/>
                </a:lnTo>
                <a:lnTo>
                  <a:pt x="720419" y="1485100"/>
                </a:lnTo>
                <a:lnTo>
                  <a:pt x="686208" y="1455619"/>
                </a:lnTo>
                <a:lnTo>
                  <a:pt x="653563" y="1424821"/>
                </a:lnTo>
                <a:lnTo>
                  <a:pt x="622554" y="1392725"/>
                </a:lnTo>
                <a:lnTo>
                  <a:pt x="0" y="1420919"/>
                </a:lnTo>
                <a:close/>
              </a:path>
            </a:pathLst>
          </a:custGeom>
          <a:ln w="28955">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9255759" y="3248153"/>
            <a:ext cx="2950210" cy="2181366"/>
          </a:xfrm>
          <a:prstGeom prst="rect">
            <a:avLst/>
          </a:prstGeom>
        </p:spPr>
        <p:txBody>
          <a:bodyPr vert="horz" wrap="square" lIns="0" tIns="26670" rIns="0" bIns="0" rtlCol="0">
            <a:spAutoFit/>
          </a:bodyPr>
          <a:lstStyle/>
          <a:p>
            <a:pPr marL="25400" marR="10160" indent="-1270" algn="ctr">
              <a:spcBef>
                <a:spcPts val="210"/>
              </a:spcBef>
            </a:pPr>
            <a:r>
              <a:rPr sz="2800" spc="-10" dirty="0">
                <a:solidFill>
                  <a:srgbClr val="5F5F5F"/>
                </a:solidFill>
                <a:latin typeface="Comic Sans MS"/>
                <a:cs typeface="Comic Sans MS"/>
              </a:rPr>
              <a:t>Let’s </a:t>
            </a:r>
            <a:r>
              <a:rPr sz="2800" dirty="0">
                <a:solidFill>
                  <a:srgbClr val="5F5F5F"/>
                </a:solidFill>
                <a:latin typeface="Comic Sans MS"/>
                <a:cs typeface="Comic Sans MS"/>
              </a:rPr>
              <a:t>understand  </a:t>
            </a:r>
            <a:r>
              <a:rPr sz="2800" spc="-10" dirty="0">
                <a:solidFill>
                  <a:srgbClr val="5F5F5F"/>
                </a:solidFill>
                <a:latin typeface="Comic Sans MS"/>
                <a:cs typeface="Comic Sans MS"/>
              </a:rPr>
              <a:t>what </a:t>
            </a:r>
            <a:r>
              <a:rPr sz="2800" dirty="0">
                <a:solidFill>
                  <a:srgbClr val="5F5F5F"/>
                </a:solidFill>
                <a:latin typeface="Comic Sans MS"/>
                <a:cs typeface="Comic Sans MS"/>
              </a:rPr>
              <a:t>gas </a:t>
            </a:r>
            <a:r>
              <a:rPr sz="2800" spc="-10" dirty="0">
                <a:solidFill>
                  <a:srgbClr val="5F5F5F"/>
                </a:solidFill>
                <a:latin typeface="Comic Sans MS"/>
                <a:cs typeface="Comic Sans MS"/>
              </a:rPr>
              <a:t>is in</a:t>
            </a:r>
            <a:r>
              <a:rPr sz="2800" spc="-220" dirty="0">
                <a:solidFill>
                  <a:srgbClr val="5F5F5F"/>
                </a:solidFill>
                <a:latin typeface="Comic Sans MS"/>
                <a:cs typeface="Comic Sans MS"/>
              </a:rPr>
              <a:t> </a:t>
            </a:r>
            <a:r>
              <a:rPr sz="2800" spc="-10" dirty="0">
                <a:solidFill>
                  <a:srgbClr val="5F5F5F"/>
                </a:solidFill>
                <a:latin typeface="Comic Sans MS"/>
                <a:cs typeface="Comic Sans MS"/>
              </a:rPr>
              <a:t>the  </a:t>
            </a:r>
            <a:r>
              <a:rPr sz="2800" dirty="0">
                <a:solidFill>
                  <a:srgbClr val="5F5F5F"/>
                </a:solidFill>
                <a:latin typeface="Comic Sans MS"/>
                <a:cs typeface="Comic Sans MS"/>
              </a:rPr>
              <a:t>Ethereum</a:t>
            </a:r>
            <a:r>
              <a:rPr sz="2800" spc="-190" dirty="0">
                <a:solidFill>
                  <a:srgbClr val="5F5F5F"/>
                </a:solidFill>
                <a:latin typeface="Comic Sans MS"/>
                <a:cs typeface="Comic Sans MS"/>
              </a:rPr>
              <a:t> </a:t>
            </a:r>
            <a:r>
              <a:rPr sz="2800" dirty="0">
                <a:solidFill>
                  <a:srgbClr val="5F5F5F"/>
                </a:solidFill>
                <a:latin typeface="Comic Sans MS"/>
                <a:cs typeface="Comic Sans MS"/>
              </a:rPr>
              <a:t>system  and </a:t>
            </a:r>
            <a:r>
              <a:rPr sz="2800" spc="-10" dirty="0">
                <a:solidFill>
                  <a:srgbClr val="5F5F5F"/>
                </a:solidFill>
                <a:latin typeface="Comic Sans MS"/>
                <a:cs typeface="Comic Sans MS"/>
              </a:rPr>
              <a:t>why is it  necessary</a:t>
            </a:r>
            <a:endParaRPr sz="2800">
              <a:solidFill>
                <a:prstClr val="black"/>
              </a:solidFill>
              <a:latin typeface="Comic Sans MS"/>
              <a:cs typeface="Comic Sans MS"/>
            </a:endParaRPr>
          </a:p>
        </p:txBody>
      </p:sp>
    </p:spTree>
    <p:extLst>
      <p:ext uri="{BB962C8B-B14F-4D97-AF65-F5344CB8AC3E}">
        <p14:creationId xmlns:p14="http://schemas.microsoft.com/office/powerpoint/2010/main" val="699735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303274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Ether is Used to </a:t>
            </a:r>
            <a:r>
              <a:rPr sz="5600" spc="-20" dirty="0">
                <a:solidFill>
                  <a:srgbClr val="095A82"/>
                </a:solidFill>
              </a:rPr>
              <a:t>Purchase </a:t>
            </a:r>
            <a:r>
              <a:rPr sz="5600" spc="-10" dirty="0">
                <a:solidFill>
                  <a:srgbClr val="095A82"/>
                </a:solidFill>
              </a:rPr>
              <a:t>Gas, a </a:t>
            </a:r>
            <a:r>
              <a:rPr sz="5600" spc="-20" dirty="0">
                <a:solidFill>
                  <a:srgbClr val="095A82"/>
                </a:solidFill>
              </a:rPr>
              <a:t>Crypto</a:t>
            </a:r>
            <a:r>
              <a:rPr sz="5600" spc="290" dirty="0">
                <a:solidFill>
                  <a:srgbClr val="095A82"/>
                </a:solidFill>
              </a:rPr>
              <a:t> </a:t>
            </a:r>
            <a:r>
              <a:rPr sz="5600" spc="-10" dirty="0">
                <a:solidFill>
                  <a:srgbClr val="095A82"/>
                </a:solidFill>
              </a:rPr>
              <a:t>Fuel</a:t>
            </a:r>
            <a:endParaRPr sz="5600"/>
          </a:p>
        </p:txBody>
      </p:sp>
      <p:sp>
        <p:nvSpPr>
          <p:cNvPr id="13" name="object 4"/>
          <p:cNvSpPr/>
          <p:nvPr/>
        </p:nvSpPr>
        <p:spPr>
          <a:xfrm>
            <a:off x="7593583" y="2591983"/>
            <a:ext cx="5454650" cy="3536950"/>
          </a:xfrm>
          <a:custGeom>
            <a:avLst/>
            <a:gdLst/>
            <a:ahLst/>
            <a:cxnLst/>
            <a:rect l="l" t="t" r="r" b="b"/>
            <a:pathLst>
              <a:path w="2727325" h="1768475">
                <a:moveTo>
                  <a:pt x="2515558" y="1392725"/>
                </a:moveTo>
                <a:lnTo>
                  <a:pt x="622554" y="1392725"/>
                </a:lnTo>
                <a:lnTo>
                  <a:pt x="653563" y="1424821"/>
                </a:lnTo>
                <a:lnTo>
                  <a:pt x="686208" y="1455619"/>
                </a:lnTo>
                <a:lnTo>
                  <a:pt x="720419" y="1485100"/>
                </a:lnTo>
                <a:lnTo>
                  <a:pt x="756127" y="1513243"/>
                </a:lnTo>
                <a:lnTo>
                  <a:pt x="793263" y="1540027"/>
                </a:lnTo>
                <a:lnTo>
                  <a:pt x="831758" y="1565434"/>
                </a:lnTo>
                <a:lnTo>
                  <a:pt x="871544" y="1589442"/>
                </a:lnTo>
                <a:lnTo>
                  <a:pt x="912551" y="1612032"/>
                </a:lnTo>
                <a:lnTo>
                  <a:pt x="954710" y="1633183"/>
                </a:lnTo>
                <a:lnTo>
                  <a:pt x="997953" y="1652876"/>
                </a:lnTo>
                <a:lnTo>
                  <a:pt x="1042211" y="1671089"/>
                </a:lnTo>
                <a:lnTo>
                  <a:pt x="1087415" y="1687803"/>
                </a:lnTo>
                <a:lnTo>
                  <a:pt x="1133495" y="1702998"/>
                </a:lnTo>
                <a:lnTo>
                  <a:pt x="1180383" y="1716653"/>
                </a:lnTo>
                <a:lnTo>
                  <a:pt x="1228011" y="1728748"/>
                </a:lnTo>
                <a:lnTo>
                  <a:pt x="1276308" y="1739264"/>
                </a:lnTo>
                <a:lnTo>
                  <a:pt x="1325207" y="1748179"/>
                </a:lnTo>
                <a:lnTo>
                  <a:pt x="1374638" y="1755475"/>
                </a:lnTo>
                <a:lnTo>
                  <a:pt x="1424533" y="1761130"/>
                </a:lnTo>
                <a:lnTo>
                  <a:pt x="1474822" y="1765124"/>
                </a:lnTo>
                <a:lnTo>
                  <a:pt x="1525436" y="1767438"/>
                </a:lnTo>
                <a:lnTo>
                  <a:pt x="1576307" y="1768051"/>
                </a:lnTo>
                <a:lnTo>
                  <a:pt x="1627366" y="1766943"/>
                </a:lnTo>
                <a:lnTo>
                  <a:pt x="1678544" y="1764093"/>
                </a:lnTo>
                <a:lnTo>
                  <a:pt x="1729772" y="1759483"/>
                </a:lnTo>
                <a:lnTo>
                  <a:pt x="1780981" y="1753090"/>
                </a:lnTo>
                <a:lnTo>
                  <a:pt x="1832102" y="1744896"/>
                </a:lnTo>
                <a:lnTo>
                  <a:pt x="1886414" y="1734177"/>
                </a:lnTo>
                <a:lnTo>
                  <a:pt x="1939458" y="1721621"/>
                </a:lnTo>
                <a:lnTo>
                  <a:pt x="1991189" y="1707285"/>
                </a:lnTo>
                <a:lnTo>
                  <a:pt x="2041561" y="1691224"/>
                </a:lnTo>
                <a:lnTo>
                  <a:pt x="2090530" y="1673494"/>
                </a:lnTo>
                <a:lnTo>
                  <a:pt x="2138050" y="1654150"/>
                </a:lnTo>
                <a:lnTo>
                  <a:pt x="2184075" y="1633248"/>
                </a:lnTo>
                <a:lnTo>
                  <a:pt x="2228560" y="1610844"/>
                </a:lnTo>
                <a:lnTo>
                  <a:pt x="2271461" y="1586994"/>
                </a:lnTo>
                <a:lnTo>
                  <a:pt x="2312731" y="1561752"/>
                </a:lnTo>
                <a:lnTo>
                  <a:pt x="2352326" y="1535174"/>
                </a:lnTo>
                <a:lnTo>
                  <a:pt x="2390200" y="1507317"/>
                </a:lnTo>
                <a:lnTo>
                  <a:pt x="2426308" y="1478236"/>
                </a:lnTo>
                <a:lnTo>
                  <a:pt x="2460605" y="1447987"/>
                </a:lnTo>
                <a:lnTo>
                  <a:pt x="2493046" y="1416624"/>
                </a:lnTo>
                <a:lnTo>
                  <a:pt x="2515558" y="1392725"/>
                </a:lnTo>
                <a:close/>
              </a:path>
              <a:path w="2727325" h="1768475">
                <a:moveTo>
                  <a:pt x="1564427" y="0"/>
                </a:moveTo>
                <a:lnTo>
                  <a:pt x="1513176" y="1068"/>
                </a:lnTo>
                <a:lnTo>
                  <a:pt x="1461679" y="3902"/>
                </a:lnTo>
                <a:lnTo>
                  <a:pt x="1409996" y="8530"/>
                </a:lnTo>
                <a:lnTo>
                  <a:pt x="1358190" y="14981"/>
                </a:lnTo>
                <a:lnTo>
                  <a:pt x="1306322" y="23284"/>
                </a:lnTo>
                <a:lnTo>
                  <a:pt x="1252009" y="34004"/>
                </a:lnTo>
                <a:lnTo>
                  <a:pt x="1198965" y="46559"/>
                </a:lnTo>
                <a:lnTo>
                  <a:pt x="1147234" y="60895"/>
                </a:lnTo>
                <a:lnTo>
                  <a:pt x="1096862" y="76956"/>
                </a:lnTo>
                <a:lnTo>
                  <a:pt x="1047893" y="94686"/>
                </a:lnTo>
                <a:lnTo>
                  <a:pt x="1000373" y="114030"/>
                </a:lnTo>
                <a:lnTo>
                  <a:pt x="954348" y="134932"/>
                </a:lnTo>
                <a:lnTo>
                  <a:pt x="909863" y="157336"/>
                </a:lnTo>
                <a:lnTo>
                  <a:pt x="866962" y="181187"/>
                </a:lnTo>
                <a:lnTo>
                  <a:pt x="825692" y="206429"/>
                </a:lnTo>
                <a:lnTo>
                  <a:pt x="786097" y="233006"/>
                </a:lnTo>
                <a:lnTo>
                  <a:pt x="748223" y="260863"/>
                </a:lnTo>
                <a:lnTo>
                  <a:pt x="712115" y="289944"/>
                </a:lnTo>
                <a:lnTo>
                  <a:pt x="677818" y="320194"/>
                </a:lnTo>
                <a:lnTo>
                  <a:pt x="645377" y="351556"/>
                </a:lnTo>
                <a:lnTo>
                  <a:pt x="614839" y="383976"/>
                </a:lnTo>
                <a:lnTo>
                  <a:pt x="586247" y="417397"/>
                </a:lnTo>
                <a:lnTo>
                  <a:pt x="559648" y="451764"/>
                </a:lnTo>
                <a:lnTo>
                  <a:pt x="535087" y="487021"/>
                </a:lnTo>
                <a:lnTo>
                  <a:pt x="512608" y="523113"/>
                </a:lnTo>
                <a:lnTo>
                  <a:pt x="492257" y="559984"/>
                </a:lnTo>
                <a:lnTo>
                  <a:pt x="474080" y="597579"/>
                </a:lnTo>
                <a:lnTo>
                  <a:pt x="458122" y="635841"/>
                </a:lnTo>
                <a:lnTo>
                  <a:pt x="444427" y="674715"/>
                </a:lnTo>
                <a:lnTo>
                  <a:pt x="433042" y="714145"/>
                </a:lnTo>
                <a:lnTo>
                  <a:pt x="424011" y="754076"/>
                </a:lnTo>
                <a:lnTo>
                  <a:pt x="417380" y="794453"/>
                </a:lnTo>
                <a:lnTo>
                  <a:pt x="413194" y="835219"/>
                </a:lnTo>
                <a:lnTo>
                  <a:pt x="411499" y="876318"/>
                </a:lnTo>
                <a:lnTo>
                  <a:pt x="412339" y="917696"/>
                </a:lnTo>
                <a:lnTo>
                  <a:pt x="415759" y="959297"/>
                </a:lnTo>
                <a:lnTo>
                  <a:pt x="421806" y="1001064"/>
                </a:lnTo>
                <a:lnTo>
                  <a:pt x="430525" y="1042943"/>
                </a:lnTo>
                <a:lnTo>
                  <a:pt x="441960" y="1084877"/>
                </a:lnTo>
                <a:lnTo>
                  <a:pt x="0" y="1420919"/>
                </a:lnTo>
                <a:lnTo>
                  <a:pt x="622554" y="1392725"/>
                </a:lnTo>
                <a:lnTo>
                  <a:pt x="2515558" y="1392725"/>
                </a:lnTo>
                <a:lnTo>
                  <a:pt x="2523584" y="1384205"/>
                </a:lnTo>
                <a:lnTo>
                  <a:pt x="2552176" y="1350783"/>
                </a:lnTo>
                <a:lnTo>
                  <a:pt x="2578775" y="1316416"/>
                </a:lnTo>
                <a:lnTo>
                  <a:pt x="2603336" y="1281159"/>
                </a:lnTo>
                <a:lnTo>
                  <a:pt x="2625815" y="1245067"/>
                </a:lnTo>
                <a:lnTo>
                  <a:pt x="2646166" y="1208196"/>
                </a:lnTo>
                <a:lnTo>
                  <a:pt x="2664343" y="1170602"/>
                </a:lnTo>
                <a:lnTo>
                  <a:pt x="2680301" y="1132340"/>
                </a:lnTo>
                <a:lnTo>
                  <a:pt x="2693996" y="1093466"/>
                </a:lnTo>
                <a:lnTo>
                  <a:pt x="2705381" y="1054035"/>
                </a:lnTo>
                <a:lnTo>
                  <a:pt x="2714412" y="1014104"/>
                </a:lnTo>
                <a:lnTo>
                  <a:pt x="2721043" y="973728"/>
                </a:lnTo>
                <a:lnTo>
                  <a:pt x="2725229" y="932962"/>
                </a:lnTo>
                <a:lnTo>
                  <a:pt x="2726924" y="891862"/>
                </a:lnTo>
                <a:lnTo>
                  <a:pt x="2726084" y="850484"/>
                </a:lnTo>
                <a:lnTo>
                  <a:pt x="2722664" y="808884"/>
                </a:lnTo>
                <a:lnTo>
                  <a:pt x="2716617" y="767116"/>
                </a:lnTo>
                <a:lnTo>
                  <a:pt x="2707898" y="725238"/>
                </a:lnTo>
                <a:lnTo>
                  <a:pt x="2696464" y="683303"/>
                </a:lnTo>
                <a:lnTo>
                  <a:pt x="2683262" y="644111"/>
                </a:lnTo>
                <a:lnTo>
                  <a:pt x="2667914" y="605780"/>
                </a:lnTo>
                <a:lnTo>
                  <a:pt x="2650480" y="568341"/>
                </a:lnTo>
                <a:lnTo>
                  <a:pt x="2631021" y="531821"/>
                </a:lnTo>
                <a:lnTo>
                  <a:pt x="2609599" y="496250"/>
                </a:lnTo>
                <a:lnTo>
                  <a:pt x="2586276" y="461658"/>
                </a:lnTo>
                <a:lnTo>
                  <a:pt x="2561112" y="428073"/>
                </a:lnTo>
                <a:lnTo>
                  <a:pt x="2534168" y="395524"/>
                </a:lnTo>
                <a:lnTo>
                  <a:pt x="2505507" y="364041"/>
                </a:lnTo>
                <a:lnTo>
                  <a:pt x="2475189" y="333653"/>
                </a:lnTo>
                <a:lnTo>
                  <a:pt x="2443276" y="304389"/>
                </a:lnTo>
                <a:lnTo>
                  <a:pt x="2409829" y="276278"/>
                </a:lnTo>
                <a:lnTo>
                  <a:pt x="2374910" y="249349"/>
                </a:lnTo>
                <a:lnTo>
                  <a:pt x="2338579" y="223631"/>
                </a:lnTo>
                <a:lnTo>
                  <a:pt x="2300897" y="199154"/>
                </a:lnTo>
                <a:lnTo>
                  <a:pt x="2261928" y="175946"/>
                </a:lnTo>
                <a:lnTo>
                  <a:pt x="2221731" y="154038"/>
                </a:lnTo>
                <a:lnTo>
                  <a:pt x="2180367" y="133457"/>
                </a:lnTo>
                <a:lnTo>
                  <a:pt x="2137899" y="114233"/>
                </a:lnTo>
                <a:lnTo>
                  <a:pt x="2094388" y="96395"/>
                </a:lnTo>
                <a:lnTo>
                  <a:pt x="2049894" y="79973"/>
                </a:lnTo>
                <a:lnTo>
                  <a:pt x="2004479" y="64995"/>
                </a:lnTo>
                <a:lnTo>
                  <a:pt x="1958205" y="51490"/>
                </a:lnTo>
                <a:lnTo>
                  <a:pt x="1911133" y="39489"/>
                </a:lnTo>
                <a:lnTo>
                  <a:pt x="1863324" y="29019"/>
                </a:lnTo>
                <a:lnTo>
                  <a:pt x="1814839" y="20110"/>
                </a:lnTo>
                <a:lnTo>
                  <a:pt x="1765740" y="12791"/>
                </a:lnTo>
                <a:lnTo>
                  <a:pt x="1716088" y="7091"/>
                </a:lnTo>
                <a:lnTo>
                  <a:pt x="1665944" y="3040"/>
                </a:lnTo>
                <a:lnTo>
                  <a:pt x="1615370" y="666"/>
                </a:lnTo>
                <a:lnTo>
                  <a:pt x="1564427" y="0"/>
                </a:lnTo>
                <a:close/>
              </a:path>
            </a:pathLst>
          </a:custGeom>
          <a:solidFill>
            <a:srgbClr val="FFFFFF"/>
          </a:solidFill>
        </p:spPr>
        <p:txBody>
          <a:bodyPr wrap="square" lIns="0" tIns="0" rIns="0" bIns="0" rtlCol="0"/>
          <a:lstStyle/>
          <a:p>
            <a:endParaRPr sz="3600">
              <a:solidFill>
                <a:prstClr val="black"/>
              </a:solidFill>
            </a:endParaRPr>
          </a:p>
        </p:txBody>
      </p:sp>
      <p:pic>
        <p:nvPicPr>
          <p:cNvPr id="6" name="Picture 5"/>
          <p:cNvPicPr>
            <a:picLocks noChangeAspect="1"/>
          </p:cNvPicPr>
          <p:nvPr/>
        </p:nvPicPr>
        <p:blipFill>
          <a:blip r:embed="rId5"/>
          <a:stretch>
            <a:fillRect/>
          </a:stretch>
        </p:blipFill>
        <p:spPr>
          <a:xfrm>
            <a:off x="2058160" y="1982477"/>
            <a:ext cx="14477240" cy="7343934"/>
          </a:xfrm>
          <a:prstGeom prst="rect">
            <a:avLst/>
          </a:prstGeom>
        </p:spPr>
      </p:pic>
    </p:spTree>
    <p:extLst>
      <p:ext uri="{BB962C8B-B14F-4D97-AF65-F5344CB8AC3E}">
        <p14:creationId xmlns:p14="http://schemas.microsoft.com/office/powerpoint/2010/main" val="3513016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492252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Gas </a:t>
            </a:r>
            <a:r>
              <a:rPr sz="5600" spc="-10" dirty="0">
                <a:solidFill>
                  <a:srgbClr val="095A82"/>
                </a:solidFill>
              </a:rPr>
              <a:t>in</a:t>
            </a:r>
            <a:r>
              <a:rPr sz="5600" spc="-40" dirty="0">
                <a:solidFill>
                  <a:srgbClr val="095A82"/>
                </a:solidFill>
              </a:rPr>
              <a:t> </a:t>
            </a:r>
            <a:r>
              <a:rPr sz="5600" spc="-10" dirty="0">
                <a:solidFill>
                  <a:srgbClr val="095A82"/>
                </a:solidFill>
              </a:rPr>
              <a:t>Ethereum</a:t>
            </a:r>
            <a:endParaRPr sz="5600"/>
          </a:p>
        </p:txBody>
      </p:sp>
      <p:sp>
        <p:nvSpPr>
          <p:cNvPr id="12" name="object 3"/>
          <p:cNvSpPr/>
          <p:nvPr/>
        </p:nvSpPr>
        <p:spPr>
          <a:xfrm>
            <a:off x="10966704" y="1920239"/>
            <a:ext cx="6388608" cy="638555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txBox="1"/>
          <p:nvPr/>
        </p:nvSpPr>
        <p:spPr>
          <a:xfrm>
            <a:off x="942035" y="1683968"/>
            <a:ext cx="15662910" cy="7509748"/>
          </a:xfrm>
          <a:prstGeom prst="rect">
            <a:avLst/>
          </a:prstGeom>
        </p:spPr>
        <p:txBody>
          <a:bodyPr vert="horz" wrap="square" lIns="0" tIns="25400" rIns="0" bIns="0" rtlCol="0">
            <a:spAutoFit/>
          </a:bodyPr>
          <a:lstStyle/>
          <a:p>
            <a:pPr marL="598170" marR="6369050" indent="-572770">
              <a:lnSpc>
                <a:spcPct val="150000"/>
              </a:lnSpc>
              <a:spcBef>
                <a:spcPts val="200"/>
              </a:spcBef>
              <a:buClr>
                <a:srgbClr val="095A82"/>
              </a:buClr>
              <a:buFont typeface="Wingdings"/>
              <a:buChar char=""/>
              <a:tabLst>
                <a:tab pos="598170" algn="l"/>
                <a:tab pos="599440" algn="l"/>
              </a:tabLst>
            </a:pPr>
            <a:r>
              <a:rPr sz="2800" dirty="0">
                <a:solidFill>
                  <a:srgbClr val="5F5F5F"/>
                </a:solidFill>
                <a:cs typeface="Calibri"/>
              </a:rPr>
              <a:t>Gas is </a:t>
            </a:r>
            <a:r>
              <a:rPr sz="2800" spc="-10" dirty="0">
                <a:solidFill>
                  <a:srgbClr val="5F5F5F"/>
                </a:solidFill>
                <a:cs typeface="Calibri"/>
              </a:rPr>
              <a:t>required </a:t>
            </a:r>
            <a:r>
              <a:rPr sz="2800" dirty="0">
                <a:solidFill>
                  <a:srgbClr val="5F5F5F"/>
                </a:solidFill>
                <a:cs typeface="Calibri"/>
              </a:rPr>
              <a:t>to </a:t>
            </a:r>
            <a:r>
              <a:rPr sz="2800" spc="-10" dirty="0">
                <a:solidFill>
                  <a:srgbClr val="5F5F5F"/>
                </a:solidFill>
                <a:cs typeface="Calibri"/>
              </a:rPr>
              <a:t>be paid </a:t>
            </a:r>
            <a:r>
              <a:rPr sz="2800" dirty="0">
                <a:solidFill>
                  <a:srgbClr val="5F5F5F"/>
                </a:solidFill>
                <a:cs typeface="Calibri"/>
              </a:rPr>
              <a:t>for every </a:t>
            </a:r>
            <a:r>
              <a:rPr sz="2800" spc="-10" dirty="0">
                <a:solidFill>
                  <a:srgbClr val="5F5F5F"/>
                </a:solidFill>
                <a:cs typeface="Calibri"/>
              </a:rPr>
              <a:t>operation </a:t>
            </a:r>
            <a:r>
              <a:rPr sz="2800" dirty="0">
                <a:solidFill>
                  <a:srgbClr val="5F5F5F"/>
                </a:solidFill>
                <a:cs typeface="Calibri"/>
              </a:rPr>
              <a:t>performed </a:t>
            </a:r>
            <a:r>
              <a:rPr sz="2800" spc="-10" dirty="0">
                <a:solidFill>
                  <a:srgbClr val="5F5F5F"/>
                </a:solidFill>
                <a:cs typeface="Calibri"/>
              </a:rPr>
              <a:t>on  the ethereum</a:t>
            </a:r>
            <a:r>
              <a:rPr sz="2800" spc="20" dirty="0">
                <a:solidFill>
                  <a:srgbClr val="5F5F5F"/>
                </a:solidFill>
                <a:cs typeface="Calibri"/>
              </a:rPr>
              <a:t> </a:t>
            </a:r>
            <a:r>
              <a:rPr sz="2800" spc="-10" dirty="0">
                <a:solidFill>
                  <a:srgbClr val="5F5F5F"/>
                </a:solidFill>
                <a:cs typeface="Calibri"/>
              </a:rPr>
              <a:t>blockchain</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A </a:t>
            </a:r>
            <a:r>
              <a:rPr sz="2800" spc="-10" dirty="0">
                <a:solidFill>
                  <a:srgbClr val="5F5F5F"/>
                </a:solidFill>
                <a:cs typeface="Calibri"/>
              </a:rPr>
              <a:t>transaction fee </a:t>
            </a:r>
            <a:r>
              <a:rPr sz="2800" dirty="0">
                <a:solidFill>
                  <a:srgbClr val="5F5F5F"/>
                </a:solidFill>
                <a:cs typeface="Calibri"/>
              </a:rPr>
              <a:t>is </a:t>
            </a:r>
            <a:r>
              <a:rPr sz="2800" spc="-10" dirty="0">
                <a:solidFill>
                  <a:srgbClr val="5F5F5F"/>
                </a:solidFill>
                <a:cs typeface="Calibri"/>
              </a:rPr>
              <a:t>charged </a:t>
            </a:r>
            <a:r>
              <a:rPr sz="2800" dirty="0">
                <a:solidFill>
                  <a:srgbClr val="5F5F5F"/>
                </a:solidFill>
                <a:cs typeface="Calibri"/>
              </a:rPr>
              <a:t>as </a:t>
            </a:r>
            <a:r>
              <a:rPr sz="2800" spc="-10" dirty="0">
                <a:solidFill>
                  <a:srgbClr val="5F5F5F"/>
                </a:solidFill>
                <a:cs typeface="Calibri"/>
              </a:rPr>
              <a:t>some amount </a:t>
            </a:r>
            <a:r>
              <a:rPr sz="2800" dirty="0">
                <a:solidFill>
                  <a:srgbClr val="5F5F5F"/>
                </a:solidFill>
                <a:cs typeface="Calibri"/>
              </a:rPr>
              <a:t>of </a:t>
            </a:r>
            <a:r>
              <a:rPr sz="2800" spc="-10" dirty="0">
                <a:solidFill>
                  <a:srgbClr val="5F5F5F"/>
                </a:solidFill>
                <a:cs typeface="Calibri"/>
              </a:rPr>
              <a:t>Ether and</a:t>
            </a:r>
            <a:r>
              <a:rPr sz="2800" dirty="0">
                <a:solidFill>
                  <a:srgbClr val="5F5F5F"/>
                </a:solidFill>
                <a:cs typeface="Calibri"/>
              </a:rPr>
              <a:t> is</a:t>
            </a:r>
            <a:endParaRPr sz="2800" dirty="0">
              <a:solidFill>
                <a:prstClr val="black"/>
              </a:solidFill>
              <a:cs typeface="Calibri"/>
            </a:endParaRPr>
          </a:p>
          <a:p>
            <a:pPr marL="598170">
              <a:spcBef>
                <a:spcPts val="1680"/>
              </a:spcBef>
            </a:pPr>
            <a:r>
              <a:rPr sz="2800" spc="-10" dirty="0">
                <a:solidFill>
                  <a:srgbClr val="5F5F5F"/>
                </a:solidFill>
                <a:cs typeface="Calibri"/>
              </a:rPr>
              <a:t>taken from the account balance </a:t>
            </a:r>
            <a:r>
              <a:rPr sz="2800" dirty="0">
                <a:solidFill>
                  <a:srgbClr val="5F5F5F"/>
                </a:solidFill>
                <a:cs typeface="Calibri"/>
              </a:rPr>
              <a:t>of </a:t>
            </a:r>
            <a:r>
              <a:rPr sz="2800" spc="-10" dirty="0">
                <a:solidFill>
                  <a:srgbClr val="5F5F5F"/>
                </a:solidFill>
                <a:cs typeface="Calibri"/>
              </a:rPr>
              <a:t>the transaction</a:t>
            </a:r>
            <a:r>
              <a:rPr sz="2800" spc="30" dirty="0">
                <a:solidFill>
                  <a:srgbClr val="5F5F5F"/>
                </a:solidFill>
                <a:cs typeface="Calibri"/>
              </a:rPr>
              <a:t> </a:t>
            </a:r>
            <a:r>
              <a:rPr sz="2800" dirty="0">
                <a:solidFill>
                  <a:srgbClr val="5F5F5F"/>
                </a:solidFill>
                <a:cs typeface="Calibri"/>
              </a:rPr>
              <a:t>originator</a:t>
            </a:r>
            <a:endParaRPr sz="2800" dirty="0">
              <a:solidFill>
                <a:prstClr val="black"/>
              </a:solidFill>
              <a:cs typeface="Calibri"/>
            </a:endParaRPr>
          </a:p>
          <a:p>
            <a:pPr>
              <a:spcBef>
                <a:spcPts val="80"/>
              </a:spcBef>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A </a:t>
            </a:r>
            <a:r>
              <a:rPr sz="2800" spc="-10" dirty="0">
                <a:solidFill>
                  <a:srgbClr val="5F5F5F"/>
                </a:solidFill>
                <a:cs typeface="Calibri"/>
              </a:rPr>
              <a:t>fee </a:t>
            </a:r>
            <a:r>
              <a:rPr sz="2800" dirty="0">
                <a:solidFill>
                  <a:srgbClr val="5F5F5F"/>
                </a:solidFill>
                <a:cs typeface="Calibri"/>
              </a:rPr>
              <a:t>is </a:t>
            </a:r>
            <a:r>
              <a:rPr sz="2800" spc="-10" dirty="0">
                <a:solidFill>
                  <a:srgbClr val="5F5F5F"/>
                </a:solidFill>
                <a:cs typeface="Calibri"/>
              </a:rPr>
              <a:t>paid </a:t>
            </a:r>
            <a:r>
              <a:rPr sz="2800" dirty="0">
                <a:solidFill>
                  <a:srgbClr val="5F5F5F"/>
                </a:solidFill>
                <a:cs typeface="Calibri"/>
              </a:rPr>
              <a:t>for </a:t>
            </a:r>
            <a:r>
              <a:rPr sz="2800" spc="-10" dirty="0">
                <a:solidFill>
                  <a:srgbClr val="5F5F5F"/>
                </a:solidFill>
                <a:cs typeface="Calibri"/>
              </a:rPr>
              <a:t>transactions </a:t>
            </a:r>
            <a:r>
              <a:rPr sz="2800" dirty="0">
                <a:solidFill>
                  <a:srgbClr val="5F5F5F"/>
                </a:solidFill>
                <a:cs typeface="Calibri"/>
              </a:rPr>
              <a:t>to </a:t>
            </a:r>
            <a:r>
              <a:rPr sz="2800" spc="-10" dirty="0">
                <a:solidFill>
                  <a:srgbClr val="5F5F5F"/>
                </a:solidFill>
                <a:cs typeface="Calibri"/>
              </a:rPr>
              <a:t>be included by</a:t>
            </a:r>
            <a:r>
              <a:rPr sz="2800" spc="30" dirty="0">
                <a:solidFill>
                  <a:srgbClr val="5F5F5F"/>
                </a:solidFill>
                <a:cs typeface="Calibri"/>
              </a:rPr>
              <a:t> </a:t>
            </a:r>
            <a:r>
              <a:rPr sz="2800" spc="-10" dirty="0">
                <a:solidFill>
                  <a:srgbClr val="5F5F5F"/>
                </a:solidFill>
                <a:cs typeface="Calibri"/>
              </a:rPr>
              <a:t>miners</a:t>
            </a:r>
            <a:endParaRPr sz="2800" dirty="0">
              <a:solidFill>
                <a:prstClr val="black"/>
              </a:solidFill>
              <a:cs typeface="Calibri"/>
            </a:endParaRPr>
          </a:p>
          <a:p>
            <a:pPr marL="598170" marR="6480810" indent="-572770">
              <a:lnSpc>
                <a:spcPct val="150100"/>
              </a:lnSpc>
              <a:spcBef>
                <a:spcPts val="1420"/>
              </a:spcBef>
              <a:buClr>
                <a:srgbClr val="095A82"/>
              </a:buClr>
              <a:buFont typeface="Wingdings"/>
              <a:buChar char=""/>
              <a:tabLst>
                <a:tab pos="598170" algn="l"/>
                <a:tab pos="599440" algn="l"/>
              </a:tabLst>
            </a:pPr>
            <a:r>
              <a:rPr sz="2800" spc="-10" dirty="0">
                <a:solidFill>
                  <a:srgbClr val="5F5F5F"/>
                </a:solidFill>
                <a:cs typeface="Calibri"/>
              </a:rPr>
              <a:t>The more the fee, the higher </a:t>
            </a:r>
            <a:r>
              <a:rPr sz="2800" dirty="0">
                <a:solidFill>
                  <a:srgbClr val="5F5F5F"/>
                </a:solidFill>
                <a:cs typeface="Calibri"/>
              </a:rPr>
              <a:t>are </a:t>
            </a:r>
            <a:r>
              <a:rPr sz="2800" spc="-10" dirty="0">
                <a:solidFill>
                  <a:srgbClr val="5F5F5F"/>
                </a:solidFill>
                <a:cs typeface="Calibri"/>
              </a:rPr>
              <a:t>the chances </a:t>
            </a:r>
            <a:r>
              <a:rPr sz="2800" dirty="0">
                <a:solidFill>
                  <a:srgbClr val="5F5F5F"/>
                </a:solidFill>
                <a:cs typeface="Calibri"/>
              </a:rPr>
              <a:t>that </a:t>
            </a:r>
            <a:r>
              <a:rPr sz="2800" spc="-10" dirty="0">
                <a:solidFill>
                  <a:srgbClr val="5F5F5F"/>
                </a:solidFill>
                <a:cs typeface="Calibri"/>
              </a:rPr>
              <a:t>the  transactions </a:t>
            </a:r>
            <a:r>
              <a:rPr sz="2800" dirty="0">
                <a:solidFill>
                  <a:srgbClr val="5F5F5F"/>
                </a:solidFill>
                <a:cs typeface="Calibri"/>
              </a:rPr>
              <a:t>will </a:t>
            </a:r>
            <a:r>
              <a:rPr sz="2800" spc="-10" dirty="0">
                <a:solidFill>
                  <a:srgbClr val="5F5F5F"/>
                </a:solidFill>
                <a:cs typeface="Calibri"/>
              </a:rPr>
              <a:t>be picked up by the </a:t>
            </a:r>
            <a:r>
              <a:rPr sz="2800" dirty="0">
                <a:solidFill>
                  <a:srgbClr val="5F5F5F"/>
                </a:solidFill>
                <a:cs typeface="Calibri"/>
              </a:rPr>
              <a:t>miners </a:t>
            </a:r>
            <a:r>
              <a:rPr sz="2800" spc="-10" dirty="0">
                <a:solidFill>
                  <a:srgbClr val="5F5F5F"/>
                </a:solidFill>
                <a:cs typeface="Calibri"/>
              </a:rPr>
              <a:t>for </a:t>
            </a:r>
            <a:r>
              <a:rPr sz="2800" dirty="0">
                <a:solidFill>
                  <a:srgbClr val="5F5F5F"/>
                </a:solidFill>
                <a:cs typeface="Calibri"/>
              </a:rPr>
              <a:t>inclusion in  </a:t>
            </a:r>
            <a:r>
              <a:rPr sz="2800" spc="-10" dirty="0">
                <a:solidFill>
                  <a:srgbClr val="5F5F5F"/>
                </a:solidFill>
                <a:cs typeface="Calibri"/>
              </a:rPr>
              <a:t>the block</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Providing too little gas will result in failed</a:t>
            </a:r>
            <a:r>
              <a:rPr sz="2800" spc="-60" dirty="0">
                <a:solidFill>
                  <a:srgbClr val="5F5F5F"/>
                </a:solidFill>
                <a:cs typeface="Calibri"/>
              </a:rPr>
              <a:t> </a:t>
            </a:r>
            <a:r>
              <a:rPr sz="2800" spc="-10" dirty="0">
                <a:solidFill>
                  <a:srgbClr val="5F5F5F"/>
                </a:solidFill>
                <a:cs typeface="Calibri"/>
              </a:rPr>
              <a:t>transaction</a:t>
            </a:r>
            <a:endParaRPr sz="2800" dirty="0">
              <a:solidFill>
                <a:prstClr val="black"/>
              </a:solidFill>
              <a:cs typeface="Calibri"/>
            </a:endParaRPr>
          </a:p>
          <a:p>
            <a:pPr>
              <a:spcBef>
                <a:spcPts val="10"/>
              </a:spcBef>
            </a:pPr>
            <a:endParaRPr sz="3100" dirty="0">
              <a:solidFill>
                <a:prstClr val="black"/>
              </a:solidFill>
              <a:latin typeface="Times New Roman"/>
              <a:cs typeface="Times New Roman"/>
            </a:endParaRPr>
          </a:p>
          <a:p>
            <a:pPr marR="10160" algn="r"/>
            <a:r>
              <a:rPr sz="2700" b="1" spc="-10" dirty="0">
                <a:solidFill>
                  <a:srgbClr val="5F5F5F"/>
                </a:solidFill>
                <a:cs typeface="Calibri"/>
              </a:rPr>
              <a:t>Ether </a:t>
            </a:r>
            <a:r>
              <a:rPr sz="2700" b="1" dirty="0">
                <a:solidFill>
                  <a:srgbClr val="5F5F5F"/>
                </a:solidFill>
                <a:cs typeface="Calibri"/>
              </a:rPr>
              <a:t>buys </a:t>
            </a:r>
            <a:r>
              <a:rPr sz="2700" b="1" spc="-10" dirty="0">
                <a:solidFill>
                  <a:srgbClr val="5F5F5F"/>
                </a:solidFill>
                <a:cs typeface="Calibri"/>
              </a:rPr>
              <a:t>Gas to fuel </a:t>
            </a:r>
            <a:r>
              <a:rPr sz="2700" b="1" dirty="0">
                <a:solidFill>
                  <a:srgbClr val="5F5F5F"/>
                </a:solidFill>
                <a:cs typeface="Calibri"/>
              </a:rPr>
              <a:t>up the</a:t>
            </a:r>
            <a:r>
              <a:rPr sz="2700" b="1" spc="-340" dirty="0">
                <a:solidFill>
                  <a:srgbClr val="5F5F5F"/>
                </a:solidFill>
                <a:cs typeface="Calibri"/>
              </a:rPr>
              <a:t> </a:t>
            </a:r>
            <a:r>
              <a:rPr sz="2700" b="1" dirty="0">
                <a:solidFill>
                  <a:srgbClr val="5F5F5F"/>
                </a:solidFill>
                <a:cs typeface="Calibri"/>
              </a:rPr>
              <a:t>EVM</a:t>
            </a:r>
            <a:endParaRPr sz="2700" dirty="0">
              <a:solidFill>
                <a:prstClr val="black"/>
              </a:solidFill>
              <a:cs typeface="Calibri"/>
            </a:endParaRPr>
          </a:p>
        </p:txBody>
      </p:sp>
    </p:spTree>
    <p:extLst>
      <p:ext uri="{BB962C8B-B14F-4D97-AF65-F5344CB8AC3E}">
        <p14:creationId xmlns:p14="http://schemas.microsoft.com/office/powerpoint/2010/main" val="296537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82346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Estimating </a:t>
            </a:r>
            <a:r>
              <a:rPr sz="5600" spc="-20" dirty="0">
                <a:solidFill>
                  <a:srgbClr val="095A82"/>
                </a:solidFill>
              </a:rPr>
              <a:t>Transaction</a:t>
            </a:r>
            <a:r>
              <a:rPr sz="5600" spc="60" dirty="0">
                <a:solidFill>
                  <a:srgbClr val="095A82"/>
                </a:solidFill>
              </a:rPr>
              <a:t> </a:t>
            </a:r>
            <a:r>
              <a:rPr sz="5600" spc="-20" dirty="0">
                <a:solidFill>
                  <a:srgbClr val="095A82"/>
                </a:solidFill>
              </a:rPr>
              <a:t>Cost</a:t>
            </a:r>
            <a:endParaRPr sz="5600"/>
          </a:p>
        </p:txBody>
      </p:sp>
      <p:sp>
        <p:nvSpPr>
          <p:cNvPr id="12" name="object 3"/>
          <p:cNvSpPr txBox="1"/>
          <p:nvPr/>
        </p:nvSpPr>
        <p:spPr>
          <a:xfrm>
            <a:off x="942035" y="1896111"/>
            <a:ext cx="13321030" cy="2989280"/>
          </a:xfrm>
          <a:prstGeom prst="rect">
            <a:avLst/>
          </a:prstGeom>
        </p:spPr>
        <p:txBody>
          <a:bodyPr vert="horz" wrap="square" lIns="0" tIns="26670" rIns="0" bIns="0" rtlCol="0">
            <a:spAutoFit/>
          </a:bodyPr>
          <a:lstStyle/>
          <a:p>
            <a:pPr marL="25400">
              <a:spcBef>
                <a:spcPts val="210"/>
              </a:spcBef>
            </a:pPr>
            <a:r>
              <a:rPr sz="2800" b="1" dirty="0">
                <a:solidFill>
                  <a:srgbClr val="5F5F5F"/>
                </a:solidFill>
                <a:cs typeface="Calibri"/>
              </a:rPr>
              <a:t>Transaction </a:t>
            </a:r>
            <a:r>
              <a:rPr sz="2800" b="1" spc="-10" dirty="0">
                <a:solidFill>
                  <a:srgbClr val="5F5F5F"/>
                </a:solidFill>
                <a:cs typeface="Calibri"/>
              </a:rPr>
              <a:t>cost can </a:t>
            </a:r>
            <a:r>
              <a:rPr sz="2800" b="1" dirty="0">
                <a:solidFill>
                  <a:srgbClr val="5F5F5F"/>
                </a:solidFill>
                <a:cs typeface="Calibri"/>
              </a:rPr>
              <a:t>be estimated using the following</a:t>
            </a:r>
            <a:r>
              <a:rPr sz="2800" b="1" spc="-408" dirty="0">
                <a:solidFill>
                  <a:srgbClr val="5F5F5F"/>
                </a:solidFill>
                <a:cs typeface="Calibri"/>
              </a:rPr>
              <a:t> </a:t>
            </a:r>
            <a:r>
              <a:rPr sz="2800" b="1" spc="-10" dirty="0">
                <a:solidFill>
                  <a:srgbClr val="5F5F5F"/>
                </a:solidFill>
                <a:cs typeface="Calibri"/>
              </a:rPr>
              <a:t>formula:</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25400"/>
            <a:r>
              <a:rPr sz="2800" b="1" dirty="0">
                <a:solidFill>
                  <a:srgbClr val="5F5F5F"/>
                </a:solidFill>
                <a:cs typeface="Calibri"/>
              </a:rPr>
              <a:t>Total </a:t>
            </a:r>
            <a:r>
              <a:rPr sz="2800" b="1" spc="-10" dirty="0">
                <a:solidFill>
                  <a:srgbClr val="5F5F5F"/>
                </a:solidFill>
                <a:cs typeface="Calibri"/>
              </a:rPr>
              <a:t>cost </a:t>
            </a:r>
            <a:r>
              <a:rPr sz="2800" b="1" dirty="0">
                <a:solidFill>
                  <a:srgbClr val="5F5F5F"/>
                </a:solidFill>
                <a:cs typeface="Calibri"/>
              </a:rPr>
              <a:t>= </a:t>
            </a:r>
            <a:r>
              <a:rPr sz="2800" b="1" spc="-10" dirty="0">
                <a:solidFill>
                  <a:srgbClr val="5F5F5F"/>
                </a:solidFill>
                <a:cs typeface="Calibri"/>
              </a:rPr>
              <a:t>gasUsed </a:t>
            </a:r>
            <a:r>
              <a:rPr sz="2800" b="1" dirty="0">
                <a:solidFill>
                  <a:srgbClr val="5F5F5F"/>
                </a:solidFill>
                <a:cs typeface="Calibri"/>
              </a:rPr>
              <a:t>*</a:t>
            </a:r>
            <a:r>
              <a:rPr sz="2800" b="1" spc="-120" dirty="0">
                <a:solidFill>
                  <a:srgbClr val="5F5F5F"/>
                </a:solidFill>
                <a:cs typeface="Calibri"/>
              </a:rPr>
              <a:t> </a:t>
            </a:r>
            <a:r>
              <a:rPr sz="2800" b="1" spc="-10" dirty="0">
                <a:solidFill>
                  <a:srgbClr val="5F5F5F"/>
                </a:solidFill>
                <a:cs typeface="Calibri"/>
              </a:rPr>
              <a:t>gasPrice</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25400"/>
            <a:r>
              <a:rPr sz="2800" b="1" dirty="0">
                <a:solidFill>
                  <a:srgbClr val="5F5F5F"/>
                </a:solidFill>
                <a:cs typeface="Calibri"/>
              </a:rPr>
              <a:t>gasUsed </a:t>
            </a:r>
            <a:r>
              <a:rPr sz="2800" dirty="0">
                <a:solidFill>
                  <a:srgbClr val="5F5F5F"/>
                </a:solidFill>
                <a:cs typeface="Calibri"/>
              </a:rPr>
              <a:t>is </a:t>
            </a:r>
            <a:r>
              <a:rPr sz="2800" spc="-10" dirty="0">
                <a:solidFill>
                  <a:srgbClr val="5F5F5F"/>
                </a:solidFill>
                <a:cs typeface="Calibri"/>
              </a:rPr>
              <a:t>the </a:t>
            </a:r>
            <a:r>
              <a:rPr sz="2800" dirty="0">
                <a:solidFill>
                  <a:srgbClr val="5F5F5F"/>
                </a:solidFill>
                <a:cs typeface="Calibri"/>
              </a:rPr>
              <a:t>total gas that is </a:t>
            </a:r>
            <a:r>
              <a:rPr sz="2800" spc="-10" dirty="0">
                <a:solidFill>
                  <a:srgbClr val="5F5F5F"/>
                </a:solidFill>
                <a:cs typeface="Calibri"/>
              </a:rPr>
              <a:t>supposed </a:t>
            </a:r>
            <a:r>
              <a:rPr sz="2800" dirty="0">
                <a:solidFill>
                  <a:srgbClr val="5F5F5F"/>
                </a:solidFill>
                <a:cs typeface="Calibri"/>
              </a:rPr>
              <a:t>to </a:t>
            </a:r>
            <a:r>
              <a:rPr sz="2800" spc="-10" dirty="0">
                <a:solidFill>
                  <a:srgbClr val="5F5F5F"/>
                </a:solidFill>
                <a:cs typeface="Calibri"/>
              </a:rPr>
              <a:t>be used by the transaction during the</a:t>
            </a:r>
            <a:r>
              <a:rPr sz="2800" spc="300" dirty="0">
                <a:solidFill>
                  <a:srgbClr val="5F5F5F"/>
                </a:solidFill>
                <a:cs typeface="Calibri"/>
              </a:rPr>
              <a:t> </a:t>
            </a:r>
            <a:r>
              <a:rPr sz="2800" spc="-10" dirty="0">
                <a:solidFill>
                  <a:srgbClr val="5F5F5F"/>
                </a:solidFill>
                <a:cs typeface="Calibri"/>
              </a:rPr>
              <a:t>execution</a:t>
            </a:r>
            <a:endParaRPr sz="2800">
              <a:solidFill>
                <a:prstClr val="black"/>
              </a:solidFill>
              <a:cs typeface="Calibri"/>
            </a:endParaRPr>
          </a:p>
          <a:p>
            <a:pPr>
              <a:spcBef>
                <a:spcPts val="110"/>
              </a:spcBef>
            </a:pPr>
            <a:endParaRPr sz="2600">
              <a:solidFill>
                <a:prstClr val="black"/>
              </a:solidFill>
              <a:latin typeface="Times New Roman"/>
              <a:cs typeface="Times New Roman"/>
            </a:endParaRPr>
          </a:p>
          <a:p>
            <a:pPr marL="25400"/>
            <a:r>
              <a:rPr sz="2800" b="1" spc="-10" dirty="0">
                <a:solidFill>
                  <a:srgbClr val="5F5F5F"/>
                </a:solidFill>
                <a:cs typeface="Calibri"/>
              </a:rPr>
              <a:t>gasPrice </a:t>
            </a:r>
            <a:r>
              <a:rPr sz="2800" dirty="0">
                <a:solidFill>
                  <a:srgbClr val="5F5F5F"/>
                </a:solidFill>
                <a:cs typeface="Calibri"/>
              </a:rPr>
              <a:t>is </a:t>
            </a:r>
            <a:r>
              <a:rPr sz="2800" spc="-10" dirty="0">
                <a:solidFill>
                  <a:srgbClr val="5F5F5F"/>
                </a:solidFill>
                <a:cs typeface="Calibri"/>
              </a:rPr>
              <a:t>specified by the </a:t>
            </a:r>
            <a:r>
              <a:rPr sz="2800" dirty="0">
                <a:solidFill>
                  <a:srgbClr val="5F5F5F"/>
                </a:solidFill>
                <a:cs typeface="Calibri"/>
              </a:rPr>
              <a:t>transaction originator as an </a:t>
            </a:r>
            <a:r>
              <a:rPr sz="2800" spc="-10" dirty="0">
                <a:solidFill>
                  <a:srgbClr val="5F5F5F"/>
                </a:solidFill>
                <a:cs typeface="Calibri"/>
              </a:rPr>
              <a:t>incentive </a:t>
            </a:r>
            <a:r>
              <a:rPr sz="2800" dirty="0">
                <a:solidFill>
                  <a:srgbClr val="5F5F5F"/>
                </a:solidFill>
                <a:cs typeface="Calibri"/>
              </a:rPr>
              <a:t>to </a:t>
            </a:r>
            <a:r>
              <a:rPr sz="2800" spc="-10" dirty="0">
                <a:solidFill>
                  <a:srgbClr val="5F5F5F"/>
                </a:solidFill>
                <a:cs typeface="Calibri"/>
              </a:rPr>
              <a:t>the</a:t>
            </a:r>
            <a:r>
              <a:rPr sz="2800" spc="90" dirty="0">
                <a:solidFill>
                  <a:srgbClr val="5F5F5F"/>
                </a:solidFill>
                <a:cs typeface="Calibri"/>
              </a:rPr>
              <a:t> </a:t>
            </a:r>
            <a:r>
              <a:rPr sz="2800" dirty="0">
                <a:solidFill>
                  <a:srgbClr val="5F5F5F"/>
                </a:solidFill>
                <a:cs typeface="Calibri"/>
              </a:rPr>
              <a:t>miners</a:t>
            </a:r>
            <a:endParaRPr sz="2800">
              <a:solidFill>
                <a:prstClr val="black"/>
              </a:solidFill>
              <a:cs typeface="Calibri"/>
            </a:endParaRPr>
          </a:p>
        </p:txBody>
      </p:sp>
      <p:sp>
        <p:nvSpPr>
          <p:cNvPr id="13" name="object 4"/>
          <p:cNvSpPr txBox="1"/>
          <p:nvPr/>
        </p:nvSpPr>
        <p:spPr>
          <a:xfrm>
            <a:off x="2499360" y="7129270"/>
            <a:ext cx="14856460" cy="1733808"/>
          </a:xfrm>
          <a:prstGeom prst="rect">
            <a:avLst/>
          </a:prstGeom>
          <a:ln w="9144">
            <a:solidFill>
              <a:srgbClr val="095A82"/>
            </a:solidFill>
          </a:ln>
        </p:spPr>
        <p:txBody>
          <a:bodyPr vert="horz" wrap="square" lIns="0" tIns="71120" rIns="0" bIns="0" rtlCol="0">
            <a:spAutoFit/>
          </a:bodyPr>
          <a:lstStyle/>
          <a:p>
            <a:pPr marL="180340" marR="1068070">
              <a:spcBef>
                <a:spcPts val="560"/>
              </a:spcBef>
            </a:pPr>
            <a:r>
              <a:rPr sz="2700" b="1" spc="-10" dirty="0">
                <a:solidFill>
                  <a:srgbClr val="5F5F5F"/>
                </a:solidFill>
                <a:cs typeface="Calibri"/>
              </a:rPr>
              <a:t>Note: </a:t>
            </a:r>
            <a:r>
              <a:rPr sz="2700" spc="-20" dirty="0">
                <a:solidFill>
                  <a:srgbClr val="5F5F5F"/>
                </a:solidFill>
                <a:cs typeface="Calibri"/>
              </a:rPr>
              <a:t>Current </a:t>
            </a:r>
            <a:r>
              <a:rPr sz="2700" spc="-10" dirty="0">
                <a:solidFill>
                  <a:srgbClr val="5F5F5F"/>
                </a:solidFill>
                <a:cs typeface="Calibri"/>
              </a:rPr>
              <a:t>Gas </a:t>
            </a:r>
            <a:r>
              <a:rPr sz="2700" dirty="0">
                <a:solidFill>
                  <a:srgbClr val="5F5F5F"/>
                </a:solidFill>
                <a:cs typeface="Calibri"/>
              </a:rPr>
              <a:t>Price </a:t>
            </a:r>
            <a:r>
              <a:rPr sz="2700" spc="-10" dirty="0">
                <a:solidFill>
                  <a:srgbClr val="5F5F5F"/>
                </a:solidFill>
                <a:cs typeface="Calibri"/>
              </a:rPr>
              <a:t>can </a:t>
            </a:r>
            <a:r>
              <a:rPr sz="2700" dirty="0">
                <a:solidFill>
                  <a:srgbClr val="5F5F5F"/>
                </a:solidFill>
                <a:cs typeface="Calibri"/>
              </a:rPr>
              <a:t>be </a:t>
            </a:r>
            <a:r>
              <a:rPr sz="2700" spc="-20" dirty="0">
                <a:solidFill>
                  <a:srgbClr val="5F5F5F"/>
                </a:solidFill>
                <a:cs typeface="Calibri"/>
              </a:rPr>
              <a:t>checked </a:t>
            </a:r>
            <a:r>
              <a:rPr sz="2700" spc="-10" dirty="0">
                <a:solidFill>
                  <a:srgbClr val="5F5F5F"/>
                </a:solidFill>
                <a:cs typeface="Calibri"/>
              </a:rPr>
              <a:t>online(</a:t>
            </a:r>
            <a:r>
              <a:rPr sz="2700" b="1" u="sng" spc="-10" dirty="0">
                <a:solidFill>
                  <a:srgbClr val="055180"/>
                </a:solidFill>
                <a:uFill>
                  <a:solidFill>
                    <a:srgbClr val="055180"/>
                  </a:solidFill>
                </a:uFill>
                <a:cs typeface="Calibri"/>
                <a:hlinkClick r:id="rId5"/>
              </a:rPr>
              <a:t>Ethgasstation</a:t>
            </a:r>
            <a:r>
              <a:rPr sz="2700" b="1" spc="-10" dirty="0">
                <a:solidFill>
                  <a:srgbClr val="055180"/>
                </a:solidFill>
                <a:cs typeface="Calibri"/>
                <a:hlinkClick r:id="rId5"/>
              </a:rPr>
              <a:t> </a:t>
            </a:r>
            <a:r>
              <a:rPr sz="2700" dirty="0">
                <a:solidFill>
                  <a:srgbClr val="5F5F5F"/>
                </a:solidFill>
                <a:cs typeface="Calibri"/>
              </a:rPr>
              <a:t>or </a:t>
            </a:r>
            <a:r>
              <a:rPr sz="2700" b="1" u="sng" spc="-10" dirty="0">
                <a:solidFill>
                  <a:srgbClr val="055180"/>
                </a:solidFill>
                <a:uFill>
                  <a:solidFill>
                    <a:srgbClr val="055180"/>
                  </a:solidFill>
                </a:uFill>
                <a:cs typeface="Calibri"/>
                <a:hlinkClick r:id="rId6"/>
              </a:rPr>
              <a:t>Etherscan</a:t>
            </a:r>
            <a:r>
              <a:rPr sz="2700" spc="-10" dirty="0">
                <a:solidFill>
                  <a:srgbClr val="5F5F5F"/>
                </a:solidFill>
                <a:cs typeface="Calibri"/>
              </a:rPr>
              <a:t>), and </a:t>
            </a:r>
            <a:r>
              <a:rPr sz="2700" dirty="0">
                <a:solidFill>
                  <a:srgbClr val="5F5F5F"/>
                </a:solidFill>
                <a:cs typeface="Calibri"/>
              </a:rPr>
              <a:t>the </a:t>
            </a:r>
            <a:r>
              <a:rPr sz="2700" spc="-10" dirty="0">
                <a:solidFill>
                  <a:srgbClr val="5F5F5F"/>
                </a:solidFill>
                <a:cs typeface="Calibri"/>
              </a:rPr>
              <a:t>Gas </a:t>
            </a:r>
            <a:r>
              <a:rPr sz="2700" dirty="0">
                <a:solidFill>
                  <a:srgbClr val="5F5F5F"/>
                </a:solidFill>
                <a:cs typeface="Calibri"/>
              </a:rPr>
              <a:t>Limit </a:t>
            </a:r>
            <a:r>
              <a:rPr sz="2700" spc="-20" dirty="0">
                <a:solidFill>
                  <a:srgbClr val="5F5F5F"/>
                </a:solidFill>
                <a:cs typeface="Calibri"/>
              </a:rPr>
              <a:t>for  </a:t>
            </a:r>
            <a:r>
              <a:rPr sz="2700" dirty="0">
                <a:solidFill>
                  <a:srgbClr val="5F5F5F"/>
                </a:solidFill>
                <a:cs typeface="Calibri"/>
              </a:rPr>
              <a:t>things other than </a:t>
            </a:r>
            <a:r>
              <a:rPr sz="2700" spc="-10" dirty="0">
                <a:solidFill>
                  <a:srgbClr val="5F5F5F"/>
                </a:solidFill>
                <a:cs typeface="Calibri"/>
              </a:rPr>
              <a:t>simple </a:t>
            </a:r>
            <a:r>
              <a:rPr sz="2700" spc="-30" dirty="0">
                <a:solidFill>
                  <a:srgbClr val="5F5F5F"/>
                </a:solidFill>
                <a:cs typeface="Calibri"/>
              </a:rPr>
              <a:t>transfers </a:t>
            </a:r>
            <a:r>
              <a:rPr sz="2700" spc="-10" dirty="0">
                <a:solidFill>
                  <a:srgbClr val="5F5F5F"/>
                </a:solidFill>
                <a:cs typeface="Calibri"/>
              </a:rPr>
              <a:t>can </a:t>
            </a:r>
            <a:r>
              <a:rPr sz="2700" dirty="0">
                <a:solidFill>
                  <a:srgbClr val="5F5F5F"/>
                </a:solidFill>
                <a:cs typeface="Calibri"/>
              </a:rPr>
              <a:t>only be </a:t>
            </a:r>
            <a:r>
              <a:rPr sz="2700" spc="-10" dirty="0">
                <a:solidFill>
                  <a:srgbClr val="5F5F5F"/>
                </a:solidFill>
                <a:cs typeface="Calibri"/>
              </a:rPr>
              <a:t>known </a:t>
            </a:r>
            <a:r>
              <a:rPr sz="2700" spc="-20" dirty="0">
                <a:solidFill>
                  <a:srgbClr val="5F5F5F"/>
                </a:solidFill>
                <a:cs typeface="Calibri"/>
              </a:rPr>
              <a:t>by </a:t>
            </a:r>
            <a:r>
              <a:rPr sz="2700" dirty="0">
                <a:solidFill>
                  <a:srgbClr val="5F5F5F"/>
                </a:solidFill>
                <a:cs typeface="Calibri"/>
              </a:rPr>
              <a:t>looking </a:t>
            </a:r>
            <a:r>
              <a:rPr sz="2700" spc="-20" dirty="0">
                <a:solidFill>
                  <a:srgbClr val="5F5F5F"/>
                </a:solidFill>
                <a:cs typeface="Calibri"/>
              </a:rPr>
              <a:t>at </a:t>
            </a:r>
            <a:r>
              <a:rPr sz="2700" dirty="0">
                <a:solidFill>
                  <a:srgbClr val="5F5F5F"/>
                </a:solidFill>
                <a:cs typeface="Calibri"/>
              </a:rPr>
              <a:t>the </a:t>
            </a:r>
            <a:r>
              <a:rPr sz="2700" spc="-10" dirty="0">
                <a:solidFill>
                  <a:srgbClr val="5F5F5F"/>
                </a:solidFill>
                <a:cs typeface="Calibri"/>
              </a:rPr>
              <a:t>smart contract code </a:t>
            </a:r>
            <a:r>
              <a:rPr sz="2700" dirty="0">
                <a:solidFill>
                  <a:srgbClr val="5F5F5F"/>
                </a:solidFill>
                <a:cs typeface="Calibri"/>
              </a:rPr>
              <a:t>or </a:t>
            </a:r>
            <a:r>
              <a:rPr sz="2700" spc="-20" dirty="0">
                <a:solidFill>
                  <a:srgbClr val="5F5F5F"/>
                </a:solidFill>
                <a:cs typeface="Calibri"/>
              </a:rPr>
              <a:t>by  </a:t>
            </a:r>
            <a:r>
              <a:rPr sz="2700" dirty="0">
                <a:solidFill>
                  <a:srgbClr val="5F5F5F"/>
                </a:solidFill>
                <a:cs typeface="Calibri"/>
              </a:rPr>
              <a:t>looking </a:t>
            </a:r>
            <a:r>
              <a:rPr sz="2700" spc="-20" dirty="0">
                <a:solidFill>
                  <a:srgbClr val="5F5F5F"/>
                </a:solidFill>
                <a:cs typeface="Calibri"/>
              </a:rPr>
              <a:t>at </a:t>
            </a:r>
            <a:r>
              <a:rPr sz="2700" spc="-10" dirty="0">
                <a:solidFill>
                  <a:srgbClr val="5F5F5F"/>
                </a:solidFill>
                <a:cs typeface="Calibri"/>
              </a:rPr>
              <a:t>what </a:t>
            </a:r>
            <a:r>
              <a:rPr sz="2700" dirty="0">
                <a:solidFill>
                  <a:srgbClr val="5F5F5F"/>
                </a:solidFill>
                <a:cs typeface="Calibri"/>
              </a:rPr>
              <a:t>the </a:t>
            </a:r>
            <a:r>
              <a:rPr sz="2700" spc="-20" dirty="0">
                <a:solidFill>
                  <a:srgbClr val="5F5F5F"/>
                </a:solidFill>
                <a:cs typeface="Calibri"/>
              </a:rPr>
              <a:t>organization </a:t>
            </a:r>
            <a:r>
              <a:rPr sz="2700" spc="-10" dirty="0">
                <a:solidFill>
                  <a:srgbClr val="5F5F5F"/>
                </a:solidFill>
                <a:cs typeface="Calibri"/>
              </a:rPr>
              <a:t>behind </a:t>
            </a:r>
            <a:r>
              <a:rPr sz="2700" dirty="0">
                <a:solidFill>
                  <a:srgbClr val="5F5F5F"/>
                </a:solidFill>
                <a:cs typeface="Calibri"/>
              </a:rPr>
              <a:t>the </a:t>
            </a:r>
            <a:r>
              <a:rPr sz="2700" spc="-20" dirty="0">
                <a:solidFill>
                  <a:srgbClr val="5F5F5F"/>
                </a:solidFill>
                <a:cs typeface="Calibri"/>
              </a:rPr>
              <a:t>ICO/smart </a:t>
            </a:r>
            <a:r>
              <a:rPr sz="2700" spc="-10" dirty="0">
                <a:solidFill>
                  <a:srgbClr val="5F5F5F"/>
                </a:solidFill>
                <a:cs typeface="Calibri"/>
              </a:rPr>
              <a:t>contract </a:t>
            </a:r>
            <a:r>
              <a:rPr sz="2700" spc="-20" dirty="0">
                <a:solidFill>
                  <a:srgbClr val="5F5F5F"/>
                </a:solidFill>
                <a:cs typeface="Calibri"/>
              </a:rPr>
              <a:t>says </a:t>
            </a:r>
            <a:r>
              <a:rPr sz="2700" dirty="0">
                <a:solidFill>
                  <a:srgbClr val="5F5F5F"/>
                </a:solidFill>
                <a:cs typeface="Calibri"/>
              </a:rPr>
              <a:t>is </a:t>
            </a:r>
            <a:r>
              <a:rPr sz="2700" spc="-20" dirty="0">
                <a:solidFill>
                  <a:srgbClr val="5F5F5F"/>
                </a:solidFill>
                <a:cs typeface="Calibri"/>
              </a:rPr>
              <a:t>appropriate for </a:t>
            </a:r>
            <a:r>
              <a:rPr sz="2700" dirty="0">
                <a:solidFill>
                  <a:srgbClr val="5F5F5F"/>
                </a:solidFill>
                <a:cs typeface="Calibri"/>
              </a:rPr>
              <a:t>their </a:t>
            </a:r>
            <a:r>
              <a:rPr sz="2700" spc="-10" dirty="0">
                <a:solidFill>
                  <a:srgbClr val="5F5F5F"/>
                </a:solidFill>
                <a:cs typeface="Calibri"/>
              </a:rPr>
              <a:t>smart  contract</a:t>
            </a:r>
            <a:endParaRPr sz="2700">
              <a:solidFill>
                <a:prstClr val="black"/>
              </a:solidFill>
              <a:cs typeface="Calibri"/>
            </a:endParaRPr>
          </a:p>
        </p:txBody>
      </p:sp>
      <p:sp>
        <p:nvSpPr>
          <p:cNvPr id="14" name="object 5"/>
          <p:cNvSpPr/>
          <p:nvPr/>
        </p:nvSpPr>
        <p:spPr>
          <a:xfrm>
            <a:off x="1036735" y="7660054"/>
            <a:ext cx="1456690" cy="970280"/>
          </a:xfrm>
          <a:custGeom>
            <a:avLst/>
            <a:gdLst/>
            <a:ahLst/>
            <a:cxnLst/>
            <a:rect l="l" t="t" r="r" b="b"/>
            <a:pathLst>
              <a:path w="728344" h="485139">
                <a:moveTo>
                  <a:pt x="414389" y="0"/>
                </a:moveTo>
                <a:lnTo>
                  <a:pt x="163008" y="52364"/>
                </a:lnTo>
                <a:lnTo>
                  <a:pt x="65029" y="164219"/>
                </a:lnTo>
                <a:lnTo>
                  <a:pt x="0" y="164219"/>
                </a:lnTo>
                <a:lnTo>
                  <a:pt x="0" y="415676"/>
                </a:lnTo>
                <a:lnTo>
                  <a:pt x="43353" y="415676"/>
                </a:lnTo>
                <a:lnTo>
                  <a:pt x="74775" y="422890"/>
                </a:lnTo>
                <a:lnTo>
                  <a:pt x="100579" y="440094"/>
                </a:lnTo>
                <a:lnTo>
                  <a:pt x="128880" y="460626"/>
                </a:lnTo>
                <a:lnTo>
                  <a:pt x="167794" y="477829"/>
                </a:lnTo>
                <a:lnTo>
                  <a:pt x="225437" y="485044"/>
                </a:lnTo>
                <a:lnTo>
                  <a:pt x="381509" y="485044"/>
                </a:lnTo>
                <a:lnTo>
                  <a:pt x="401709" y="480939"/>
                </a:lnTo>
                <a:lnTo>
                  <a:pt x="418251" y="469761"/>
                </a:lnTo>
                <a:lnTo>
                  <a:pt x="429428" y="453219"/>
                </a:lnTo>
                <a:lnTo>
                  <a:pt x="433533" y="433018"/>
                </a:lnTo>
                <a:lnTo>
                  <a:pt x="432584" y="422965"/>
                </a:lnTo>
                <a:lnTo>
                  <a:pt x="429848" y="413725"/>
                </a:lnTo>
                <a:lnTo>
                  <a:pt x="425485" y="405461"/>
                </a:lnTo>
                <a:lnTo>
                  <a:pt x="419660" y="398334"/>
                </a:lnTo>
                <a:lnTo>
                  <a:pt x="424862" y="398334"/>
                </a:lnTo>
                <a:lnTo>
                  <a:pt x="445062" y="394229"/>
                </a:lnTo>
                <a:lnTo>
                  <a:pt x="461604" y="383052"/>
                </a:lnTo>
                <a:lnTo>
                  <a:pt x="472781" y="366509"/>
                </a:lnTo>
                <a:lnTo>
                  <a:pt x="476886" y="346309"/>
                </a:lnTo>
                <a:lnTo>
                  <a:pt x="475924" y="336107"/>
                </a:lnTo>
                <a:lnTo>
                  <a:pt x="473093" y="326474"/>
                </a:lnTo>
                <a:lnTo>
                  <a:pt x="468473" y="317654"/>
                </a:lnTo>
                <a:lnTo>
                  <a:pt x="462146" y="309891"/>
                </a:lnTo>
                <a:lnTo>
                  <a:pt x="478390" y="303252"/>
                </a:lnTo>
                <a:lnTo>
                  <a:pt x="491301" y="291899"/>
                </a:lnTo>
                <a:lnTo>
                  <a:pt x="499823" y="276968"/>
                </a:lnTo>
                <a:lnTo>
                  <a:pt x="502898" y="259599"/>
                </a:lnTo>
                <a:lnTo>
                  <a:pt x="498793" y="239399"/>
                </a:lnTo>
                <a:lnTo>
                  <a:pt x="487616" y="222856"/>
                </a:lnTo>
                <a:lnTo>
                  <a:pt x="471074" y="211679"/>
                </a:lnTo>
                <a:lnTo>
                  <a:pt x="450874" y="207574"/>
                </a:lnTo>
                <a:lnTo>
                  <a:pt x="684982" y="207574"/>
                </a:lnTo>
                <a:lnTo>
                  <a:pt x="701998" y="204214"/>
                </a:lnTo>
                <a:lnTo>
                  <a:pt x="715763" y="195001"/>
                </a:lnTo>
                <a:lnTo>
                  <a:pt x="724975" y="181236"/>
                </a:lnTo>
                <a:lnTo>
                  <a:pt x="728335" y="164219"/>
                </a:lnTo>
                <a:lnTo>
                  <a:pt x="724975" y="147202"/>
                </a:lnTo>
                <a:lnTo>
                  <a:pt x="715763" y="133437"/>
                </a:lnTo>
                <a:lnTo>
                  <a:pt x="701998" y="124224"/>
                </a:lnTo>
                <a:lnTo>
                  <a:pt x="684982" y="120864"/>
                </a:lnTo>
                <a:lnTo>
                  <a:pt x="255784" y="120864"/>
                </a:lnTo>
                <a:lnTo>
                  <a:pt x="416191" y="85313"/>
                </a:lnTo>
                <a:lnTo>
                  <a:pt x="431948" y="78282"/>
                </a:lnTo>
                <a:lnTo>
                  <a:pt x="443396" y="66129"/>
                </a:lnTo>
                <a:lnTo>
                  <a:pt x="449479" y="50562"/>
                </a:lnTo>
                <a:lnTo>
                  <a:pt x="449140" y="33288"/>
                </a:lnTo>
                <a:lnTo>
                  <a:pt x="442108" y="17531"/>
                </a:lnTo>
                <a:lnTo>
                  <a:pt x="429956" y="6083"/>
                </a:lnTo>
                <a:lnTo>
                  <a:pt x="414389" y="0"/>
                </a:lnTo>
                <a:close/>
              </a:path>
            </a:pathLst>
          </a:custGeom>
          <a:solidFill>
            <a:srgbClr val="0D80B8"/>
          </a:solid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410385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756920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Transactions </a:t>
            </a:r>
            <a:r>
              <a:rPr sz="5600" spc="-10" dirty="0">
                <a:solidFill>
                  <a:srgbClr val="095A82"/>
                </a:solidFill>
              </a:rPr>
              <a:t>in</a:t>
            </a:r>
            <a:r>
              <a:rPr sz="5600" spc="40" dirty="0">
                <a:solidFill>
                  <a:srgbClr val="095A82"/>
                </a:solidFill>
              </a:rPr>
              <a:t> </a:t>
            </a:r>
            <a:r>
              <a:rPr sz="5600" spc="-10" dirty="0">
                <a:solidFill>
                  <a:srgbClr val="095A82"/>
                </a:solidFill>
              </a:rPr>
              <a:t>Ethereum</a:t>
            </a:r>
            <a:endParaRPr sz="5600"/>
          </a:p>
        </p:txBody>
      </p:sp>
      <p:sp>
        <p:nvSpPr>
          <p:cNvPr id="12" name="object 3"/>
          <p:cNvSpPr/>
          <p:nvPr/>
        </p:nvSpPr>
        <p:spPr>
          <a:xfrm>
            <a:off x="5815584" y="3523489"/>
            <a:ext cx="2447544" cy="605637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7652511" y="3223067"/>
            <a:ext cx="4989830" cy="3158490"/>
          </a:xfrm>
          <a:custGeom>
            <a:avLst/>
            <a:gdLst/>
            <a:ahLst/>
            <a:cxnLst/>
            <a:rect l="l" t="t" r="r" b="b"/>
            <a:pathLst>
              <a:path w="2494915" h="1579245">
                <a:moveTo>
                  <a:pt x="2313818" y="1234536"/>
                </a:moveTo>
                <a:lnTo>
                  <a:pt x="599440" y="1234536"/>
                </a:lnTo>
                <a:lnTo>
                  <a:pt x="630221" y="1267048"/>
                </a:lnTo>
                <a:lnTo>
                  <a:pt x="662870" y="1298104"/>
                </a:lnTo>
                <a:lnTo>
                  <a:pt x="697308" y="1327685"/>
                </a:lnTo>
                <a:lnTo>
                  <a:pt x="733444" y="1355761"/>
                </a:lnTo>
                <a:lnTo>
                  <a:pt x="771190" y="1382308"/>
                </a:lnTo>
                <a:lnTo>
                  <a:pt x="810460" y="1407297"/>
                </a:lnTo>
                <a:lnTo>
                  <a:pt x="851165" y="1430704"/>
                </a:lnTo>
                <a:lnTo>
                  <a:pt x="893219" y="1452501"/>
                </a:lnTo>
                <a:lnTo>
                  <a:pt x="936533" y="1472661"/>
                </a:lnTo>
                <a:lnTo>
                  <a:pt x="981020" y="1491160"/>
                </a:lnTo>
                <a:lnTo>
                  <a:pt x="1026594" y="1507969"/>
                </a:lnTo>
                <a:lnTo>
                  <a:pt x="1073165" y="1523064"/>
                </a:lnTo>
                <a:lnTo>
                  <a:pt x="1120648" y="1536417"/>
                </a:lnTo>
                <a:lnTo>
                  <a:pt x="1168954" y="1548001"/>
                </a:lnTo>
                <a:lnTo>
                  <a:pt x="1217995" y="1557792"/>
                </a:lnTo>
                <a:lnTo>
                  <a:pt x="1267685" y="1565761"/>
                </a:lnTo>
                <a:lnTo>
                  <a:pt x="1317936" y="1571883"/>
                </a:lnTo>
                <a:lnTo>
                  <a:pt x="1368661" y="1576132"/>
                </a:lnTo>
                <a:lnTo>
                  <a:pt x="1419771" y="1578481"/>
                </a:lnTo>
                <a:lnTo>
                  <a:pt x="1471180" y="1578903"/>
                </a:lnTo>
                <a:lnTo>
                  <a:pt x="1522800" y="1577372"/>
                </a:lnTo>
                <a:lnTo>
                  <a:pt x="1574543" y="1573862"/>
                </a:lnTo>
                <a:lnTo>
                  <a:pt x="1626323" y="1568346"/>
                </a:lnTo>
                <a:lnTo>
                  <a:pt x="1678051" y="1560799"/>
                </a:lnTo>
                <a:lnTo>
                  <a:pt x="1731589" y="1550790"/>
                </a:lnTo>
                <a:lnTo>
                  <a:pt x="1783792" y="1538801"/>
                </a:lnTo>
                <a:lnTo>
                  <a:pt x="1834606" y="1524895"/>
                </a:lnTo>
                <a:lnTo>
                  <a:pt x="1883974" y="1509139"/>
                </a:lnTo>
                <a:lnTo>
                  <a:pt x="1931843" y="1491596"/>
                </a:lnTo>
                <a:lnTo>
                  <a:pt x="1978157" y="1472332"/>
                </a:lnTo>
                <a:lnTo>
                  <a:pt x="2022862" y="1451412"/>
                </a:lnTo>
                <a:lnTo>
                  <a:pt x="2065903" y="1428900"/>
                </a:lnTo>
                <a:lnTo>
                  <a:pt x="2107226" y="1404862"/>
                </a:lnTo>
                <a:lnTo>
                  <a:pt x="2146775" y="1379362"/>
                </a:lnTo>
                <a:lnTo>
                  <a:pt x="2184496" y="1352465"/>
                </a:lnTo>
                <a:lnTo>
                  <a:pt x="2220334" y="1324236"/>
                </a:lnTo>
                <a:lnTo>
                  <a:pt x="2254234" y="1294740"/>
                </a:lnTo>
                <a:lnTo>
                  <a:pt x="2286142" y="1264042"/>
                </a:lnTo>
                <a:lnTo>
                  <a:pt x="2313818" y="1234536"/>
                </a:lnTo>
                <a:close/>
              </a:path>
              <a:path w="2494915" h="1579245">
                <a:moveTo>
                  <a:pt x="1444199" y="0"/>
                </a:moveTo>
                <a:lnTo>
                  <a:pt x="1392315" y="1507"/>
                </a:lnTo>
                <a:lnTo>
                  <a:pt x="1340156" y="5028"/>
                </a:lnTo>
                <a:lnTo>
                  <a:pt x="1287802" y="10598"/>
                </a:lnTo>
                <a:lnTo>
                  <a:pt x="1235329" y="18257"/>
                </a:lnTo>
                <a:lnTo>
                  <a:pt x="1181790" y="28265"/>
                </a:lnTo>
                <a:lnTo>
                  <a:pt x="1129587" y="40255"/>
                </a:lnTo>
                <a:lnTo>
                  <a:pt x="1078773" y="54160"/>
                </a:lnTo>
                <a:lnTo>
                  <a:pt x="1029405" y="69917"/>
                </a:lnTo>
                <a:lnTo>
                  <a:pt x="981536" y="87459"/>
                </a:lnTo>
                <a:lnTo>
                  <a:pt x="935222" y="106723"/>
                </a:lnTo>
                <a:lnTo>
                  <a:pt x="890517" y="127643"/>
                </a:lnTo>
                <a:lnTo>
                  <a:pt x="847476" y="150155"/>
                </a:lnTo>
                <a:lnTo>
                  <a:pt x="806153" y="174194"/>
                </a:lnTo>
                <a:lnTo>
                  <a:pt x="766604" y="199694"/>
                </a:lnTo>
                <a:lnTo>
                  <a:pt x="728883" y="226591"/>
                </a:lnTo>
                <a:lnTo>
                  <a:pt x="693045" y="254820"/>
                </a:lnTo>
                <a:lnTo>
                  <a:pt x="659145" y="284316"/>
                </a:lnTo>
                <a:lnTo>
                  <a:pt x="627237" y="315014"/>
                </a:lnTo>
                <a:lnTo>
                  <a:pt x="597377" y="346849"/>
                </a:lnTo>
                <a:lnTo>
                  <a:pt x="569618" y="379757"/>
                </a:lnTo>
                <a:lnTo>
                  <a:pt x="544016" y="413672"/>
                </a:lnTo>
                <a:lnTo>
                  <a:pt x="520626" y="448530"/>
                </a:lnTo>
                <a:lnTo>
                  <a:pt x="499502" y="484265"/>
                </a:lnTo>
                <a:lnTo>
                  <a:pt x="480700" y="520813"/>
                </a:lnTo>
                <a:lnTo>
                  <a:pt x="464273" y="558110"/>
                </a:lnTo>
                <a:lnTo>
                  <a:pt x="450276" y="596089"/>
                </a:lnTo>
                <a:lnTo>
                  <a:pt x="438765" y="634686"/>
                </a:lnTo>
                <a:lnTo>
                  <a:pt x="429794" y="673837"/>
                </a:lnTo>
                <a:lnTo>
                  <a:pt x="423418" y="713475"/>
                </a:lnTo>
                <a:lnTo>
                  <a:pt x="419692" y="753538"/>
                </a:lnTo>
                <a:lnTo>
                  <a:pt x="418670" y="793959"/>
                </a:lnTo>
                <a:lnTo>
                  <a:pt x="420407" y="834673"/>
                </a:lnTo>
                <a:lnTo>
                  <a:pt x="424958" y="875616"/>
                </a:lnTo>
                <a:lnTo>
                  <a:pt x="432378" y="916724"/>
                </a:lnTo>
                <a:lnTo>
                  <a:pt x="442722" y="957930"/>
                </a:lnTo>
                <a:lnTo>
                  <a:pt x="0" y="1267048"/>
                </a:lnTo>
                <a:lnTo>
                  <a:pt x="599440" y="1234536"/>
                </a:lnTo>
                <a:lnTo>
                  <a:pt x="2313818" y="1234536"/>
                </a:lnTo>
                <a:lnTo>
                  <a:pt x="2316002" y="1232206"/>
                </a:lnTo>
                <a:lnTo>
                  <a:pt x="2343761" y="1199299"/>
                </a:lnTo>
                <a:lnTo>
                  <a:pt x="2369363" y="1165384"/>
                </a:lnTo>
                <a:lnTo>
                  <a:pt x="2392753" y="1130526"/>
                </a:lnTo>
                <a:lnTo>
                  <a:pt x="2413877" y="1094790"/>
                </a:lnTo>
                <a:lnTo>
                  <a:pt x="2432679" y="1058242"/>
                </a:lnTo>
                <a:lnTo>
                  <a:pt x="2449106" y="1020946"/>
                </a:lnTo>
                <a:lnTo>
                  <a:pt x="2463103" y="982967"/>
                </a:lnTo>
                <a:lnTo>
                  <a:pt x="2474614" y="944369"/>
                </a:lnTo>
                <a:lnTo>
                  <a:pt x="2483585" y="905219"/>
                </a:lnTo>
                <a:lnTo>
                  <a:pt x="2489961" y="865580"/>
                </a:lnTo>
                <a:lnTo>
                  <a:pt x="2493687" y="825518"/>
                </a:lnTo>
                <a:lnTo>
                  <a:pt x="2494709" y="785097"/>
                </a:lnTo>
                <a:lnTo>
                  <a:pt x="2492972" y="744382"/>
                </a:lnTo>
                <a:lnTo>
                  <a:pt x="2488421" y="703439"/>
                </a:lnTo>
                <a:lnTo>
                  <a:pt x="2481001" y="662332"/>
                </a:lnTo>
                <a:lnTo>
                  <a:pt x="2470658" y="621126"/>
                </a:lnTo>
                <a:lnTo>
                  <a:pt x="2457954" y="581656"/>
                </a:lnTo>
                <a:lnTo>
                  <a:pt x="2442804" y="543138"/>
                </a:lnTo>
                <a:lnTo>
                  <a:pt x="2425283" y="505611"/>
                </a:lnTo>
                <a:lnTo>
                  <a:pt x="2405471" y="469112"/>
                </a:lnTo>
                <a:lnTo>
                  <a:pt x="2383445" y="433679"/>
                </a:lnTo>
                <a:lnTo>
                  <a:pt x="2359281" y="399349"/>
                </a:lnTo>
                <a:lnTo>
                  <a:pt x="2333059" y="366161"/>
                </a:lnTo>
                <a:lnTo>
                  <a:pt x="2304855" y="334153"/>
                </a:lnTo>
                <a:lnTo>
                  <a:pt x="2274747" y="303363"/>
                </a:lnTo>
                <a:lnTo>
                  <a:pt x="2242813" y="273827"/>
                </a:lnTo>
                <a:lnTo>
                  <a:pt x="2209130" y="245585"/>
                </a:lnTo>
                <a:lnTo>
                  <a:pt x="2173777" y="218674"/>
                </a:lnTo>
                <a:lnTo>
                  <a:pt x="2136830" y="193131"/>
                </a:lnTo>
                <a:lnTo>
                  <a:pt x="2098367" y="168995"/>
                </a:lnTo>
                <a:lnTo>
                  <a:pt x="2058466" y="146304"/>
                </a:lnTo>
                <a:lnTo>
                  <a:pt x="2017204" y="125095"/>
                </a:lnTo>
                <a:lnTo>
                  <a:pt x="1974660" y="105407"/>
                </a:lnTo>
                <a:lnTo>
                  <a:pt x="1930910" y="87277"/>
                </a:lnTo>
                <a:lnTo>
                  <a:pt x="1886032" y="70742"/>
                </a:lnTo>
                <a:lnTo>
                  <a:pt x="1840105" y="55842"/>
                </a:lnTo>
                <a:lnTo>
                  <a:pt x="1793205" y="42613"/>
                </a:lnTo>
                <a:lnTo>
                  <a:pt x="1745411" y="31094"/>
                </a:lnTo>
                <a:lnTo>
                  <a:pt x="1696799" y="21322"/>
                </a:lnTo>
                <a:lnTo>
                  <a:pt x="1647447" y="13335"/>
                </a:lnTo>
                <a:lnTo>
                  <a:pt x="1597434" y="7172"/>
                </a:lnTo>
                <a:lnTo>
                  <a:pt x="1546837" y="2870"/>
                </a:lnTo>
                <a:lnTo>
                  <a:pt x="1495733" y="466"/>
                </a:lnTo>
                <a:lnTo>
                  <a:pt x="1444199"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7652511" y="3223067"/>
            <a:ext cx="4989830" cy="3158490"/>
          </a:xfrm>
          <a:custGeom>
            <a:avLst/>
            <a:gdLst/>
            <a:ahLst/>
            <a:cxnLst/>
            <a:rect l="l" t="t" r="r" b="b"/>
            <a:pathLst>
              <a:path w="2494915" h="1579245">
                <a:moveTo>
                  <a:pt x="0" y="1267048"/>
                </a:moveTo>
                <a:lnTo>
                  <a:pt x="442722" y="957930"/>
                </a:lnTo>
                <a:lnTo>
                  <a:pt x="432378" y="916724"/>
                </a:lnTo>
                <a:lnTo>
                  <a:pt x="424958" y="875616"/>
                </a:lnTo>
                <a:lnTo>
                  <a:pt x="420407" y="834673"/>
                </a:lnTo>
                <a:lnTo>
                  <a:pt x="418670" y="793959"/>
                </a:lnTo>
                <a:lnTo>
                  <a:pt x="419692" y="753538"/>
                </a:lnTo>
                <a:lnTo>
                  <a:pt x="423418" y="713475"/>
                </a:lnTo>
                <a:lnTo>
                  <a:pt x="429794" y="673837"/>
                </a:lnTo>
                <a:lnTo>
                  <a:pt x="438765" y="634686"/>
                </a:lnTo>
                <a:lnTo>
                  <a:pt x="450276" y="596089"/>
                </a:lnTo>
                <a:lnTo>
                  <a:pt x="464273" y="558110"/>
                </a:lnTo>
                <a:lnTo>
                  <a:pt x="480700" y="520813"/>
                </a:lnTo>
                <a:lnTo>
                  <a:pt x="499502" y="484265"/>
                </a:lnTo>
                <a:lnTo>
                  <a:pt x="520626" y="448530"/>
                </a:lnTo>
                <a:lnTo>
                  <a:pt x="544016" y="413672"/>
                </a:lnTo>
                <a:lnTo>
                  <a:pt x="569618" y="379757"/>
                </a:lnTo>
                <a:lnTo>
                  <a:pt x="597377" y="346849"/>
                </a:lnTo>
                <a:lnTo>
                  <a:pt x="627237" y="315014"/>
                </a:lnTo>
                <a:lnTo>
                  <a:pt x="659145" y="284316"/>
                </a:lnTo>
                <a:lnTo>
                  <a:pt x="693045" y="254820"/>
                </a:lnTo>
                <a:lnTo>
                  <a:pt x="728883" y="226591"/>
                </a:lnTo>
                <a:lnTo>
                  <a:pt x="766604" y="199694"/>
                </a:lnTo>
                <a:lnTo>
                  <a:pt x="806153" y="174194"/>
                </a:lnTo>
                <a:lnTo>
                  <a:pt x="847476" y="150155"/>
                </a:lnTo>
                <a:lnTo>
                  <a:pt x="890517" y="127643"/>
                </a:lnTo>
                <a:lnTo>
                  <a:pt x="935222" y="106723"/>
                </a:lnTo>
                <a:lnTo>
                  <a:pt x="981536" y="87459"/>
                </a:lnTo>
                <a:lnTo>
                  <a:pt x="1029405" y="69917"/>
                </a:lnTo>
                <a:lnTo>
                  <a:pt x="1078773" y="54160"/>
                </a:lnTo>
                <a:lnTo>
                  <a:pt x="1129587" y="40255"/>
                </a:lnTo>
                <a:lnTo>
                  <a:pt x="1181790" y="28265"/>
                </a:lnTo>
                <a:lnTo>
                  <a:pt x="1235329" y="18257"/>
                </a:lnTo>
                <a:lnTo>
                  <a:pt x="1287802" y="10598"/>
                </a:lnTo>
                <a:lnTo>
                  <a:pt x="1340156" y="5028"/>
                </a:lnTo>
                <a:lnTo>
                  <a:pt x="1392315" y="1507"/>
                </a:lnTo>
                <a:lnTo>
                  <a:pt x="1444199" y="0"/>
                </a:lnTo>
                <a:lnTo>
                  <a:pt x="1495733" y="466"/>
                </a:lnTo>
                <a:lnTo>
                  <a:pt x="1546837" y="2870"/>
                </a:lnTo>
                <a:lnTo>
                  <a:pt x="1597434" y="7172"/>
                </a:lnTo>
                <a:lnTo>
                  <a:pt x="1647447" y="13335"/>
                </a:lnTo>
                <a:lnTo>
                  <a:pt x="1696799" y="21322"/>
                </a:lnTo>
                <a:lnTo>
                  <a:pt x="1745411" y="31094"/>
                </a:lnTo>
                <a:lnTo>
                  <a:pt x="1793205" y="42613"/>
                </a:lnTo>
                <a:lnTo>
                  <a:pt x="1840105" y="55842"/>
                </a:lnTo>
                <a:lnTo>
                  <a:pt x="1886032" y="70742"/>
                </a:lnTo>
                <a:lnTo>
                  <a:pt x="1930910" y="87277"/>
                </a:lnTo>
                <a:lnTo>
                  <a:pt x="1974660" y="105407"/>
                </a:lnTo>
                <a:lnTo>
                  <a:pt x="2017204" y="125095"/>
                </a:lnTo>
                <a:lnTo>
                  <a:pt x="2058466" y="146304"/>
                </a:lnTo>
                <a:lnTo>
                  <a:pt x="2098367" y="168995"/>
                </a:lnTo>
                <a:lnTo>
                  <a:pt x="2136830" y="193131"/>
                </a:lnTo>
                <a:lnTo>
                  <a:pt x="2173777" y="218674"/>
                </a:lnTo>
                <a:lnTo>
                  <a:pt x="2209130" y="245585"/>
                </a:lnTo>
                <a:lnTo>
                  <a:pt x="2242813" y="273827"/>
                </a:lnTo>
                <a:lnTo>
                  <a:pt x="2274747" y="303363"/>
                </a:lnTo>
                <a:lnTo>
                  <a:pt x="2304855" y="334153"/>
                </a:lnTo>
                <a:lnTo>
                  <a:pt x="2333059" y="366161"/>
                </a:lnTo>
                <a:lnTo>
                  <a:pt x="2359281" y="399349"/>
                </a:lnTo>
                <a:lnTo>
                  <a:pt x="2383445" y="433679"/>
                </a:lnTo>
                <a:lnTo>
                  <a:pt x="2405471" y="469112"/>
                </a:lnTo>
                <a:lnTo>
                  <a:pt x="2425283" y="505611"/>
                </a:lnTo>
                <a:lnTo>
                  <a:pt x="2442804" y="543138"/>
                </a:lnTo>
                <a:lnTo>
                  <a:pt x="2457954" y="581656"/>
                </a:lnTo>
                <a:lnTo>
                  <a:pt x="2470658" y="621126"/>
                </a:lnTo>
                <a:lnTo>
                  <a:pt x="2481001" y="662332"/>
                </a:lnTo>
                <a:lnTo>
                  <a:pt x="2488421" y="703439"/>
                </a:lnTo>
                <a:lnTo>
                  <a:pt x="2492972" y="744382"/>
                </a:lnTo>
                <a:lnTo>
                  <a:pt x="2494709" y="785097"/>
                </a:lnTo>
                <a:lnTo>
                  <a:pt x="2493687" y="825518"/>
                </a:lnTo>
                <a:lnTo>
                  <a:pt x="2489961" y="865580"/>
                </a:lnTo>
                <a:lnTo>
                  <a:pt x="2483585" y="905219"/>
                </a:lnTo>
                <a:lnTo>
                  <a:pt x="2474614" y="944369"/>
                </a:lnTo>
                <a:lnTo>
                  <a:pt x="2463103" y="982967"/>
                </a:lnTo>
                <a:lnTo>
                  <a:pt x="2449106" y="1020946"/>
                </a:lnTo>
                <a:lnTo>
                  <a:pt x="2432679" y="1058242"/>
                </a:lnTo>
                <a:lnTo>
                  <a:pt x="2413877" y="1094790"/>
                </a:lnTo>
                <a:lnTo>
                  <a:pt x="2392753" y="1130526"/>
                </a:lnTo>
                <a:lnTo>
                  <a:pt x="2369363" y="1165384"/>
                </a:lnTo>
                <a:lnTo>
                  <a:pt x="2343761" y="1199299"/>
                </a:lnTo>
                <a:lnTo>
                  <a:pt x="2316002" y="1232206"/>
                </a:lnTo>
                <a:lnTo>
                  <a:pt x="2286142" y="1264042"/>
                </a:lnTo>
                <a:lnTo>
                  <a:pt x="2254234" y="1294740"/>
                </a:lnTo>
                <a:lnTo>
                  <a:pt x="2220334" y="1324236"/>
                </a:lnTo>
                <a:lnTo>
                  <a:pt x="2184496" y="1352465"/>
                </a:lnTo>
                <a:lnTo>
                  <a:pt x="2146775" y="1379362"/>
                </a:lnTo>
                <a:lnTo>
                  <a:pt x="2107226" y="1404862"/>
                </a:lnTo>
                <a:lnTo>
                  <a:pt x="2065903" y="1428900"/>
                </a:lnTo>
                <a:lnTo>
                  <a:pt x="2022862" y="1451412"/>
                </a:lnTo>
                <a:lnTo>
                  <a:pt x="1978157" y="1472332"/>
                </a:lnTo>
                <a:lnTo>
                  <a:pt x="1931843" y="1491596"/>
                </a:lnTo>
                <a:lnTo>
                  <a:pt x="1883974" y="1509139"/>
                </a:lnTo>
                <a:lnTo>
                  <a:pt x="1834606" y="1524895"/>
                </a:lnTo>
                <a:lnTo>
                  <a:pt x="1783792" y="1538801"/>
                </a:lnTo>
                <a:lnTo>
                  <a:pt x="1731589" y="1550790"/>
                </a:lnTo>
                <a:lnTo>
                  <a:pt x="1678051" y="1560799"/>
                </a:lnTo>
                <a:lnTo>
                  <a:pt x="1626323" y="1568346"/>
                </a:lnTo>
                <a:lnTo>
                  <a:pt x="1574543" y="1573862"/>
                </a:lnTo>
                <a:lnTo>
                  <a:pt x="1522800" y="1577372"/>
                </a:lnTo>
                <a:lnTo>
                  <a:pt x="1471180" y="1578903"/>
                </a:lnTo>
                <a:lnTo>
                  <a:pt x="1419771" y="1578481"/>
                </a:lnTo>
                <a:lnTo>
                  <a:pt x="1368661" y="1576132"/>
                </a:lnTo>
                <a:lnTo>
                  <a:pt x="1317936" y="1571883"/>
                </a:lnTo>
                <a:lnTo>
                  <a:pt x="1267685" y="1565761"/>
                </a:lnTo>
                <a:lnTo>
                  <a:pt x="1217995" y="1557792"/>
                </a:lnTo>
                <a:lnTo>
                  <a:pt x="1168954" y="1548001"/>
                </a:lnTo>
                <a:lnTo>
                  <a:pt x="1120648" y="1536417"/>
                </a:lnTo>
                <a:lnTo>
                  <a:pt x="1073165" y="1523064"/>
                </a:lnTo>
                <a:lnTo>
                  <a:pt x="1026594" y="1507969"/>
                </a:lnTo>
                <a:lnTo>
                  <a:pt x="981020" y="1491160"/>
                </a:lnTo>
                <a:lnTo>
                  <a:pt x="936533" y="1472661"/>
                </a:lnTo>
                <a:lnTo>
                  <a:pt x="893219" y="1452501"/>
                </a:lnTo>
                <a:lnTo>
                  <a:pt x="851165" y="1430704"/>
                </a:lnTo>
                <a:lnTo>
                  <a:pt x="810460" y="1407297"/>
                </a:lnTo>
                <a:lnTo>
                  <a:pt x="771190" y="1382308"/>
                </a:lnTo>
                <a:lnTo>
                  <a:pt x="733444" y="1355761"/>
                </a:lnTo>
                <a:lnTo>
                  <a:pt x="697308" y="1327685"/>
                </a:lnTo>
                <a:lnTo>
                  <a:pt x="662870" y="1298104"/>
                </a:lnTo>
                <a:lnTo>
                  <a:pt x="630218" y="1267045"/>
                </a:lnTo>
                <a:lnTo>
                  <a:pt x="599440" y="1234536"/>
                </a:lnTo>
                <a:lnTo>
                  <a:pt x="0" y="1267048"/>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9432542" y="3475635"/>
            <a:ext cx="2265680" cy="2612254"/>
          </a:xfrm>
          <a:prstGeom prst="rect">
            <a:avLst/>
          </a:prstGeom>
        </p:spPr>
        <p:txBody>
          <a:bodyPr vert="horz" wrap="square" lIns="0" tIns="26670" rIns="0" bIns="0" rtlCol="0">
            <a:spAutoFit/>
          </a:bodyPr>
          <a:lstStyle/>
          <a:p>
            <a:pPr marL="25400" marR="10160" indent="1270" algn="ctr">
              <a:spcBef>
                <a:spcPts val="210"/>
              </a:spcBef>
            </a:pPr>
            <a:r>
              <a:rPr sz="2800" spc="-10" dirty="0">
                <a:solidFill>
                  <a:srgbClr val="5F5F5F"/>
                </a:solidFill>
                <a:latin typeface="Comic Sans MS"/>
                <a:cs typeface="Comic Sans MS"/>
              </a:rPr>
              <a:t>Let’s </a:t>
            </a:r>
            <a:r>
              <a:rPr sz="2800" dirty="0">
                <a:solidFill>
                  <a:srgbClr val="5F5F5F"/>
                </a:solidFill>
                <a:latin typeface="Comic Sans MS"/>
                <a:cs typeface="Comic Sans MS"/>
              </a:rPr>
              <a:t>have a  look at </a:t>
            </a:r>
            <a:r>
              <a:rPr sz="2800" spc="-10" dirty="0">
                <a:solidFill>
                  <a:srgbClr val="5F5F5F"/>
                </a:solidFill>
                <a:latin typeface="Comic Sans MS"/>
                <a:cs typeface="Comic Sans MS"/>
              </a:rPr>
              <a:t>the  transactions  </a:t>
            </a:r>
            <a:r>
              <a:rPr sz="2800" dirty="0">
                <a:solidFill>
                  <a:srgbClr val="5F5F5F"/>
                </a:solidFill>
                <a:latin typeface="Comic Sans MS"/>
                <a:cs typeface="Comic Sans MS"/>
              </a:rPr>
              <a:t>and</a:t>
            </a:r>
            <a:r>
              <a:rPr sz="2800" spc="-170" dirty="0">
                <a:solidFill>
                  <a:srgbClr val="5F5F5F"/>
                </a:solidFill>
                <a:latin typeface="Comic Sans MS"/>
                <a:cs typeface="Comic Sans MS"/>
              </a:rPr>
              <a:t> </a:t>
            </a:r>
            <a:r>
              <a:rPr sz="2800" dirty="0">
                <a:solidFill>
                  <a:srgbClr val="5F5F5F"/>
                </a:solidFill>
                <a:latin typeface="Comic Sans MS"/>
                <a:cs typeface="Comic Sans MS"/>
              </a:rPr>
              <a:t>Accounts  </a:t>
            </a:r>
            <a:r>
              <a:rPr sz="2800" spc="-10" dirty="0">
                <a:solidFill>
                  <a:srgbClr val="5F5F5F"/>
                </a:solidFill>
                <a:latin typeface="Comic Sans MS"/>
                <a:cs typeface="Comic Sans MS"/>
              </a:rPr>
              <a:t>in </a:t>
            </a:r>
            <a:r>
              <a:rPr sz="2800" dirty="0">
                <a:solidFill>
                  <a:srgbClr val="5F5F5F"/>
                </a:solidFill>
                <a:latin typeface="Comic Sans MS"/>
                <a:cs typeface="Comic Sans MS"/>
              </a:rPr>
              <a:t>Ethereum  Blockchain</a:t>
            </a:r>
            <a:endParaRPr sz="2800" dirty="0">
              <a:solidFill>
                <a:prstClr val="black"/>
              </a:solidFill>
              <a:latin typeface="Comic Sans MS"/>
              <a:cs typeface="Comic Sans MS"/>
            </a:endParaRPr>
          </a:p>
        </p:txBody>
      </p:sp>
      <p:sp>
        <p:nvSpPr>
          <p:cNvPr id="16" name="object 7"/>
          <p:cNvSpPr txBox="1"/>
          <p:nvPr/>
        </p:nvSpPr>
        <p:spPr>
          <a:xfrm>
            <a:off x="891438" y="1813814"/>
            <a:ext cx="16421100" cy="764312"/>
          </a:xfrm>
          <a:prstGeom prst="rect">
            <a:avLst/>
          </a:prstGeom>
        </p:spPr>
        <p:txBody>
          <a:bodyPr vert="horz" wrap="square" lIns="0" tIns="25400" rIns="0" bIns="0" rtlCol="0">
            <a:spAutoFit/>
          </a:bodyPr>
          <a:lstStyle/>
          <a:p>
            <a:pPr algn="ctr">
              <a:spcBef>
                <a:spcPts val="200"/>
              </a:spcBef>
            </a:pPr>
            <a:r>
              <a:rPr sz="2400" b="1" dirty="0">
                <a:solidFill>
                  <a:srgbClr val="5F5F5F"/>
                </a:solidFill>
                <a:cs typeface="Calibri"/>
              </a:rPr>
              <a:t>The </a:t>
            </a:r>
            <a:r>
              <a:rPr sz="2400" b="1" spc="-10" dirty="0">
                <a:solidFill>
                  <a:srgbClr val="5F5F5F"/>
                </a:solidFill>
                <a:cs typeface="Calibri"/>
              </a:rPr>
              <a:t>most notable difference between </a:t>
            </a:r>
            <a:r>
              <a:rPr sz="2400" b="1" dirty="0">
                <a:solidFill>
                  <a:srgbClr val="5F5F5F"/>
                </a:solidFill>
                <a:cs typeface="Calibri"/>
              </a:rPr>
              <a:t>the </a:t>
            </a:r>
            <a:r>
              <a:rPr sz="2400" b="1" spc="-10" dirty="0">
                <a:solidFill>
                  <a:srgbClr val="5F5F5F"/>
                </a:solidFill>
                <a:cs typeface="Calibri"/>
              </a:rPr>
              <a:t>Bitcoin and Ethereum blockchain </a:t>
            </a:r>
            <a:r>
              <a:rPr sz="2400" b="1" dirty="0">
                <a:solidFill>
                  <a:srgbClr val="5F5F5F"/>
                </a:solidFill>
                <a:cs typeface="Calibri"/>
              </a:rPr>
              <a:t>is </a:t>
            </a:r>
            <a:r>
              <a:rPr sz="2400" b="1" spc="-10" dirty="0">
                <a:solidFill>
                  <a:srgbClr val="5F5F5F"/>
                </a:solidFill>
                <a:cs typeface="Calibri"/>
              </a:rPr>
              <a:t>that ethereum blocks contain </a:t>
            </a:r>
            <a:r>
              <a:rPr sz="2400" b="1" dirty="0">
                <a:solidFill>
                  <a:srgbClr val="5F5F5F"/>
                </a:solidFill>
                <a:cs typeface="Calibri"/>
              </a:rPr>
              <a:t>both a </a:t>
            </a:r>
            <a:r>
              <a:rPr sz="2400" b="1" spc="-10" dirty="0">
                <a:solidFill>
                  <a:srgbClr val="5F5F5F"/>
                </a:solidFill>
                <a:cs typeface="Calibri"/>
              </a:rPr>
              <a:t>transaction </a:t>
            </a:r>
            <a:r>
              <a:rPr sz="2400" b="1" spc="30" dirty="0">
                <a:solidFill>
                  <a:srgbClr val="5F5F5F"/>
                </a:solidFill>
                <a:cs typeface="Calibri"/>
              </a:rPr>
              <a:t>list</a:t>
            </a:r>
            <a:endParaRPr sz="2400" dirty="0">
              <a:solidFill>
                <a:prstClr val="black"/>
              </a:solidFill>
              <a:cs typeface="Calibri"/>
            </a:endParaRPr>
          </a:p>
          <a:p>
            <a:pPr algn="ctr"/>
            <a:r>
              <a:rPr sz="2400" b="1" spc="-10" dirty="0">
                <a:solidFill>
                  <a:srgbClr val="5F5F5F"/>
                </a:solidFill>
                <a:cs typeface="Calibri"/>
              </a:rPr>
              <a:t>and </a:t>
            </a:r>
            <a:r>
              <a:rPr sz="2400" b="1" dirty="0">
                <a:solidFill>
                  <a:srgbClr val="5F5F5F"/>
                </a:solidFill>
                <a:cs typeface="Calibri"/>
              </a:rPr>
              <a:t>the </a:t>
            </a:r>
            <a:r>
              <a:rPr sz="2400" b="1" spc="-10" dirty="0">
                <a:solidFill>
                  <a:srgbClr val="5F5F5F"/>
                </a:solidFill>
                <a:cs typeface="Calibri"/>
              </a:rPr>
              <a:t>most </a:t>
            </a:r>
            <a:r>
              <a:rPr sz="2400" b="1" spc="-20" dirty="0">
                <a:solidFill>
                  <a:srgbClr val="5F5F5F"/>
                </a:solidFill>
                <a:cs typeface="Calibri"/>
              </a:rPr>
              <a:t>recent </a:t>
            </a:r>
            <a:r>
              <a:rPr sz="2400" b="1" spc="-30" dirty="0">
                <a:solidFill>
                  <a:srgbClr val="5F5F5F"/>
                </a:solidFill>
                <a:cs typeface="Calibri"/>
              </a:rPr>
              <a:t>“state” </a:t>
            </a:r>
            <a:r>
              <a:rPr sz="2400" b="1" dirty="0">
                <a:solidFill>
                  <a:srgbClr val="5F5F5F"/>
                </a:solidFill>
                <a:cs typeface="Calibri"/>
              </a:rPr>
              <a:t>of the </a:t>
            </a:r>
            <a:r>
              <a:rPr sz="2400" b="1" spc="-10" dirty="0">
                <a:solidFill>
                  <a:srgbClr val="5F5F5F"/>
                </a:solidFill>
                <a:cs typeface="Calibri"/>
              </a:rPr>
              <a:t>ledger </a:t>
            </a:r>
            <a:r>
              <a:rPr sz="2400" b="1" dirty="0">
                <a:solidFill>
                  <a:srgbClr val="5F5F5F"/>
                </a:solidFill>
                <a:cs typeface="Calibri"/>
              </a:rPr>
              <a:t>of these</a:t>
            </a:r>
            <a:r>
              <a:rPr sz="2400" b="1" spc="-30" dirty="0">
                <a:solidFill>
                  <a:srgbClr val="5F5F5F"/>
                </a:solidFill>
                <a:cs typeface="Calibri"/>
              </a:rPr>
              <a:t> </a:t>
            </a:r>
            <a:r>
              <a:rPr sz="2400" b="1" spc="-10" dirty="0">
                <a:solidFill>
                  <a:srgbClr val="5F5F5F"/>
                </a:solidFill>
                <a:cs typeface="Calibri"/>
              </a:rPr>
              <a:t>transactions</a:t>
            </a:r>
            <a:endParaRPr sz="2400" dirty="0">
              <a:solidFill>
                <a:prstClr val="black"/>
              </a:solidFill>
              <a:cs typeface="Calibri"/>
            </a:endParaRPr>
          </a:p>
        </p:txBody>
      </p:sp>
    </p:spTree>
    <p:extLst>
      <p:ext uri="{BB962C8B-B14F-4D97-AF65-F5344CB8AC3E}">
        <p14:creationId xmlns:p14="http://schemas.microsoft.com/office/powerpoint/2010/main" val="3532442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What is Ethereum?</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32251468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3783328"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Transactions</a:t>
            </a:r>
            <a:endParaRPr sz="5600"/>
          </a:p>
        </p:txBody>
      </p:sp>
      <p:sp>
        <p:nvSpPr>
          <p:cNvPr id="12" name="object 3"/>
          <p:cNvSpPr txBox="1"/>
          <p:nvPr/>
        </p:nvSpPr>
        <p:spPr>
          <a:xfrm>
            <a:off x="942035" y="1683969"/>
            <a:ext cx="16122650" cy="2164695"/>
          </a:xfrm>
          <a:prstGeom prst="rect">
            <a:avLst/>
          </a:prstGeom>
        </p:spPr>
        <p:txBody>
          <a:bodyPr vert="horz" wrap="square" lIns="0" tIns="238760" rIns="0" bIns="0" rtlCol="0">
            <a:spAutoFit/>
          </a:bodyPr>
          <a:lstStyle/>
          <a:p>
            <a:pPr marL="25400">
              <a:spcBef>
                <a:spcPts val="1880"/>
              </a:spcBef>
            </a:pPr>
            <a:r>
              <a:rPr sz="2800" b="1" spc="-10" dirty="0">
                <a:solidFill>
                  <a:srgbClr val="5F5F5F"/>
                </a:solidFill>
                <a:cs typeface="Calibri"/>
              </a:rPr>
              <a:t>The</a:t>
            </a:r>
            <a:r>
              <a:rPr sz="2800" b="1" spc="-60" dirty="0">
                <a:solidFill>
                  <a:srgbClr val="5F5F5F"/>
                </a:solidFill>
                <a:cs typeface="Calibri"/>
              </a:rPr>
              <a:t> </a:t>
            </a:r>
            <a:r>
              <a:rPr sz="2800" b="1" dirty="0">
                <a:solidFill>
                  <a:srgbClr val="5F5F5F"/>
                </a:solidFill>
                <a:cs typeface="Calibri"/>
              </a:rPr>
              <a:t>term</a:t>
            </a:r>
            <a:r>
              <a:rPr sz="2800" b="1" spc="-40" dirty="0">
                <a:solidFill>
                  <a:srgbClr val="5F5F5F"/>
                </a:solidFill>
                <a:cs typeface="Calibri"/>
              </a:rPr>
              <a:t> </a:t>
            </a:r>
            <a:r>
              <a:rPr sz="2800" b="1" dirty="0">
                <a:solidFill>
                  <a:srgbClr val="5F5F5F"/>
                </a:solidFill>
                <a:cs typeface="Calibri"/>
              </a:rPr>
              <a:t>“transaction”</a:t>
            </a:r>
            <a:r>
              <a:rPr sz="2800" b="1" spc="-80" dirty="0">
                <a:solidFill>
                  <a:srgbClr val="5F5F5F"/>
                </a:solidFill>
                <a:cs typeface="Calibri"/>
              </a:rPr>
              <a:t> </a:t>
            </a:r>
            <a:r>
              <a:rPr sz="2800" b="1" dirty="0">
                <a:solidFill>
                  <a:srgbClr val="5F5F5F"/>
                </a:solidFill>
                <a:cs typeface="Calibri"/>
              </a:rPr>
              <a:t>is used</a:t>
            </a:r>
            <a:r>
              <a:rPr sz="2800" b="1" spc="-60" dirty="0">
                <a:solidFill>
                  <a:srgbClr val="5F5F5F"/>
                </a:solidFill>
                <a:cs typeface="Calibri"/>
              </a:rPr>
              <a:t> </a:t>
            </a:r>
            <a:r>
              <a:rPr sz="2800" b="1" dirty="0">
                <a:solidFill>
                  <a:srgbClr val="5F5F5F"/>
                </a:solidFill>
                <a:cs typeface="Calibri"/>
              </a:rPr>
              <a:t>in Ethereum</a:t>
            </a:r>
            <a:r>
              <a:rPr sz="2800" b="1" spc="-80" dirty="0">
                <a:solidFill>
                  <a:srgbClr val="5F5F5F"/>
                </a:solidFill>
                <a:cs typeface="Calibri"/>
              </a:rPr>
              <a:t> </a:t>
            </a:r>
            <a:r>
              <a:rPr sz="2800" b="1" dirty="0">
                <a:solidFill>
                  <a:srgbClr val="5F5F5F"/>
                </a:solidFill>
                <a:cs typeface="Calibri"/>
              </a:rPr>
              <a:t>to</a:t>
            </a:r>
            <a:r>
              <a:rPr sz="2800" b="1" spc="-30" dirty="0">
                <a:solidFill>
                  <a:srgbClr val="5F5F5F"/>
                </a:solidFill>
                <a:cs typeface="Calibri"/>
              </a:rPr>
              <a:t> </a:t>
            </a:r>
            <a:r>
              <a:rPr sz="2800" b="1" spc="-10" dirty="0">
                <a:solidFill>
                  <a:srgbClr val="5F5F5F"/>
                </a:solidFill>
                <a:cs typeface="Calibri"/>
              </a:rPr>
              <a:t>refer</a:t>
            </a:r>
            <a:r>
              <a:rPr sz="2800" b="1" spc="-40" dirty="0">
                <a:solidFill>
                  <a:srgbClr val="5F5F5F"/>
                </a:solidFill>
                <a:cs typeface="Calibri"/>
              </a:rPr>
              <a:t> </a:t>
            </a:r>
            <a:r>
              <a:rPr sz="2800" b="1" dirty="0">
                <a:solidFill>
                  <a:srgbClr val="5F5F5F"/>
                </a:solidFill>
                <a:cs typeface="Calibri"/>
              </a:rPr>
              <a:t>to</a:t>
            </a:r>
            <a:r>
              <a:rPr sz="2800" b="1" spc="-30" dirty="0">
                <a:solidFill>
                  <a:srgbClr val="5F5F5F"/>
                </a:solidFill>
                <a:cs typeface="Calibri"/>
              </a:rPr>
              <a:t> </a:t>
            </a:r>
            <a:r>
              <a:rPr sz="2800" b="1" dirty="0">
                <a:solidFill>
                  <a:srgbClr val="5F5F5F"/>
                </a:solidFill>
                <a:cs typeface="Calibri"/>
              </a:rPr>
              <a:t>the</a:t>
            </a:r>
            <a:r>
              <a:rPr sz="2800" b="1" spc="-50" dirty="0">
                <a:solidFill>
                  <a:srgbClr val="5F5F5F"/>
                </a:solidFill>
                <a:cs typeface="Calibri"/>
              </a:rPr>
              <a:t> </a:t>
            </a:r>
            <a:r>
              <a:rPr sz="2800" b="1" dirty="0">
                <a:solidFill>
                  <a:srgbClr val="5F5F5F"/>
                </a:solidFill>
                <a:cs typeface="Calibri"/>
              </a:rPr>
              <a:t>signed</a:t>
            </a:r>
            <a:r>
              <a:rPr sz="2800" b="1" spc="-20" dirty="0">
                <a:solidFill>
                  <a:srgbClr val="5F5F5F"/>
                </a:solidFill>
                <a:cs typeface="Calibri"/>
              </a:rPr>
              <a:t> </a:t>
            </a:r>
            <a:r>
              <a:rPr sz="2800" b="1" dirty="0">
                <a:solidFill>
                  <a:srgbClr val="5F5F5F"/>
                </a:solidFill>
                <a:cs typeface="Calibri"/>
              </a:rPr>
              <a:t>data</a:t>
            </a:r>
            <a:r>
              <a:rPr sz="2800" b="1" spc="-50" dirty="0">
                <a:solidFill>
                  <a:srgbClr val="5F5F5F"/>
                </a:solidFill>
                <a:cs typeface="Calibri"/>
              </a:rPr>
              <a:t> </a:t>
            </a:r>
            <a:r>
              <a:rPr sz="2800" b="1" spc="-10" dirty="0">
                <a:solidFill>
                  <a:srgbClr val="5F5F5F"/>
                </a:solidFill>
                <a:cs typeface="Calibri"/>
              </a:rPr>
              <a:t>package</a:t>
            </a:r>
            <a:r>
              <a:rPr sz="2800" b="1" spc="-90" dirty="0">
                <a:solidFill>
                  <a:srgbClr val="5F5F5F"/>
                </a:solidFill>
                <a:cs typeface="Calibri"/>
              </a:rPr>
              <a:t> </a:t>
            </a:r>
            <a:r>
              <a:rPr sz="2800" b="1" dirty="0">
                <a:solidFill>
                  <a:srgbClr val="5F5F5F"/>
                </a:solidFill>
                <a:cs typeface="Calibri"/>
              </a:rPr>
              <a:t>that</a:t>
            </a:r>
            <a:r>
              <a:rPr sz="2800" b="1" spc="-20" dirty="0">
                <a:solidFill>
                  <a:srgbClr val="5F5F5F"/>
                </a:solidFill>
                <a:cs typeface="Calibri"/>
              </a:rPr>
              <a:t> </a:t>
            </a:r>
            <a:r>
              <a:rPr sz="2800" b="1" dirty="0">
                <a:solidFill>
                  <a:srgbClr val="5F5F5F"/>
                </a:solidFill>
                <a:cs typeface="Calibri"/>
              </a:rPr>
              <a:t>contains</a:t>
            </a:r>
            <a:r>
              <a:rPr sz="2800" b="1" spc="-80" dirty="0">
                <a:solidFill>
                  <a:srgbClr val="5F5F5F"/>
                </a:solidFill>
                <a:cs typeface="Calibri"/>
              </a:rPr>
              <a:t> </a:t>
            </a:r>
            <a:r>
              <a:rPr sz="2800" b="1" dirty="0">
                <a:solidFill>
                  <a:srgbClr val="5F5F5F"/>
                </a:solidFill>
                <a:cs typeface="Calibri"/>
              </a:rPr>
              <a:t>a</a:t>
            </a:r>
            <a:r>
              <a:rPr sz="2800" b="1" spc="-30" dirty="0">
                <a:solidFill>
                  <a:srgbClr val="5F5F5F"/>
                </a:solidFill>
                <a:cs typeface="Calibri"/>
              </a:rPr>
              <a:t> </a:t>
            </a:r>
            <a:r>
              <a:rPr sz="2800" b="1" dirty="0">
                <a:solidFill>
                  <a:srgbClr val="5F5F5F"/>
                </a:solidFill>
                <a:cs typeface="Calibri"/>
              </a:rPr>
              <a:t>message</a:t>
            </a:r>
            <a:r>
              <a:rPr sz="2800" b="1" spc="-50" dirty="0">
                <a:solidFill>
                  <a:srgbClr val="5F5F5F"/>
                </a:solidFill>
                <a:cs typeface="Calibri"/>
              </a:rPr>
              <a:t> </a:t>
            </a:r>
            <a:r>
              <a:rPr sz="2800" b="1" dirty="0">
                <a:solidFill>
                  <a:srgbClr val="5F5F5F"/>
                </a:solidFill>
                <a:cs typeface="Calibri"/>
              </a:rPr>
              <a:t>to</a:t>
            </a:r>
            <a:r>
              <a:rPr sz="2800" b="1" spc="-30" dirty="0">
                <a:solidFill>
                  <a:srgbClr val="5F5F5F"/>
                </a:solidFill>
                <a:cs typeface="Calibri"/>
              </a:rPr>
              <a:t> </a:t>
            </a:r>
            <a:r>
              <a:rPr sz="2800" b="1" dirty="0">
                <a:solidFill>
                  <a:srgbClr val="5F5F5F"/>
                </a:solidFill>
                <a:cs typeface="Calibri"/>
              </a:rPr>
              <a:t>be</a:t>
            </a:r>
            <a:endParaRPr sz="2800" dirty="0">
              <a:solidFill>
                <a:prstClr val="black"/>
              </a:solidFill>
              <a:cs typeface="Calibri"/>
            </a:endParaRPr>
          </a:p>
          <a:p>
            <a:pPr marL="25400">
              <a:spcBef>
                <a:spcPts val="1680"/>
              </a:spcBef>
            </a:pPr>
            <a:r>
              <a:rPr sz="2800" b="1" dirty="0">
                <a:solidFill>
                  <a:srgbClr val="5F5F5F"/>
                </a:solidFill>
                <a:cs typeface="Calibri"/>
              </a:rPr>
              <a:t>sent</a:t>
            </a:r>
            <a:r>
              <a:rPr sz="2800" b="1" spc="-50" dirty="0">
                <a:solidFill>
                  <a:srgbClr val="5F5F5F"/>
                </a:solidFill>
                <a:cs typeface="Calibri"/>
              </a:rPr>
              <a:t> </a:t>
            </a:r>
            <a:r>
              <a:rPr sz="2800" b="1" dirty="0">
                <a:solidFill>
                  <a:srgbClr val="5F5F5F"/>
                </a:solidFill>
                <a:cs typeface="Calibri"/>
              </a:rPr>
              <a:t>from</a:t>
            </a:r>
            <a:r>
              <a:rPr sz="2800" b="1" spc="-40" dirty="0">
                <a:solidFill>
                  <a:srgbClr val="5F5F5F"/>
                </a:solidFill>
                <a:cs typeface="Calibri"/>
              </a:rPr>
              <a:t> </a:t>
            </a:r>
            <a:r>
              <a:rPr sz="2800" b="1" dirty="0">
                <a:solidFill>
                  <a:srgbClr val="5F5F5F"/>
                </a:solidFill>
                <a:cs typeface="Calibri"/>
              </a:rPr>
              <a:t>an</a:t>
            </a:r>
            <a:r>
              <a:rPr sz="2800" b="1" spc="-40" dirty="0">
                <a:solidFill>
                  <a:srgbClr val="5F5F5F"/>
                </a:solidFill>
                <a:cs typeface="Calibri"/>
              </a:rPr>
              <a:t> </a:t>
            </a:r>
            <a:r>
              <a:rPr sz="2800" b="1" dirty="0">
                <a:solidFill>
                  <a:srgbClr val="5F5F5F"/>
                </a:solidFill>
                <a:cs typeface="Calibri"/>
              </a:rPr>
              <a:t>externally</a:t>
            </a:r>
            <a:r>
              <a:rPr sz="2800" b="1" spc="-90" dirty="0">
                <a:solidFill>
                  <a:srgbClr val="5F5F5F"/>
                </a:solidFill>
                <a:cs typeface="Calibri"/>
              </a:rPr>
              <a:t> </a:t>
            </a:r>
            <a:r>
              <a:rPr sz="2800" b="1" dirty="0">
                <a:solidFill>
                  <a:srgbClr val="5F5F5F"/>
                </a:solidFill>
                <a:cs typeface="Calibri"/>
              </a:rPr>
              <a:t>owned</a:t>
            </a:r>
            <a:r>
              <a:rPr sz="2800" b="1" spc="-80" dirty="0">
                <a:solidFill>
                  <a:srgbClr val="5F5F5F"/>
                </a:solidFill>
                <a:cs typeface="Calibri"/>
              </a:rPr>
              <a:t> </a:t>
            </a:r>
            <a:r>
              <a:rPr sz="2800" b="1" dirty="0">
                <a:solidFill>
                  <a:srgbClr val="5F5F5F"/>
                </a:solidFill>
                <a:cs typeface="Calibri"/>
              </a:rPr>
              <a:t>account</a:t>
            </a:r>
            <a:r>
              <a:rPr sz="2800" b="1" spc="-60" dirty="0">
                <a:solidFill>
                  <a:srgbClr val="5F5F5F"/>
                </a:solidFill>
                <a:cs typeface="Calibri"/>
              </a:rPr>
              <a:t> </a:t>
            </a:r>
            <a:r>
              <a:rPr sz="2800" b="1" dirty="0">
                <a:solidFill>
                  <a:srgbClr val="5F5F5F"/>
                </a:solidFill>
                <a:cs typeface="Calibri"/>
              </a:rPr>
              <a:t>to</a:t>
            </a:r>
            <a:r>
              <a:rPr sz="2800" b="1" spc="-30" dirty="0">
                <a:solidFill>
                  <a:srgbClr val="5F5F5F"/>
                </a:solidFill>
                <a:cs typeface="Calibri"/>
              </a:rPr>
              <a:t> </a:t>
            </a:r>
            <a:r>
              <a:rPr sz="2800" b="1" dirty="0">
                <a:solidFill>
                  <a:srgbClr val="5F5F5F"/>
                </a:solidFill>
                <a:cs typeface="Calibri"/>
              </a:rPr>
              <a:t>another</a:t>
            </a:r>
            <a:r>
              <a:rPr sz="2800" b="1" spc="-90" dirty="0">
                <a:solidFill>
                  <a:srgbClr val="5F5F5F"/>
                </a:solidFill>
                <a:cs typeface="Calibri"/>
              </a:rPr>
              <a:t> </a:t>
            </a:r>
            <a:r>
              <a:rPr sz="2800" b="1" dirty="0">
                <a:solidFill>
                  <a:srgbClr val="5F5F5F"/>
                </a:solidFill>
                <a:cs typeface="Calibri"/>
              </a:rPr>
              <a:t>account</a:t>
            </a:r>
            <a:r>
              <a:rPr sz="2800" b="1" spc="-60" dirty="0">
                <a:solidFill>
                  <a:srgbClr val="5F5F5F"/>
                </a:solidFill>
                <a:cs typeface="Calibri"/>
              </a:rPr>
              <a:t> </a:t>
            </a:r>
            <a:r>
              <a:rPr sz="2800" b="1" dirty="0">
                <a:solidFill>
                  <a:srgbClr val="5F5F5F"/>
                </a:solidFill>
                <a:cs typeface="Calibri"/>
              </a:rPr>
              <a:t>on</a:t>
            </a:r>
            <a:r>
              <a:rPr sz="2800" b="1" spc="-30" dirty="0">
                <a:solidFill>
                  <a:srgbClr val="5F5F5F"/>
                </a:solidFill>
                <a:cs typeface="Calibri"/>
              </a:rPr>
              <a:t> </a:t>
            </a:r>
            <a:r>
              <a:rPr sz="2800" b="1" dirty="0">
                <a:solidFill>
                  <a:srgbClr val="5F5F5F"/>
                </a:solidFill>
                <a:cs typeface="Calibri"/>
              </a:rPr>
              <a:t>the</a:t>
            </a:r>
            <a:r>
              <a:rPr sz="2800" b="1" spc="-50" dirty="0">
                <a:solidFill>
                  <a:srgbClr val="5F5F5F"/>
                </a:solidFill>
                <a:cs typeface="Calibri"/>
              </a:rPr>
              <a:t> </a:t>
            </a:r>
            <a:r>
              <a:rPr sz="2800" b="1" dirty="0">
                <a:solidFill>
                  <a:srgbClr val="5F5F5F"/>
                </a:solidFill>
                <a:cs typeface="Calibri"/>
              </a:rPr>
              <a:t>blockchain</a:t>
            </a:r>
            <a:endParaRPr sz="2800" dirty="0">
              <a:solidFill>
                <a:prstClr val="black"/>
              </a:solidFill>
              <a:cs typeface="Calibri"/>
            </a:endParaRPr>
          </a:p>
          <a:p>
            <a:pPr>
              <a:spcBef>
                <a:spcPts val="80"/>
              </a:spcBef>
            </a:pPr>
            <a:endParaRPr sz="2600" dirty="0">
              <a:solidFill>
                <a:prstClr val="black"/>
              </a:solidFill>
              <a:latin typeface="Times New Roman"/>
              <a:cs typeface="Times New Roman"/>
            </a:endParaRPr>
          </a:p>
          <a:p>
            <a:pPr marL="25400"/>
            <a:r>
              <a:rPr sz="2800" spc="-10" dirty="0">
                <a:solidFill>
                  <a:srgbClr val="5F5F5F"/>
                </a:solidFill>
                <a:cs typeface="Calibri"/>
              </a:rPr>
              <a:t>Ethereum blocks contain both </a:t>
            </a:r>
            <a:r>
              <a:rPr sz="2800" dirty="0">
                <a:solidFill>
                  <a:srgbClr val="5F5F5F"/>
                </a:solidFill>
                <a:cs typeface="Calibri"/>
              </a:rPr>
              <a:t>a </a:t>
            </a:r>
            <a:r>
              <a:rPr sz="2800" spc="-10" dirty="0">
                <a:solidFill>
                  <a:srgbClr val="5F5F5F"/>
                </a:solidFill>
                <a:cs typeface="Calibri"/>
              </a:rPr>
              <a:t>transaction </a:t>
            </a:r>
            <a:r>
              <a:rPr sz="2800" dirty="0">
                <a:solidFill>
                  <a:srgbClr val="5F5F5F"/>
                </a:solidFill>
                <a:cs typeface="Calibri"/>
              </a:rPr>
              <a:t>list </a:t>
            </a:r>
            <a:r>
              <a:rPr sz="2800" spc="-10" dirty="0">
                <a:solidFill>
                  <a:srgbClr val="5F5F5F"/>
                </a:solidFill>
                <a:cs typeface="Calibri"/>
              </a:rPr>
              <a:t>and the most recent “state” </a:t>
            </a:r>
            <a:r>
              <a:rPr sz="2800" dirty="0">
                <a:solidFill>
                  <a:srgbClr val="5F5F5F"/>
                </a:solidFill>
                <a:cs typeface="Calibri"/>
              </a:rPr>
              <a:t>of </a:t>
            </a:r>
            <a:r>
              <a:rPr sz="2800" spc="-10" dirty="0">
                <a:solidFill>
                  <a:srgbClr val="5F5F5F"/>
                </a:solidFill>
                <a:cs typeface="Calibri"/>
              </a:rPr>
              <a:t>the ledger </a:t>
            </a:r>
            <a:r>
              <a:rPr sz="2800" dirty="0">
                <a:solidFill>
                  <a:srgbClr val="5F5F5F"/>
                </a:solidFill>
                <a:cs typeface="Calibri"/>
              </a:rPr>
              <a:t>of </a:t>
            </a:r>
            <a:r>
              <a:rPr sz="2800" spc="-10" dirty="0">
                <a:solidFill>
                  <a:srgbClr val="5F5F5F"/>
                </a:solidFill>
                <a:cs typeface="Calibri"/>
              </a:rPr>
              <a:t>these</a:t>
            </a:r>
            <a:r>
              <a:rPr sz="2800" spc="580" dirty="0">
                <a:solidFill>
                  <a:srgbClr val="5F5F5F"/>
                </a:solidFill>
                <a:cs typeface="Calibri"/>
              </a:rPr>
              <a:t> </a:t>
            </a:r>
            <a:r>
              <a:rPr sz="2800" spc="-10" dirty="0">
                <a:solidFill>
                  <a:srgbClr val="5F5F5F"/>
                </a:solidFill>
                <a:cs typeface="Calibri"/>
              </a:rPr>
              <a:t>transactions</a:t>
            </a:r>
            <a:endParaRPr sz="2800" dirty="0">
              <a:solidFill>
                <a:prstClr val="black"/>
              </a:solidFill>
              <a:cs typeface="Calibri"/>
            </a:endParaRPr>
          </a:p>
        </p:txBody>
      </p:sp>
      <p:sp>
        <p:nvSpPr>
          <p:cNvPr id="13" name="object 4"/>
          <p:cNvSpPr/>
          <p:nvPr/>
        </p:nvSpPr>
        <p:spPr>
          <a:xfrm>
            <a:off x="4709960" y="4038988"/>
            <a:ext cx="9215844" cy="437014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4" name="object 5"/>
          <p:cNvSpPr txBox="1"/>
          <p:nvPr/>
        </p:nvSpPr>
        <p:spPr>
          <a:xfrm>
            <a:off x="5338571" y="8403538"/>
            <a:ext cx="7608570" cy="887422"/>
          </a:xfrm>
          <a:prstGeom prst="rect">
            <a:avLst/>
          </a:prstGeom>
        </p:spPr>
        <p:txBody>
          <a:bodyPr vert="horz" wrap="square" lIns="0" tIns="25400" rIns="0" bIns="0" rtlCol="0">
            <a:spAutoFit/>
          </a:bodyPr>
          <a:lstStyle/>
          <a:p>
            <a:pPr marL="2252980" marR="10160" indent="-2228850">
              <a:spcBef>
                <a:spcPts val="200"/>
              </a:spcBef>
            </a:pPr>
            <a:r>
              <a:rPr sz="2800" b="1" spc="-10" dirty="0">
                <a:solidFill>
                  <a:srgbClr val="5F5F5F"/>
                </a:solidFill>
                <a:cs typeface="Calibri"/>
              </a:rPr>
              <a:t>Accounts </a:t>
            </a:r>
            <a:r>
              <a:rPr sz="2800" b="1" dirty="0">
                <a:solidFill>
                  <a:srgbClr val="5F5F5F"/>
                </a:solidFill>
                <a:cs typeface="Calibri"/>
              </a:rPr>
              <a:t>are one of the </a:t>
            </a:r>
            <a:r>
              <a:rPr sz="2800" b="1" spc="-10" dirty="0">
                <a:solidFill>
                  <a:srgbClr val="5F5F5F"/>
                </a:solidFill>
                <a:cs typeface="Calibri"/>
              </a:rPr>
              <a:t>main </a:t>
            </a:r>
            <a:r>
              <a:rPr sz="2800" b="1" dirty="0">
                <a:solidFill>
                  <a:srgbClr val="5F5F5F"/>
                </a:solidFill>
                <a:cs typeface="Calibri"/>
              </a:rPr>
              <a:t>building </a:t>
            </a:r>
            <a:r>
              <a:rPr sz="2800" b="1" spc="-10" dirty="0">
                <a:solidFill>
                  <a:srgbClr val="5F5F5F"/>
                </a:solidFill>
                <a:cs typeface="Calibri"/>
              </a:rPr>
              <a:t>blocks </a:t>
            </a:r>
            <a:r>
              <a:rPr sz="2800" b="1" dirty="0">
                <a:solidFill>
                  <a:srgbClr val="5F5F5F"/>
                </a:solidFill>
                <a:cs typeface="Calibri"/>
              </a:rPr>
              <a:t>of</a:t>
            </a:r>
            <a:r>
              <a:rPr sz="2800" b="1" spc="-290" dirty="0">
                <a:solidFill>
                  <a:srgbClr val="5F5F5F"/>
                </a:solidFill>
                <a:cs typeface="Calibri"/>
              </a:rPr>
              <a:t> </a:t>
            </a:r>
            <a:r>
              <a:rPr sz="2800" b="1" dirty="0">
                <a:solidFill>
                  <a:srgbClr val="5F5F5F"/>
                </a:solidFill>
                <a:cs typeface="Calibri"/>
              </a:rPr>
              <a:t>the  </a:t>
            </a:r>
            <a:r>
              <a:rPr sz="2800" b="1" spc="-10" dirty="0">
                <a:solidFill>
                  <a:srgbClr val="5F5F5F"/>
                </a:solidFill>
                <a:cs typeface="Calibri"/>
              </a:rPr>
              <a:t>Ethereum</a:t>
            </a:r>
            <a:r>
              <a:rPr sz="2800" b="1" spc="-100" dirty="0">
                <a:solidFill>
                  <a:srgbClr val="5F5F5F"/>
                </a:solidFill>
                <a:cs typeface="Calibri"/>
              </a:rPr>
              <a:t> </a:t>
            </a:r>
            <a:r>
              <a:rPr sz="2800" b="1" spc="-10" dirty="0">
                <a:solidFill>
                  <a:srgbClr val="5F5F5F"/>
                </a:solidFill>
                <a:cs typeface="Calibri"/>
              </a:rPr>
              <a:t>blockchain</a:t>
            </a:r>
            <a:endParaRPr sz="2800" dirty="0">
              <a:solidFill>
                <a:prstClr val="black"/>
              </a:solidFill>
              <a:cs typeface="Calibri"/>
            </a:endParaRPr>
          </a:p>
        </p:txBody>
      </p:sp>
    </p:spTree>
    <p:extLst>
      <p:ext uri="{BB962C8B-B14F-4D97-AF65-F5344CB8AC3E}">
        <p14:creationId xmlns:p14="http://schemas.microsoft.com/office/powerpoint/2010/main" val="3490369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Types of Accounts</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901809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53962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Types of</a:t>
            </a:r>
            <a:r>
              <a:rPr sz="5600" spc="-80" dirty="0">
                <a:solidFill>
                  <a:srgbClr val="095A82"/>
                </a:solidFill>
              </a:rPr>
              <a:t> </a:t>
            </a:r>
            <a:r>
              <a:rPr sz="5600" spc="-10" dirty="0">
                <a:solidFill>
                  <a:srgbClr val="095A82"/>
                </a:solidFill>
              </a:rPr>
              <a:t>Accounts</a:t>
            </a:r>
            <a:endParaRPr sz="5600"/>
          </a:p>
        </p:txBody>
      </p:sp>
      <p:pic>
        <p:nvPicPr>
          <p:cNvPr id="7" name="Picture 6"/>
          <p:cNvPicPr>
            <a:picLocks noChangeAspect="1"/>
          </p:cNvPicPr>
          <p:nvPr/>
        </p:nvPicPr>
        <p:blipFill>
          <a:blip r:embed="rId5"/>
          <a:stretch>
            <a:fillRect/>
          </a:stretch>
        </p:blipFill>
        <p:spPr>
          <a:xfrm>
            <a:off x="1773935" y="1754629"/>
            <a:ext cx="15762992" cy="6858000"/>
          </a:xfrm>
          <a:prstGeom prst="rect">
            <a:avLst/>
          </a:prstGeom>
        </p:spPr>
      </p:pic>
    </p:spTree>
    <p:extLst>
      <p:ext uri="{BB962C8B-B14F-4D97-AF65-F5344CB8AC3E}">
        <p14:creationId xmlns:p14="http://schemas.microsoft.com/office/powerpoint/2010/main" val="20520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53962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Types of</a:t>
            </a:r>
            <a:r>
              <a:rPr sz="5600" spc="-80" dirty="0">
                <a:solidFill>
                  <a:srgbClr val="095A82"/>
                </a:solidFill>
              </a:rPr>
              <a:t> </a:t>
            </a:r>
            <a:r>
              <a:rPr sz="5600" spc="-10" dirty="0">
                <a:solidFill>
                  <a:srgbClr val="095A82"/>
                </a:solidFill>
              </a:rPr>
              <a:t>Accounts</a:t>
            </a:r>
            <a:endParaRPr sz="5600"/>
          </a:p>
        </p:txBody>
      </p:sp>
      <p:sp>
        <p:nvSpPr>
          <p:cNvPr id="12" name="object 3"/>
          <p:cNvSpPr txBox="1"/>
          <p:nvPr/>
        </p:nvSpPr>
        <p:spPr>
          <a:xfrm>
            <a:off x="942035" y="1653489"/>
            <a:ext cx="16263618" cy="6011902"/>
          </a:xfrm>
          <a:prstGeom prst="rect">
            <a:avLst/>
          </a:prstGeom>
        </p:spPr>
        <p:txBody>
          <a:bodyPr vert="horz" wrap="square" lIns="0" tIns="269240" rIns="0" bIns="0" rtlCol="0">
            <a:spAutoFit/>
          </a:bodyPr>
          <a:lstStyle/>
          <a:p>
            <a:pPr marL="25400">
              <a:spcBef>
                <a:spcPts val="2120"/>
              </a:spcBef>
            </a:pPr>
            <a:r>
              <a:rPr sz="2800" b="1" dirty="0">
                <a:solidFill>
                  <a:srgbClr val="5F5F5F"/>
                </a:solidFill>
                <a:cs typeface="Calibri"/>
              </a:rPr>
              <a:t>Ethereum maintains two </a:t>
            </a:r>
            <a:r>
              <a:rPr sz="2800" b="1" spc="-10" dirty="0">
                <a:solidFill>
                  <a:srgbClr val="5F5F5F"/>
                </a:solidFill>
                <a:cs typeface="Calibri"/>
              </a:rPr>
              <a:t>types </a:t>
            </a:r>
            <a:r>
              <a:rPr sz="2800" b="1" dirty="0">
                <a:solidFill>
                  <a:srgbClr val="5F5F5F"/>
                </a:solidFill>
                <a:cs typeface="Calibri"/>
              </a:rPr>
              <a:t>of</a:t>
            </a:r>
            <a:r>
              <a:rPr sz="2800" b="1" spc="-250" dirty="0">
                <a:solidFill>
                  <a:srgbClr val="5F5F5F"/>
                </a:solidFill>
                <a:cs typeface="Calibri"/>
              </a:rPr>
              <a:t> </a:t>
            </a:r>
            <a:r>
              <a:rPr sz="2800" b="1" dirty="0">
                <a:solidFill>
                  <a:srgbClr val="5F5F5F"/>
                </a:solidFill>
                <a:cs typeface="Calibri"/>
              </a:rPr>
              <a:t>accounts:</a:t>
            </a:r>
            <a:endParaRPr sz="2800" dirty="0">
              <a:solidFill>
                <a:prstClr val="black"/>
              </a:solidFill>
              <a:cs typeface="Calibri"/>
            </a:endParaRPr>
          </a:p>
          <a:p>
            <a:pPr marL="25400" marR="575310">
              <a:spcBef>
                <a:spcPts val="1920"/>
              </a:spcBef>
              <a:buSzPct val="92857"/>
              <a:buFontTx/>
              <a:buAutoNum type="arabicPeriod"/>
              <a:tabLst>
                <a:tab pos="303530" algn="l"/>
              </a:tabLst>
            </a:pPr>
            <a:r>
              <a:rPr sz="2800" b="1" dirty="0">
                <a:solidFill>
                  <a:srgbClr val="5F5F5F"/>
                </a:solidFill>
                <a:cs typeface="Calibri"/>
              </a:rPr>
              <a:t>Externally owned accounts (EOAs): </a:t>
            </a:r>
            <a:r>
              <a:rPr sz="2800" spc="-10" dirty="0">
                <a:solidFill>
                  <a:srgbClr val="5F5F5F"/>
                </a:solidFill>
                <a:cs typeface="Calibri"/>
              </a:rPr>
              <a:t>Defined </a:t>
            </a:r>
            <a:r>
              <a:rPr sz="2800" dirty="0">
                <a:solidFill>
                  <a:srgbClr val="5F5F5F"/>
                </a:solidFill>
                <a:cs typeface="Calibri"/>
              </a:rPr>
              <a:t>as </a:t>
            </a:r>
            <a:r>
              <a:rPr sz="2800" spc="-10" dirty="0">
                <a:solidFill>
                  <a:srgbClr val="5F5F5F"/>
                </a:solidFill>
                <a:cs typeface="Calibri"/>
              </a:rPr>
              <a:t>the basic </a:t>
            </a:r>
            <a:r>
              <a:rPr sz="2800" dirty="0">
                <a:solidFill>
                  <a:srgbClr val="5F5F5F"/>
                </a:solidFill>
                <a:cs typeface="Calibri"/>
              </a:rPr>
              <a:t>form </a:t>
            </a:r>
            <a:r>
              <a:rPr sz="2800" spc="-10" dirty="0">
                <a:solidFill>
                  <a:srgbClr val="5F5F5F"/>
                </a:solidFill>
                <a:cs typeface="Calibri"/>
              </a:rPr>
              <a:t>of account, EOAs interact </a:t>
            </a:r>
            <a:r>
              <a:rPr sz="2800" dirty="0">
                <a:solidFill>
                  <a:srgbClr val="5F5F5F"/>
                </a:solidFill>
                <a:cs typeface="Calibri"/>
              </a:rPr>
              <a:t>with </a:t>
            </a:r>
            <a:r>
              <a:rPr sz="2800" spc="-10" dirty="0">
                <a:solidFill>
                  <a:srgbClr val="5F5F5F"/>
                </a:solidFill>
                <a:cs typeface="Calibri"/>
              </a:rPr>
              <a:t>and </a:t>
            </a:r>
            <a:r>
              <a:rPr sz="2800" dirty="0">
                <a:solidFill>
                  <a:srgbClr val="5F5F5F"/>
                </a:solidFill>
                <a:cs typeface="Calibri"/>
              </a:rPr>
              <a:t>generate  </a:t>
            </a:r>
            <a:r>
              <a:rPr sz="2800" spc="-10" dirty="0">
                <a:solidFill>
                  <a:srgbClr val="5F5F5F"/>
                </a:solidFill>
                <a:cs typeface="Calibri"/>
              </a:rPr>
              <a:t>updates on the Ethereum</a:t>
            </a:r>
            <a:r>
              <a:rPr sz="2800" spc="90" dirty="0">
                <a:solidFill>
                  <a:srgbClr val="5F5F5F"/>
                </a:solidFill>
                <a:cs typeface="Calibri"/>
              </a:rPr>
              <a:t> </a:t>
            </a:r>
            <a:r>
              <a:rPr sz="2800" spc="-10" dirty="0">
                <a:solidFill>
                  <a:srgbClr val="5F5F5F"/>
                </a:solidFill>
                <a:cs typeface="Calibri"/>
              </a:rPr>
              <a:t>blockchain</a:t>
            </a:r>
            <a:endParaRPr sz="2800" dirty="0">
              <a:solidFill>
                <a:prstClr val="black"/>
              </a:solidFill>
              <a:cs typeface="Calibri"/>
            </a:endParaRPr>
          </a:p>
          <a:p>
            <a:pPr marL="25400" marR="10160" algn="just">
              <a:spcBef>
                <a:spcPts val="1390"/>
              </a:spcBef>
              <a:buSzPct val="92857"/>
              <a:buFontTx/>
              <a:buAutoNum type="arabicPeriod"/>
              <a:tabLst>
                <a:tab pos="302260" algn="l"/>
              </a:tabLst>
            </a:pPr>
            <a:r>
              <a:rPr sz="2800" b="1" dirty="0">
                <a:solidFill>
                  <a:srgbClr val="5F5F5F"/>
                </a:solidFill>
                <a:cs typeface="Calibri"/>
              </a:rPr>
              <a:t>Contracts: </a:t>
            </a:r>
            <a:r>
              <a:rPr sz="2800" dirty="0">
                <a:solidFill>
                  <a:srgbClr val="5F5F5F"/>
                </a:solidFill>
                <a:cs typeface="Calibri"/>
              </a:rPr>
              <a:t>Programmatically </a:t>
            </a:r>
            <a:r>
              <a:rPr sz="2800" spc="-10" dirty="0">
                <a:solidFill>
                  <a:srgbClr val="5F5F5F"/>
                </a:solidFill>
                <a:cs typeface="Calibri"/>
              </a:rPr>
              <a:t>execute </a:t>
            </a:r>
            <a:r>
              <a:rPr sz="2800" dirty="0">
                <a:solidFill>
                  <a:srgbClr val="5F5F5F"/>
                </a:solidFill>
                <a:cs typeface="Calibri"/>
              </a:rPr>
              <a:t>when </a:t>
            </a:r>
            <a:r>
              <a:rPr sz="2800" spc="-10" dirty="0">
                <a:solidFill>
                  <a:srgbClr val="5F5F5F"/>
                </a:solidFill>
                <a:cs typeface="Calibri"/>
              </a:rPr>
              <a:t>they </a:t>
            </a:r>
            <a:r>
              <a:rPr sz="2800" dirty="0">
                <a:solidFill>
                  <a:srgbClr val="5F5F5F"/>
                </a:solidFill>
                <a:cs typeface="Calibri"/>
              </a:rPr>
              <a:t>receive </a:t>
            </a:r>
            <a:r>
              <a:rPr sz="2800" spc="-10" dirty="0">
                <a:solidFill>
                  <a:srgbClr val="5F5F5F"/>
                </a:solidFill>
                <a:cs typeface="Calibri"/>
              </a:rPr>
              <a:t>instructions </a:t>
            </a:r>
            <a:r>
              <a:rPr sz="2800" dirty="0">
                <a:solidFill>
                  <a:srgbClr val="5F5F5F"/>
                </a:solidFill>
                <a:cs typeface="Calibri"/>
              </a:rPr>
              <a:t>in </a:t>
            </a:r>
            <a:r>
              <a:rPr sz="2800" spc="-10" dirty="0">
                <a:solidFill>
                  <a:srgbClr val="5F5F5F"/>
                </a:solidFill>
                <a:cs typeface="Calibri"/>
              </a:rPr>
              <a:t>the </a:t>
            </a:r>
            <a:r>
              <a:rPr sz="2800" dirty="0">
                <a:solidFill>
                  <a:srgbClr val="5F5F5F"/>
                </a:solidFill>
                <a:cs typeface="Calibri"/>
              </a:rPr>
              <a:t>form of a </a:t>
            </a:r>
            <a:r>
              <a:rPr sz="2800" spc="-10" dirty="0">
                <a:solidFill>
                  <a:srgbClr val="5F5F5F"/>
                </a:solidFill>
                <a:cs typeface="Calibri"/>
              </a:rPr>
              <a:t>transaction </a:t>
            </a:r>
            <a:r>
              <a:rPr sz="2800" dirty="0">
                <a:solidFill>
                  <a:srgbClr val="5F5F5F"/>
                </a:solidFill>
                <a:cs typeface="Calibri"/>
              </a:rPr>
              <a:t>from an </a:t>
            </a:r>
            <a:r>
              <a:rPr sz="2800" spc="-10" dirty="0">
                <a:solidFill>
                  <a:srgbClr val="5F5F5F"/>
                </a:solidFill>
                <a:cs typeface="Calibri"/>
              </a:rPr>
              <a:t>EOA.  Contracts can push or pull funds, and request these </a:t>
            </a:r>
            <a:r>
              <a:rPr sz="2800" dirty="0">
                <a:solidFill>
                  <a:srgbClr val="5F5F5F"/>
                </a:solidFill>
                <a:cs typeface="Calibri"/>
              </a:rPr>
              <a:t>actions </a:t>
            </a:r>
            <a:r>
              <a:rPr sz="2800" spc="-10" dirty="0">
                <a:solidFill>
                  <a:srgbClr val="5F5F5F"/>
                </a:solidFill>
                <a:cs typeface="Calibri"/>
              </a:rPr>
              <a:t>from other contracts, </a:t>
            </a:r>
            <a:r>
              <a:rPr sz="2800" dirty="0">
                <a:solidFill>
                  <a:srgbClr val="5F5F5F"/>
                </a:solidFill>
                <a:cs typeface="Calibri"/>
              </a:rPr>
              <a:t>calling on </a:t>
            </a:r>
            <a:r>
              <a:rPr sz="2800" spc="-10" dirty="0">
                <a:solidFill>
                  <a:srgbClr val="5F5F5F"/>
                </a:solidFill>
                <a:cs typeface="Calibri"/>
              </a:rPr>
              <a:t>the code </a:t>
            </a:r>
            <a:r>
              <a:rPr sz="2800" dirty="0">
                <a:solidFill>
                  <a:srgbClr val="5F5F5F"/>
                </a:solidFill>
                <a:cs typeface="Calibri"/>
              </a:rPr>
              <a:t>to perform  </a:t>
            </a:r>
            <a:r>
              <a:rPr sz="2800" spc="-10" dirty="0">
                <a:solidFill>
                  <a:srgbClr val="5F5F5F"/>
                </a:solidFill>
                <a:cs typeface="Calibri"/>
              </a:rPr>
              <a:t>dynamic </a:t>
            </a:r>
            <a:r>
              <a:rPr sz="2800" dirty="0">
                <a:solidFill>
                  <a:srgbClr val="5F5F5F"/>
                </a:solidFill>
                <a:cs typeface="Calibri"/>
              </a:rPr>
              <a:t>actions</a:t>
            </a:r>
            <a:endParaRPr sz="2800" dirty="0">
              <a:solidFill>
                <a:prstClr val="black"/>
              </a:solidFill>
              <a:cs typeface="Calibri"/>
            </a:endParaRPr>
          </a:p>
          <a:p>
            <a:pPr marL="25400">
              <a:spcBef>
                <a:spcPts val="1390"/>
              </a:spcBef>
            </a:pPr>
            <a:r>
              <a:rPr sz="2800" spc="-10" dirty="0">
                <a:solidFill>
                  <a:srgbClr val="5F5F5F"/>
                </a:solidFill>
                <a:cs typeface="Calibri"/>
              </a:rPr>
              <a:t>If the </a:t>
            </a:r>
            <a:r>
              <a:rPr sz="2800" dirty="0">
                <a:solidFill>
                  <a:srgbClr val="5F5F5F"/>
                </a:solidFill>
                <a:cs typeface="Calibri"/>
              </a:rPr>
              <a:t>transaction </a:t>
            </a:r>
            <a:r>
              <a:rPr sz="2800" spc="-10" dirty="0">
                <a:solidFill>
                  <a:srgbClr val="5F5F5F"/>
                </a:solidFill>
                <a:cs typeface="Calibri"/>
              </a:rPr>
              <a:t>recipient </a:t>
            </a:r>
            <a:r>
              <a:rPr sz="2800" dirty="0">
                <a:solidFill>
                  <a:srgbClr val="5F5F5F"/>
                </a:solidFill>
                <a:cs typeface="Calibri"/>
              </a:rPr>
              <a:t>is a </a:t>
            </a:r>
            <a:r>
              <a:rPr sz="2800" b="1" dirty="0">
                <a:solidFill>
                  <a:srgbClr val="5F5F5F"/>
                </a:solidFill>
                <a:cs typeface="Calibri"/>
              </a:rPr>
              <a:t>contract</a:t>
            </a:r>
            <a:r>
              <a:rPr sz="2800" dirty="0">
                <a:solidFill>
                  <a:srgbClr val="5F5F5F"/>
                </a:solidFill>
                <a:cs typeface="Calibri"/>
              </a:rPr>
              <a:t>, </a:t>
            </a:r>
            <a:r>
              <a:rPr sz="2800" spc="-10" dirty="0">
                <a:solidFill>
                  <a:srgbClr val="5F5F5F"/>
                </a:solidFill>
                <a:cs typeface="Calibri"/>
              </a:rPr>
              <a:t>then that contract’s code </a:t>
            </a:r>
            <a:r>
              <a:rPr sz="2800" dirty="0">
                <a:solidFill>
                  <a:srgbClr val="5F5F5F"/>
                </a:solidFill>
                <a:cs typeface="Calibri"/>
              </a:rPr>
              <a:t>will </a:t>
            </a:r>
            <a:r>
              <a:rPr sz="2800" spc="-10" dirty="0">
                <a:solidFill>
                  <a:srgbClr val="5F5F5F"/>
                </a:solidFill>
                <a:cs typeface="Calibri"/>
              </a:rPr>
              <a:t>execute, changing both </a:t>
            </a:r>
            <a:r>
              <a:rPr sz="2800" dirty="0">
                <a:solidFill>
                  <a:srgbClr val="5F5F5F"/>
                </a:solidFill>
                <a:cs typeface="Calibri"/>
              </a:rPr>
              <a:t>the </a:t>
            </a:r>
            <a:r>
              <a:rPr sz="2800" spc="-10" dirty="0">
                <a:solidFill>
                  <a:srgbClr val="5F5F5F"/>
                </a:solidFill>
                <a:cs typeface="Calibri"/>
              </a:rPr>
              <a:t>state of</a:t>
            </a:r>
            <a:r>
              <a:rPr sz="2800" spc="300" dirty="0">
                <a:solidFill>
                  <a:srgbClr val="5F5F5F"/>
                </a:solidFill>
                <a:cs typeface="Calibri"/>
              </a:rPr>
              <a:t> </a:t>
            </a:r>
            <a:r>
              <a:rPr sz="2800" spc="-10" dirty="0">
                <a:solidFill>
                  <a:srgbClr val="5F5F5F"/>
                </a:solidFill>
                <a:cs typeface="Calibri"/>
              </a:rPr>
              <a:t>that</a:t>
            </a:r>
            <a:endParaRPr sz="2800" dirty="0">
              <a:solidFill>
                <a:prstClr val="black"/>
              </a:solidFill>
              <a:cs typeface="Calibri"/>
            </a:endParaRPr>
          </a:p>
          <a:p>
            <a:pPr marL="25400"/>
            <a:r>
              <a:rPr sz="2800" spc="-10" dirty="0">
                <a:solidFill>
                  <a:srgbClr val="5F5F5F"/>
                </a:solidFill>
                <a:cs typeface="Calibri"/>
              </a:rPr>
              <a:t>contract and potentially </a:t>
            </a:r>
            <a:r>
              <a:rPr sz="2800" dirty="0">
                <a:solidFill>
                  <a:srgbClr val="5F5F5F"/>
                </a:solidFill>
                <a:cs typeface="Calibri"/>
              </a:rPr>
              <a:t>triggering other </a:t>
            </a:r>
            <a:r>
              <a:rPr sz="2800" spc="-10" dirty="0">
                <a:solidFill>
                  <a:srgbClr val="5F5F5F"/>
                </a:solidFill>
                <a:cs typeface="Calibri"/>
              </a:rPr>
              <a:t>contracts </a:t>
            </a:r>
            <a:r>
              <a:rPr sz="2800" dirty="0">
                <a:solidFill>
                  <a:srgbClr val="5F5F5F"/>
                </a:solidFill>
                <a:cs typeface="Calibri"/>
              </a:rPr>
              <a:t>to </a:t>
            </a:r>
            <a:r>
              <a:rPr sz="2800" spc="-10" dirty="0">
                <a:solidFill>
                  <a:srgbClr val="5F5F5F"/>
                </a:solidFill>
                <a:cs typeface="Calibri"/>
              </a:rPr>
              <a:t>execute code </a:t>
            </a:r>
            <a:r>
              <a:rPr sz="2800" dirty="0">
                <a:solidFill>
                  <a:srgbClr val="5F5F5F"/>
                </a:solidFill>
                <a:cs typeface="Calibri"/>
              </a:rPr>
              <a:t>as</a:t>
            </a:r>
            <a:r>
              <a:rPr sz="2800" spc="140" dirty="0">
                <a:solidFill>
                  <a:srgbClr val="5F5F5F"/>
                </a:solidFill>
                <a:cs typeface="Calibri"/>
              </a:rPr>
              <a:t> </a:t>
            </a:r>
            <a:r>
              <a:rPr sz="2800" dirty="0">
                <a:solidFill>
                  <a:srgbClr val="5F5F5F"/>
                </a:solidFill>
                <a:cs typeface="Calibri"/>
              </a:rPr>
              <a:t>well</a:t>
            </a:r>
            <a:endParaRPr sz="2800" dirty="0">
              <a:solidFill>
                <a:prstClr val="black"/>
              </a:solidFill>
              <a:cs typeface="Calibri"/>
            </a:endParaRPr>
          </a:p>
          <a:p>
            <a:endParaRPr sz="2800" dirty="0">
              <a:solidFill>
                <a:prstClr val="black"/>
              </a:solidFill>
              <a:latin typeface="Times New Roman"/>
              <a:cs typeface="Times New Roman"/>
            </a:endParaRPr>
          </a:p>
          <a:p>
            <a:pPr>
              <a:spcBef>
                <a:spcPts val="80"/>
              </a:spcBef>
            </a:pPr>
            <a:endParaRPr sz="2500" dirty="0">
              <a:solidFill>
                <a:prstClr val="black"/>
              </a:solidFill>
              <a:latin typeface="Times New Roman"/>
              <a:cs typeface="Times New Roman"/>
            </a:endParaRPr>
          </a:p>
          <a:p>
            <a:pPr marL="4310380" marR="115570" indent="-4052570"/>
            <a:r>
              <a:rPr sz="2800" b="1" spc="-10" dirty="0">
                <a:solidFill>
                  <a:srgbClr val="5F5F5F"/>
                </a:solidFill>
                <a:cs typeface="Calibri"/>
              </a:rPr>
              <a:t>The</a:t>
            </a:r>
            <a:r>
              <a:rPr sz="2800" b="1" spc="-50" dirty="0">
                <a:solidFill>
                  <a:srgbClr val="5F5F5F"/>
                </a:solidFill>
                <a:cs typeface="Calibri"/>
              </a:rPr>
              <a:t> </a:t>
            </a:r>
            <a:r>
              <a:rPr sz="2800" b="1" dirty="0">
                <a:solidFill>
                  <a:srgbClr val="5F5F5F"/>
                </a:solidFill>
                <a:cs typeface="Calibri"/>
              </a:rPr>
              <a:t>state</a:t>
            </a:r>
            <a:r>
              <a:rPr sz="2800" b="1" spc="-50" dirty="0">
                <a:solidFill>
                  <a:srgbClr val="5F5F5F"/>
                </a:solidFill>
                <a:cs typeface="Calibri"/>
              </a:rPr>
              <a:t> </a:t>
            </a:r>
            <a:r>
              <a:rPr sz="2800" b="1" dirty="0">
                <a:solidFill>
                  <a:srgbClr val="5F5F5F"/>
                </a:solidFill>
                <a:cs typeface="Calibri"/>
              </a:rPr>
              <a:t>of</a:t>
            </a:r>
            <a:r>
              <a:rPr sz="2800" b="1" spc="-20" dirty="0">
                <a:solidFill>
                  <a:srgbClr val="5F5F5F"/>
                </a:solidFill>
                <a:cs typeface="Calibri"/>
              </a:rPr>
              <a:t> </a:t>
            </a:r>
            <a:r>
              <a:rPr sz="2800" b="1" dirty="0">
                <a:solidFill>
                  <a:srgbClr val="5F5F5F"/>
                </a:solidFill>
                <a:cs typeface="Calibri"/>
              </a:rPr>
              <a:t>all</a:t>
            </a:r>
            <a:r>
              <a:rPr sz="2800" b="1" spc="10" dirty="0">
                <a:solidFill>
                  <a:srgbClr val="5F5F5F"/>
                </a:solidFill>
                <a:cs typeface="Calibri"/>
              </a:rPr>
              <a:t> </a:t>
            </a:r>
            <a:r>
              <a:rPr sz="2800" b="1" dirty="0">
                <a:solidFill>
                  <a:srgbClr val="5F5F5F"/>
                </a:solidFill>
                <a:cs typeface="Calibri"/>
              </a:rPr>
              <a:t>accounts</a:t>
            </a:r>
            <a:r>
              <a:rPr sz="2800" b="1" spc="-70" dirty="0">
                <a:solidFill>
                  <a:srgbClr val="5F5F5F"/>
                </a:solidFill>
                <a:cs typeface="Calibri"/>
              </a:rPr>
              <a:t> </a:t>
            </a:r>
            <a:r>
              <a:rPr sz="2800" b="1" dirty="0">
                <a:solidFill>
                  <a:srgbClr val="5F5F5F"/>
                </a:solidFill>
                <a:cs typeface="Calibri"/>
              </a:rPr>
              <a:t>is</a:t>
            </a:r>
            <a:r>
              <a:rPr sz="2800" b="1" spc="10" dirty="0">
                <a:solidFill>
                  <a:srgbClr val="5F5F5F"/>
                </a:solidFill>
                <a:cs typeface="Calibri"/>
              </a:rPr>
              <a:t> </a:t>
            </a:r>
            <a:r>
              <a:rPr sz="2800" b="1" dirty="0">
                <a:solidFill>
                  <a:srgbClr val="5F5F5F"/>
                </a:solidFill>
                <a:cs typeface="Calibri"/>
              </a:rPr>
              <a:t>the</a:t>
            </a:r>
            <a:r>
              <a:rPr sz="2800" b="1" spc="-40" dirty="0">
                <a:solidFill>
                  <a:srgbClr val="5F5F5F"/>
                </a:solidFill>
                <a:cs typeface="Calibri"/>
              </a:rPr>
              <a:t> </a:t>
            </a:r>
            <a:r>
              <a:rPr sz="2800" b="1" dirty="0">
                <a:solidFill>
                  <a:srgbClr val="5F5F5F"/>
                </a:solidFill>
                <a:cs typeface="Calibri"/>
              </a:rPr>
              <a:t>state</a:t>
            </a:r>
            <a:r>
              <a:rPr sz="2800" b="1" spc="-50" dirty="0">
                <a:solidFill>
                  <a:srgbClr val="5F5F5F"/>
                </a:solidFill>
                <a:cs typeface="Calibri"/>
              </a:rPr>
              <a:t> </a:t>
            </a:r>
            <a:r>
              <a:rPr sz="2800" b="1" dirty="0">
                <a:solidFill>
                  <a:srgbClr val="5F5F5F"/>
                </a:solidFill>
                <a:cs typeface="Calibri"/>
              </a:rPr>
              <a:t>of</a:t>
            </a:r>
            <a:r>
              <a:rPr sz="2800" b="1" spc="-20" dirty="0">
                <a:solidFill>
                  <a:srgbClr val="5F5F5F"/>
                </a:solidFill>
                <a:cs typeface="Calibri"/>
              </a:rPr>
              <a:t> </a:t>
            </a:r>
            <a:r>
              <a:rPr sz="2800" b="1" dirty="0">
                <a:solidFill>
                  <a:srgbClr val="5F5F5F"/>
                </a:solidFill>
                <a:cs typeface="Calibri"/>
              </a:rPr>
              <a:t>the</a:t>
            </a:r>
            <a:r>
              <a:rPr sz="2800" b="1" spc="-20" dirty="0">
                <a:solidFill>
                  <a:srgbClr val="5F5F5F"/>
                </a:solidFill>
                <a:cs typeface="Calibri"/>
              </a:rPr>
              <a:t> </a:t>
            </a:r>
            <a:r>
              <a:rPr sz="2800" b="1" dirty="0">
                <a:solidFill>
                  <a:srgbClr val="5F5F5F"/>
                </a:solidFill>
                <a:cs typeface="Calibri"/>
              </a:rPr>
              <a:t>Ethereum</a:t>
            </a:r>
            <a:r>
              <a:rPr sz="2800" b="1" spc="-70" dirty="0">
                <a:solidFill>
                  <a:srgbClr val="5F5F5F"/>
                </a:solidFill>
                <a:cs typeface="Calibri"/>
              </a:rPr>
              <a:t> </a:t>
            </a:r>
            <a:r>
              <a:rPr sz="2800" b="1" dirty="0">
                <a:solidFill>
                  <a:srgbClr val="5F5F5F"/>
                </a:solidFill>
                <a:cs typeface="Calibri"/>
              </a:rPr>
              <a:t>network,</a:t>
            </a:r>
            <a:r>
              <a:rPr sz="2800" b="1" spc="-80" dirty="0">
                <a:solidFill>
                  <a:srgbClr val="5F5F5F"/>
                </a:solidFill>
                <a:cs typeface="Calibri"/>
              </a:rPr>
              <a:t> </a:t>
            </a:r>
            <a:r>
              <a:rPr sz="2800" b="1" spc="-10" dirty="0">
                <a:solidFill>
                  <a:srgbClr val="5F5F5F"/>
                </a:solidFill>
                <a:cs typeface="Calibri"/>
              </a:rPr>
              <a:t>which</a:t>
            </a:r>
            <a:r>
              <a:rPr sz="2800" b="1" spc="-20" dirty="0">
                <a:solidFill>
                  <a:srgbClr val="5F5F5F"/>
                </a:solidFill>
                <a:cs typeface="Calibri"/>
              </a:rPr>
              <a:t> </a:t>
            </a:r>
            <a:r>
              <a:rPr sz="2800" b="1" dirty="0">
                <a:solidFill>
                  <a:srgbClr val="5F5F5F"/>
                </a:solidFill>
                <a:cs typeface="Calibri"/>
              </a:rPr>
              <a:t>is</a:t>
            </a:r>
            <a:r>
              <a:rPr sz="2800" b="1" spc="10" dirty="0">
                <a:solidFill>
                  <a:srgbClr val="5F5F5F"/>
                </a:solidFill>
                <a:cs typeface="Calibri"/>
              </a:rPr>
              <a:t> </a:t>
            </a:r>
            <a:r>
              <a:rPr sz="2800" b="1" dirty="0">
                <a:solidFill>
                  <a:srgbClr val="5F5F5F"/>
                </a:solidFill>
                <a:cs typeface="Calibri"/>
              </a:rPr>
              <a:t>updated</a:t>
            </a:r>
            <a:r>
              <a:rPr sz="2800" b="1" spc="-90" dirty="0">
                <a:solidFill>
                  <a:srgbClr val="5F5F5F"/>
                </a:solidFill>
                <a:cs typeface="Calibri"/>
              </a:rPr>
              <a:t> </a:t>
            </a:r>
            <a:r>
              <a:rPr sz="2800" b="1" spc="-10" dirty="0">
                <a:solidFill>
                  <a:srgbClr val="5F5F5F"/>
                </a:solidFill>
                <a:cs typeface="Calibri"/>
              </a:rPr>
              <a:t>with</a:t>
            </a:r>
            <a:r>
              <a:rPr sz="2800" b="1" spc="-20" dirty="0">
                <a:solidFill>
                  <a:srgbClr val="5F5F5F"/>
                </a:solidFill>
                <a:cs typeface="Calibri"/>
              </a:rPr>
              <a:t> </a:t>
            </a:r>
            <a:r>
              <a:rPr sz="2800" b="1" spc="-10" dirty="0">
                <a:solidFill>
                  <a:srgbClr val="5F5F5F"/>
                </a:solidFill>
                <a:cs typeface="Calibri"/>
              </a:rPr>
              <a:t>every</a:t>
            </a:r>
            <a:r>
              <a:rPr sz="2800" b="1" spc="-40" dirty="0">
                <a:solidFill>
                  <a:srgbClr val="5F5F5F"/>
                </a:solidFill>
                <a:cs typeface="Calibri"/>
              </a:rPr>
              <a:t> </a:t>
            </a:r>
            <a:r>
              <a:rPr sz="2800" b="1" dirty="0">
                <a:solidFill>
                  <a:srgbClr val="5F5F5F"/>
                </a:solidFill>
                <a:cs typeface="Calibri"/>
              </a:rPr>
              <a:t>block</a:t>
            </a:r>
            <a:r>
              <a:rPr sz="2800" b="1" spc="-20" dirty="0">
                <a:solidFill>
                  <a:srgbClr val="5F5F5F"/>
                </a:solidFill>
                <a:cs typeface="Calibri"/>
              </a:rPr>
              <a:t> </a:t>
            </a:r>
            <a:r>
              <a:rPr sz="2800" b="1" dirty="0">
                <a:solidFill>
                  <a:srgbClr val="5F5F5F"/>
                </a:solidFill>
                <a:cs typeface="Calibri"/>
              </a:rPr>
              <a:t>and</a:t>
            </a:r>
            <a:r>
              <a:rPr sz="2800" b="1" spc="-20" dirty="0">
                <a:solidFill>
                  <a:srgbClr val="5F5F5F"/>
                </a:solidFill>
                <a:cs typeface="Calibri"/>
              </a:rPr>
              <a:t> </a:t>
            </a:r>
            <a:r>
              <a:rPr sz="2800" b="1" spc="-10" dirty="0">
                <a:solidFill>
                  <a:srgbClr val="5F5F5F"/>
                </a:solidFill>
                <a:cs typeface="Calibri"/>
              </a:rPr>
              <a:t>which  </a:t>
            </a:r>
            <a:r>
              <a:rPr sz="2800" b="1" dirty="0">
                <a:solidFill>
                  <a:srgbClr val="5F5F5F"/>
                </a:solidFill>
                <a:cs typeface="Calibri"/>
              </a:rPr>
              <a:t>the network really needs to </a:t>
            </a:r>
            <a:r>
              <a:rPr sz="2800" b="1" spc="-10" dirty="0">
                <a:solidFill>
                  <a:srgbClr val="5F5F5F"/>
                </a:solidFill>
                <a:cs typeface="Calibri"/>
              </a:rPr>
              <a:t>reach </a:t>
            </a:r>
            <a:r>
              <a:rPr sz="2800" b="1" dirty="0">
                <a:solidFill>
                  <a:srgbClr val="5F5F5F"/>
                </a:solidFill>
                <a:cs typeface="Calibri"/>
              </a:rPr>
              <a:t>a </a:t>
            </a:r>
            <a:r>
              <a:rPr sz="2800" b="1" spc="-10" dirty="0">
                <a:solidFill>
                  <a:srgbClr val="5F5F5F"/>
                </a:solidFill>
                <a:cs typeface="Calibri"/>
              </a:rPr>
              <a:t>consensus</a:t>
            </a:r>
            <a:r>
              <a:rPr sz="2800" b="1" spc="-400" dirty="0">
                <a:solidFill>
                  <a:srgbClr val="5F5F5F"/>
                </a:solidFill>
                <a:cs typeface="Calibri"/>
              </a:rPr>
              <a:t> </a:t>
            </a:r>
            <a:r>
              <a:rPr sz="2800" b="1" dirty="0">
                <a:solidFill>
                  <a:srgbClr val="5F5F5F"/>
                </a:solidFill>
                <a:cs typeface="Calibri"/>
              </a:rPr>
              <a:t>about</a:t>
            </a:r>
            <a:endParaRPr sz="2800" dirty="0">
              <a:solidFill>
                <a:prstClr val="black"/>
              </a:solidFill>
              <a:cs typeface="Calibri"/>
            </a:endParaRPr>
          </a:p>
        </p:txBody>
      </p:sp>
    </p:spTree>
    <p:extLst>
      <p:ext uri="{BB962C8B-B14F-4D97-AF65-F5344CB8AC3E}">
        <p14:creationId xmlns:p14="http://schemas.microsoft.com/office/powerpoint/2010/main" val="4137624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1441831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How Validation happens in Ethereum</a:t>
            </a:r>
            <a:r>
              <a:rPr sz="5600" spc="110" dirty="0">
                <a:solidFill>
                  <a:srgbClr val="095A82"/>
                </a:solidFill>
              </a:rPr>
              <a:t> </a:t>
            </a:r>
            <a:r>
              <a:rPr sz="5600" spc="-10" dirty="0">
                <a:solidFill>
                  <a:srgbClr val="095A82"/>
                </a:solidFill>
              </a:rPr>
              <a:t>Blockchain</a:t>
            </a:r>
            <a:endParaRPr sz="5600" dirty="0"/>
          </a:p>
        </p:txBody>
      </p:sp>
      <p:sp>
        <p:nvSpPr>
          <p:cNvPr id="12" name="object 3"/>
          <p:cNvSpPr/>
          <p:nvPr/>
        </p:nvSpPr>
        <p:spPr>
          <a:xfrm>
            <a:off x="5138929" y="2898648"/>
            <a:ext cx="2691382" cy="666292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7208267" y="2565105"/>
            <a:ext cx="5942330" cy="4154170"/>
          </a:xfrm>
          <a:custGeom>
            <a:avLst/>
            <a:gdLst/>
            <a:ahLst/>
            <a:cxnLst/>
            <a:rect l="l" t="t" r="r" b="b"/>
            <a:pathLst>
              <a:path w="2971165" h="2077085">
                <a:moveTo>
                  <a:pt x="1725574" y="0"/>
                </a:moveTo>
                <a:lnTo>
                  <a:pt x="1673756" y="158"/>
                </a:lnTo>
                <a:lnTo>
                  <a:pt x="1621536" y="2052"/>
                </a:lnTo>
                <a:lnTo>
                  <a:pt x="1568116" y="5790"/>
                </a:lnTo>
                <a:lnTo>
                  <a:pt x="1515404" y="11293"/>
                </a:lnTo>
                <a:lnTo>
                  <a:pt x="1463441" y="18522"/>
                </a:lnTo>
                <a:lnTo>
                  <a:pt x="1412268" y="27439"/>
                </a:lnTo>
                <a:lnTo>
                  <a:pt x="1361926" y="38006"/>
                </a:lnTo>
                <a:lnTo>
                  <a:pt x="1312456" y="50185"/>
                </a:lnTo>
                <a:lnTo>
                  <a:pt x="1263899" y="63937"/>
                </a:lnTo>
                <a:lnTo>
                  <a:pt x="1216296" y="79223"/>
                </a:lnTo>
                <a:lnTo>
                  <a:pt x="1169689" y="96007"/>
                </a:lnTo>
                <a:lnTo>
                  <a:pt x="1124118" y="114248"/>
                </a:lnTo>
                <a:lnTo>
                  <a:pt x="1079624" y="133910"/>
                </a:lnTo>
                <a:lnTo>
                  <a:pt x="1036249" y="154953"/>
                </a:lnTo>
                <a:lnTo>
                  <a:pt x="994033" y="177340"/>
                </a:lnTo>
                <a:lnTo>
                  <a:pt x="953018" y="201032"/>
                </a:lnTo>
                <a:lnTo>
                  <a:pt x="913244" y="225990"/>
                </a:lnTo>
                <a:lnTo>
                  <a:pt x="874753" y="252177"/>
                </a:lnTo>
                <a:lnTo>
                  <a:pt x="837586" y="279554"/>
                </a:lnTo>
                <a:lnTo>
                  <a:pt x="801783" y="308083"/>
                </a:lnTo>
                <a:lnTo>
                  <a:pt x="767387" y="337726"/>
                </a:lnTo>
                <a:lnTo>
                  <a:pt x="734437" y="368444"/>
                </a:lnTo>
                <a:lnTo>
                  <a:pt x="702975" y="400198"/>
                </a:lnTo>
                <a:lnTo>
                  <a:pt x="673042" y="432952"/>
                </a:lnTo>
                <a:lnTo>
                  <a:pt x="644679" y="466665"/>
                </a:lnTo>
                <a:lnTo>
                  <a:pt x="617927" y="501301"/>
                </a:lnTo>
                <a:lnTo>
                  <a:pt x="592827" y="536820"/>
                </a:lnTo>
                <a:lnTo>
                  <a:pt x="569420" y="573185"/>
                </a:lnTo>
                <a:lnTo>
                  <a:pt x="547748" y="610357"/>
                </a:lnTo>
                <a:lnTo>
                  <a:pt x="527851" y="648297"/>
                </a:lnTo>
                <a:lnTo>
                  <a:pt x="509770" y="686968"/>
                </a:lnTo>
                <a:lnTo>
                  <a:pt x="493547" y="726332"/>
                </a:lnTo>
                <a:lnTo>
                  <a:pt x="479222" y="766349"/>
                </a:lnTo>
                <a:lnTo>
                  <a:pt x="466837" y="806981"/>
                </a:lnTo>
                <a:lnTo>
                  <a:pt x="456432" y="848191"/>
                </a:lnTo>
                <a:lnTo>
                  <a:pt x="448049" y="889940"/>
                </a:lnTo>
                <a:lnTo>
                  <a:pt x="441729" y="932190"/>
                </a:lnTo>
                <a:lnTo>
                  <a:pt x="437512" y="974901"/>
                </a:lnTo>
                <a:lnTo>
                  <a:pt x="435565" y="1015439"/>
                </a:lnTo>
                <a:lnTo>
                  <a:pt x="435555" y="1061559"/>
                </a:lnTo>
                <a:lnTo>
                  <a:pt x="437895" y="1105428"/>
                </a:lnTo>
                <a:lnTo>
                  <a:pt x="0" y="1404259"/>
                </a:lnTo>
                <a:lnTo>
                  <a:pt x="560577" y="1488841"/>
                </a:lnTo>
                <a:lnTo>
                  <a:pt x="584685" y="1527769"/>
                </a:lnTo>
                <a:lnTo>
                  <a:pt x="610592" y="1565603"/>
                </a:lnTo>
                <a:lnTo>
                  <a:pt x="638244" y="1602315"/>
                </a:lnTo>
                <a:lnTo>
                  <a:pt x="667583" y="1637880"/>
                </a:lnTo>
                <a:lnTo>
                  <a:pt x="698553" y="1672269"/>
                </a:lnTo>
                <a:lnTo>
                  <a:pt x="731099" y="1705456"/>
                </a:lnTo>
                <a:lnTo>
                  <a:pt x="765163" y="1737414"/>
                </a:lnTo>
                <a:lnTo>
                  <a:pt x="800690" y="1768116"/>
                </a:lnTo>
                <a:lnTo>
                  <a:pt x="837622" y="1797534"/>
                </a:lnTo>
                <a:lnTo>
                  <a:pt x="875905" y="1825643"/>
                </a:lnTo>
                <a:lnTo>
                  <a:pt x="915481" y="1852415"/>
                </a:lnTo>
                <a:lnTo>
                  <a:pt x="956294" y="1877823"/>
                </a:lnTo>
                <a:lnTo>
                  <a:pt x="998288" y="1901840"/>
                </a:lnTo>
                <a:lnTo>
                  <a:pt x="1041407" y="1924439"/>
                </a:lnTo>
                <a:lnTo>
                  <a:pt x="1085594" y="1945593"/>
                </a:lnTo>
                <a:lnTo>
                  <a:pt x="1130793" y="1965275"/>
                </a:lnTo>
                <a:lnTo>
                  <a:pt x="1176948" y="1983459"/>
                </a:lnTo>
                <a:lnTo>
                  <a:pt x="1224002" y="2000117"/>
                </a:lnTo>
                <a:lnTo>
                  <a:pt x="1271900" y="2015222"/>
                </a:lnTo>
                <a:lnTo>
                  <a:pt x="1320584" y="2028748"/>
                </a:lnTo>
                <a:lnTo>
                  <a:pt x="1369998" y="2040667"/>
                </a:lnTo>
                <a:lnTo>
                  <a:pt x="1420087" y="2050953"/>
                </a:lnTo>
                <a:lnTo>
                  <a:pt x="1470794" y="2059577"/>
                </a:lnTo>
                <a:lnTo>
                  <a:pt x="1522062" y="2066515"/>
                </a:lnTo>
                <a:lnTo>
                  <a:pt x="1573836" y="2071738"/>
                </a:lnTo>
                <a:lnTo>
                  <a:pt x="1626059" y="2075219"/>
                </a:lnTo>
                <a:lnTo>
                  <a:pt x="1678674" y="2076933"/>
                </a:lnTo>
                <a:lnTo>
                  <a:pt x="1731626" y="2076850"/>
                </a:lnTo>
                <a:lnTo>
                  <a:pt x="1784857" y="2074946"/>
                </a:lnTo>
                <a:lnTo>
                  <a:pt x="1838277" y="2071208"/>
                </a:lnTo>
                <a:lnTo>
                  <a:pt x="1890989" y="2065705"/>
                </a:lnTo>
                <a:lnTo>
                  <a:pt x="1942952" y="2058476"/>
                </a:lnTo>
                <a:lnTo>
                  <a:pt x="1994125" y="2049559"/>
                </a:lnTo>
                <a:lnTo>
                  <a:pt x="2044467" y="2038992"/>
                </a:lnTo>
                <a:lnTo>
                  <a:pt x="2093937" y="2026813"/>
                </a:lnTo>
                <a:lnTo>
                  <a:pt x="2142494" y="2013061"/>
                </a:lnTo>
                <a:lnTo>
                  <a:pt x="2190097" y="1997774"/>
                </a:lnTo>
                <a:lnTo>
                  <a:pt x="2236704" y="1980991"/>
                </a:lnTo>
                <a:lnTo>
                  <a:pt x="2282275" y="1962749"/>
                </a:lnTo>
                <a:lnTo>
                  <a:pt x="2326769" y="1943088"/>
                </a:lnTo>
                <a:lnTo>
                  <a:pt x="2370144" y="1922044"/>
                </a:lnTo>
                <a:lnTo>
                  <a:pt x="2412360" y="1899658"/>
                </a:lnTo>
                <a:lnTo>
                  <a:pt x="2453375" y="1875966"/>
                </a:lnTo>
                <a:lnTo>
                  <a:pt x="2493149" y="1851007"/>
                </a:lnTo>
                <a:lnTo>
                  <a:pt x="2531640" y="1824820"/>
                </a:lnTo>
                <a:lnTo>
                  <a:pt x="2568807" y="1797443"/>
                </a:lnTo>
                <a:lnTo>
                  <a:pt x="2604610" y="1768914"/>
                </a:lnTo>
                <a:lnTo>
                  <a:pt x="2639006" y="1739272"/>
                </a:lnTo>
                <a:lnTo>
                  <a:pt x="2671956" y="1708554"/>
                </a:lnTo>
                <a:lnTo>
                  <a:pt x="2703418" y="1676799"/>
                </a:lnTo>
                <a:lnTo>
                  <a:pt x="2733351" y="1644046"/>
                </a:lnTo>
                <a:lnTo>
                  <a:pt x="2761714" y="1610332"/>
                </a:lnTo>
                <a:lnTo>
                  <a:pt x="2788466" y="1575697"/>
                </a:lnTo>
                <a:lnTo>
                  <a:pt x="2813566" y="1540177"/>
                </a:lnTo>
                <a:lnTo>
                  <a:pt x="2836973" y="1503813"/>
                </a:lnTo>
                <a:lnTo>
                  <a:pt x="2858645" y="1466641"/>
                </a:lnTo>
                <a:lnTo>
                  <a:pt x="2878542" y="1428700"/>
                </a:lnTo>
                <a:lnTo>
                  <a:pt x="2896623" y="1390029"/>
                </a:lnTo>
                <a:lnTo>
                  <a:pt x="2912846" y="1350666"/>
                </a:lnTo>
                <a:lnTo>
                  <a:pt x="2927171" y="1310649"/>
                </a:lnTo>
                <a:lnTo>
                  <a:pt x="2939556" y="1270016"/>
                </a:lnTo>
                <a:lnTo>
                  <a:pt x="2949961" y="1228806"/>
                </a:lnTo>
                <a:lnTo>
                  <a:pt x="2958344" y="1187058"/>
                </a:lnTo>
                <a:lnTo>
                  <a:pt x="2964664" y="1144808"/>
                </a:lnTo>
                <a:lnTo>
                  <a:pt x="2968881" y="1102096"/>
                </a:lnTo>
                <a:lnTo>
                  <a:pt x="2970828" y="1061559"/>
                </a:lnTo>
                <a:lnTo>
                  <a:pt x="2970838" y="1015439"/>
                </a:lnTo>
                <a:lnTo>
                  <a:pt x="2968497" y="971570"/>
                </a:lnTo>
                <a:lnTo>
                  <a:pt x="2964077" y="928905"/>
                </a:lnTo>
                <a:lnTo>
                  <a:pt x="2957607" y="886790"/>
                </a:lnTo>
                <a:lnTo>
                  <a:pt x="2949132" y="845257"/>
                </a:lnTo>
                <a:lnTo>
                  <a:pt x="2938693" y="804335"/>
                </a:lnTo>
                <a:lnTo>
                  <a:pt x="2926336" y="764057"/>
                </a:lnTo>
                <a:lnTo>
                  <a:pt x="2912102" y="724453"/>
                </a:lnTo>
                <a:lnTo>
                  <a:pt x="2896036" y="685555"/>
                </a:lnTo>
                <a:lnTo>
                  <a:pt x="2878181" y="647395"/>
                </a:lnTo>
                <a:lnTo>
                  <a:pt x="2858580" y="610002"/>
                </a:lnTo>
                <a:lnTo>
                  <a:pt x="2837277" y="573409"/>
                </a:lnTo>
                <a:lnTo>
                  <a:pt x="2814314" y="537646"/>
                </a:lnTo>
                <a:lnTo>
                  <a:pt x="2789736" y="502746"/>
                </a:lnTo>
                <a:lnTo>
                  <a:pt x="2763585" y="468738"/>
                </a:lnTo>
                <a:lnTo>
                  <a:pt x="2735905" y="435654"/>
                </a:lnTo>
                <a:lnTo>
                  <a:pt x="2706739" y="403526"/>
                </a:lnTo>
                <a:lnTo>
                  <a:pt x="2676131" y="372384"/>
                </a:lnTo>
                <a:lnTo>
                  <a:pt x="2644124" y="342260"/>
                </a:lnTo>
                <a:lnTo>
                  <a:pt x="2610762" y="313185"/>
                </a:lnTo>
                <a:lnTo>
                  <a:pt x="2576086" y="285190"/>
                </a:lnTo>
                <a:lnTo>
                  <a:pt x="2540142" y="258306"/>
                </a:lnTo>
                <a:lnTo>
                  <a:pt x="2502973" y="232565"/>
                </a:lnTo>
                <a:lnTo>
                  <a:pt x="2464621" y="207998"/>
                </a:lnTo>
                <a:lnTo>
                  <a:pt x="2425130" y="184635"/>
                </a:lnTo>
                <a:lnTo>
                  <a:pt x="2384543" y="162509"/>
                </a:lnTo>
                <a:lnTo>
                  <a:pt x="2342905" y="141650"/>
                </a:lnTo>
                <a:lnTo>
                  <a:pt x="2300257" y="122089"/>
                </a:lnTo>
                <a:lnTo>
                  <a:pt x="2256644" y="103858"/>
                </a:lnTo>
                <a:lnTo>
                  <a:pt x="2212109" y="86988"/>
                </a:lnTo>
                <a:lnTo>
                  <a:pt x="2166695" y="71510"/>
                </a:lnTo>
                <a:lnTo>
                  <a:pt x="2120445" y="57456"/>
                </a:lnTo>
                <a:lnTo>
                  <a:pt x="2073403" y="44855"/>
                </a:lnTo>
                <a:lnTo>
                  <a:pt x="2025613" y="33741"/>
                </a:lnTo>
                <a:lnTo>
                  <a:pt x="1977117" y="24143"/>
                </a:lnTo>
                <a:lnTo>
                  <a:pt x="1927959" y="16094"/>
                </a:lnTo>
                <a:lnTo>
                  <a:pt x="1878182" y="9623"/>
                </a:lnTo>
                <a:lnTo>
                  <a:pt x="1827830" y="4763"/>
                </a:lnTo>
                <a:lnTo>
                  <a:pt x="1776946" y="1545"/>
                </a:lnTo>
                <a:lnTo>
                  <a:pt x="1725574"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7208267" y="2565105"/>
            <a:ext cx="5942330" cy="4154170"/>
          </a:xfrm>
          <a:custGeom>
            <a:avLst/>
            <a:gdLst/>
            <a:ahLst/>
            <a:cxnLst/>
            <a:rect l="l" t="t" r="r" b="b"/>
            <a:pathLst>
              <a:path w="2971165" h="2077085">
                <a:moveTo>
                  <a:pt x="0" y="1404259"/>
                </a:moveTo>
                <a:lnTo>
                  <a:pt x="437895" y="1105428"/>
                </a:lnTo>
                <a:lnTo>
                  <a:pt x="435555" y="1061559"/>
                </a:lnTo>
                <a:lnTo>
                  <a:pt x="435441" y="1018037"/>
                </a:lnTo>
                <a:lnTo>
                  <a:pt x="437512" y="974901"/>
                </a:lnTo>
                <a:lnTo>
                  <a:pt x="441729" y="932190"/>
                </a:lnTo>
                <a:lnTo>
                  <a:pt x="448049" y="889940"/>
                </a:lnTo>
                <a:lnTo>
                  <a:pt x="456432" y="848191"/>
                </a:lnTo>
                <a:lnTo>
                  <a:pt x="466837" y="806981"/>
                </a:lnTo>
                <a:lnTo>
                  <a:pt x="479222" y="766349"/>
                </a:lnTo>
                <a:lnTo>
                  <a:pt x="493547" y="726332"/>
                </a:lnTo>
                <a:lnTo>
                  <a:pt x="509770" y="686968"/>
                </a:lnTo>
                <a:lnTo>
                  <a:pt x="527851" y="648297"/>
                </a:lnTo>
                <a:lnTo>
                  <a:pt x="547748" y="610357"/>
                </a:lnTo>
                <a:lnTo>
                  <a:pt x="569420" y="573185"/>
                </a:lnTo>
                <a:lnTo>
                  <a:pt x="592827" y="536820"/>
                </a:lnTo>
                <a:lnTo>
                  <a:pt x="617927" y="501301"/>
                </a:lnTo>
                <a:lnTo>
                  <a:pt x="644679" y="466665"/>
                </a:lnTo>
                <a:lnTo>
                  <a:pt x="673042" y="432952"/>
                </a:lnTo>
                <a:lnTo>
                  <a:pt x="702975" y="400198"/>
                </a:lnTo>
                <a:lnTo>
                  <a:pt x="734437" y="368444"/>
                </a:lnTo>
                <a:lnTo>
                  <a:pt x="767387" y="337726"/>
                </a:lnTo>
                <a:lnTo>
                  <a:pt x="801783" y="308083"/>
                </a:lnTo>
                <a:lnTo>
                  <a:pt x="837586" y="279554"/>
                </a:lnTo>
                <a:lnTo>
                  <a:pt x="874753" y="252177"/>
                </a:lnTo>
                <a:lnTo>
                  <a:pt x="913244" y="225990"/>
                </a:lnTo>
                <a:lnTo>
                  <a:pt x="953018" y="201032"/>
                </a:lnTo>
                <a:lnTo>
                  <a:pt x="994033" y="177340"/>
                </a:lnTo>
                <a:lnTo>
                  <a:pt x="1036249" y="154953"/>
                </a:lnTo>
                <a:lnTo>
                  <a:pt x="1079624" y="133910"/>
                </a:lnTo>
                <a:lnTo>
                  <a:pt x="1124118" y="114248"/>
                </a:lnTo>
                <a:lnTo>
                  <a:pt x="1169689" y="96007"/>
                </a:lnTo>
                <a:lnTo>
                  <a:pt x="1216296" y="79223"/>
                </a:lnTo>
                <a:lnTo>
                  <a:pt x="1263899" y="63937"/>
                </a:lnTo>
                <a:lnTo>
                  <a:pt x="1312456" y="50185"/>
                </a:lnTo>
                <a:lnTo>
                  <a:pt x="1361926" y="38006"/>
                </a:lnTo>
                <a:lnTo>
                  <a:pt x="1412268" y="27439"/>
                </a:lnTo>
                <a:lnTo>
                  <a:pt x="1463441" y="18522"/>
                </a:lnTo>
                <a:lnTo>
                  <a:pt x="1515404" y="11293"/>
                </a:lnTo>
                <a:lnTo>
                  <a:pt x="1568116" y="5790"/>
                </a:lnTo>
                <a:lnTo>
                  <a:pt x="1621536" y="2052"/>
                </a:lnTo>
                <a:lnTo>
                  <a:pt x="1673756" y="158"/>
                </a:lnTo>
                <a:lnTo>
                  <a:pt x="1725574" y="0"/>
                </a:lnTo>
                <a:lnTo>
                  <a:pt x="1776946" y="1545"/>
                </a:lnTo>
                <a:lnTo>
                  <a:pt x="1827830" y="4763"/>
                </a:lnTo>
                <a:lnTo>
                  <a:pt x="1878182" y="9623"/>
                </a:lnTo>
                <a:lnTo>
                  <a:pt x="1927959" y="16094"/>
                </a:lnTo>
                <a:lnTo>
                  <a:pt x="1977117" y="24143"/>
                </a:lnTo>
                <a:lnTo>
                  <a:pt x="2025613" y="33741"/>
                </a:lnTo>
                <a:lnTo>
                  <a:pt x="2073403" y="44855"/>
                </a:lnTo>
                <a:lnTo>
                  <a:pt x="2120445" y="57456"/>
                </a:lnTo>
                <a:lnTo>
                  <a:pt x="2166695" y="71510"/>
                </a:lnTo>
                <a:lnTo>
                  <a:pt x="2212109" y="86988"/>
                </a:lnTo>
                <a:lnTo>
                  <a:pt x="2256644" y="103858"/>
                </a:lnTo>
                <a:lnTo>
                  <a:pt x="2300257" y="122089"/>
                </a:lnTo>
                <a:lnTo>
                  <a:pt x="2342905" y="141650"/>
                </a:lnTo>
                <a:lnTo>
                  <a:pt x="2384543" y="162509"/>
                </a:lnTo>
                <a:lnTo>
                  <a:pt x="2425130" y="184635"/>
                </a:lnTo>
                <a:lnTo>
                  <a:pt x="2464621" y="207998"/>
                </a:lnTo>
                <a:lnTo>
                  <a:pt x="2502973" y="232565"/>
                </a:lnTo>
                <a:lnTo>
                  <a:pt x="2540142" y="258306"/>
                </a:lnTo>
                <a:lnTo>
                  <a:pt x="2576086" y="285190"/>
                </a:lnTo>
                <a:lnTo>
                  <a:pt x="2610762" y="313185"/>
                </a:lnTo>
                <a:lnTo>
                  <a:pt x="2644124" y="342260"/>
                </a:lnTo>
                <a:lnTo>
                  <a:pt x="2676131" y="372384"/>
                </a:lnTo>
                <a:lnTo>
                  <a:pt x="2706739" y="403526"/>
                </a:lnTo>
                <a:lnTo>
                  <a:pt x="2735905" y="435654"/>
                </a:lnTo>
                <a:lnTo>
                  <a:pt x="2763585" y="468738"/>
                </a:lnTo>
                <a:lnTo>
                  <a:pt x="2789736" y="502746"/>
                </a:lnTo>
                <a:lnTo>
                  <a:pt x="2814314" y="537646"/>
                </a:lnTo>
                <a:lnTo>
                  <a:pt x="2837277" y="573409"/>
                </a:lnTo>
                <a:lnTo>
                  <a:pt x="2858580" y="610002"/>
                </a:lnTo>
                <a:lnTo>
                  <a:pt x="2878181" y="647395"/>
                </a:lnTo>
                <a:lnTo>
                  <a:pt x="2896036" y="685555"/>
                </a:lnTo>
                <a:lnTo>
                  <a:pt x="2912102" y="724453"/>
                </a:lnTo>
                <a:lnTo>
                  <a:pt x="2926336" y="764057"/>
                </a:lnTo>
                <a:lnTo>
                  <a:pt x="2938693" y="804335"/>
                </a:lnTo>
                <a:lnTo>
                  <a:pt x="2949132" y="845257"/>
                </a:lnTo>
                <a:lnTo>
                  <a:pt x="2957607" y="886790"/>
                </a:lnTo>
                <a:lnTo>
                  <a:pt x="2964077" y="928905"/>
                </a:lnTo>
                <a:lnTo>
                  <a:pt x="2968497" y="971570"/>
                </a:lnTo>
                <a:lnTo>
                  <a:pt x="2970838" y="1015439"/>
                </a:lnTo>
                <a:lnTo>
                  <a:pt x="2970952" y="1058960"/>
                </a:lnTo>
                <a:lnTo>
                  <a:pt x="2968881" y="1102096"/>
                </a:lnTo>
                <a:lnTo>
                  <a:pt x="2964664" y="1144808"/>
                </a:lnTo>
                <a:lnTo>
                  <a:pt x="2958344" y="1187058"/>
                </a:lnTo>
                <a:lnTo>
                  <a:pt x="2949961" y="1228806"/>
                </a:lnTo>
                <a:lnTo>
                  <a:pt x="2939556" y="1270016"/>
                </a:lnTo>
                <a:lnTo>
                  <a:pt x="2927171" y="1310649"/>
                </a:lnTo>
                <a:lnTo>
                  <a:pt x="2912846" y="1350666"/>
                </a:lnTo>
                <a:lnTo>
                  <a:pt x="2896623" y="1390029"/>
                </a:lnTo>
                <a:lnTo>
                  <a:pt x="2878542" y="1428700"/>
                </a:lnTo>
                <a:lnTo>
                  <a:pt x="2858645" y="1466641"/>
                </a:lnTo>
                <a:lnTo>
                  <a:pt x="2836973" y="1503813"/>
                </a:lnTo>
                <a:lnTo>
                  <a:pt x="2813566" y="1540177"/>
                </a:lnTo>
                <a:lnTo>
                  <a:pt x="2788466" y="1575697"/>
                </a:lnTo>
                <a:lnTo>
                  <a:pt x="2761714" y="1610332"/>
                </a:lnTo>
                <a:lnTo>
                  <a:pt x="2733351" y="1644046"/>
                </a:lnTo>
                <a:lnTo>
                  <a:pt x="2703418" y="1676799"/>
                </a:lnTo>
                <a:lnTo>
                  <a:pt x="2671956" y="1708554"/>
                </a:lnTo>
                <a:lnTo>
                  <a:pt x="2639006" y="1739272"/>
                </a:lnTo>
                <a:lnTo>
                  <a:pt x="2604610" y="1768914"/>
                </a:lnTo>
                <a:lnTo>
                  <a:pt x="2568807" y="1797443"/>
                </a:lnTo>
                <a:lnTo>
                  <a:pt x="2531640" y="1824820"/>
                </a:lnTo>
                <a:lnTo>
                  <a:pt x="2493149" y="1851007"/>
                </a:lnTo>
                <a:lnTo>
                  <a:pt x="2453375" y="1875966"/>
                </a:lnTo>
                <a:lnTo>
                  <a:pt x="2412360" y="1899658"/>
                </a:lnTo>
                <a:lnTo>
                  <a:pt x="2370144" y="1922044"/>
                </a:lnTo>
                <a:lnTo>
                  <a:pt x="2326769" y="1943088"/>
                </a:lnTo>
                <a:lnTo>
                  <a:pt x="2282275" y="1962749"/>
                </a:lnTo>
                <a:lnTo>
                  <a:pt x="2236704" y="1980991"/>
                </a:lnTo>
                <a:lnTo>
                  <a:pt x="2190097" y="1997774"/>
                </a:lnTo>
                <a:lnTo>
                  <a:pt x="2142494" y="2013061"/>
                </a:lnTo>
                <a:lnTo>
                  <a:pt x="2093937" y="2026813"/>
                </a:lnTo>
                <a:lnTo>
                  <a:pt x="2044467" y="2038992"/>
                </a:lnTo>
                <a:lnTo>
                  <a:pt x="1994125" y="2049559"/>
                </a:lnTo>
                <a:lnTo>
                  <a:pt x="1942952" y="2058476"/>
                </a:lnTo>
                <a:lnTo>
                  <a:pt x="1890989" y="2065705"/>
                </a:lnTo>
                <a:lnTo>
                  <a:pt x="1838277" y="2071208"/>
                </a:lnTo>
                <a:lnTo>
                  <a:pt x="1784857" y="2074946"/>
                </a:lnTo>
                <a:lnTo>
                  <a:pt x="1731626" y="2076850"/>
                </a:lnTo>
                <a:lnTo>
                  <a:pt x="1678674" y="2076933"/>
                </a:lnTo>
                <a:lnTo>
                  <a:pt x="1626059" y="2075219"/>
                </a:lnTo>
                <a:lnTo>
                  <a:pt x="1573836" y="2071738"/>
                </a:lnTo>
                <a:lnTo>
                  <a:pt x="1522062" y="2066515"/>
                </a:lnTo>
                <a:lnTo>
                  <a:pt x="1470794" y="2059577"/>
                </a:lnTo>
                <a:lnTo>
                  <a:pt x="1420087" y="2050953"/>
                </a:lnTo>
                <a:lnTo>
                  <a:pt x="1369998" y="2040667"/>
                </a:lnTo>
                <a:lnTo>
                  <a:pt x="1320584" y="2028748"/>
                </a:lnTo>
                <a:lnTo>
                  <a:pt x="1271900" y="2015222"/>
                </a:lnTo>
                <a:lnTo>
                  <a:pt x="1224002" y="2000117"/>
                </a:lnTo>
                <a:lnTo>
                  <a:pt x="1176948" y="1983459"/>
                </a:lnTo>
                <a:lnTo>
                  <a:pt x="1130793" y="1965275"/>
                </a:lnTo>
                <a:lnTo>
                  <a:pt x="1085594" y="1945593"/>
                </a:lnTo>
                <a:lnTo>
                  <a:pt x="1041407" y="1924439"/>
                </a:lnTo>
                <a:lnTo>
                  <a:pt x="998288" y="1901840"/>
                </a:lnTo>
                <a:lnTo>
                  <a:pt x="956294" y="1877823"/>
                </a:lnTo>
                <a:lnTo>
                  <a:pt x="915481" y="1852415"/>
                </a:lnTo>
                <a:lnTo>
                  <a:pt x="875905" y="1825643"/>
                </a:lnTo>
                <a:lnTo>
                  <a:pt x="837622" y="1797534"/>
                </a:lnTo>
                <a:lnTo>
                  <a:pt x="800690" y="1768116"/>
                </a:lnTo>
                <a:lnTo>
                  <a:pt x="765163" y="1737414"/>
                </a:lnTo>
                <a:lnTo>
                  <a:pt x="731099" y="1705456"/>
                </a:lnTo>
                <a:lnTo>
                  <a:pt x="698553" y="1672269"/>
                </a:lnTo>
                <a:lnTo>
                  <a:pt x="667583" y="1637880"/>
                </a:lnTo>
                <a:lnTo>
                  <a:pt x="638244" y="1602315"/>
                </a:lnTo>
                <a:lnTo>
                  <a:pt x="610592" y="1565603"/>
                </a:lnTo>
                <a:lnTo>
                  <a:pt x="584685" y="1527769"/>
                </a:lnTo>
                <a:lnTo>
                  <a:pt x="560577" y="1488841"/>
                </a:lnTo>
                <a:lnTo>
                  <a:pt x="0" y="1404259"/>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9066277" y="3318765"/>
            <a:ext cx="3097530" cy="2612254"/>
          </a:xfrm>
          <a:prstGeom prst="rect">
            <a:avLst/>
          </a:prstGeom>
        </p:spPr>
        <p:txBody>
          <a:bodyPr vert="horz" wrap="square" lIns="0" tIns="26670" rIns="0" bIns="0" rtlCol="0">
            <a:spAutoFit/>
          </a:bodyPr>
          <a:lstStyle/>
          <a:p>
            <a:pPr marL="25400" marR="10160" indent="-1270" algn="ctr">
              <a:spcBef>
                <a:spcPts val="210"/>
              </a:spcBef>
            </a:pPr>
            <a:r>
              <a:rPr sz="2800" spc="-10" dirty="0">
                <a:solidFill>
                  <a:srgbClr val="5F5F5F"/>
                </a:solidFill>
                <a:latin typeface="Comic Sans MS"/>
                <a:cs typeface="Comic Sans MS"/>
              </a:rPr>
              <a:t>Let’s </a:t>
            </a:r>
            <a:r>
              <a:rPr sz="2800" dirty="0">
                <a:solidFill>
                  <a:srgbClr val="5F5F5F"/>
                </a:solidFill>
                <a:latin typeface="Comic Sans MS"/>
                <a:cs typeface="Comic Sans MS"/>
              </a:rPr>
              <a:t>see how  </a:t>
            </a:r>
            <a:r>
              <a:rPr sz="2800" spc="-10" dirty="0">
                <a:solidFill>
                  <a:srgbClr val="5F5F5F"/>
                </a:solidFill>
                <a:latin typeface="Comic Sans MS"/>
                <a:cs typeface="Comic Sans MS"/>
              </a:rPr>
              <a:t>transactions  </a:t>
            </a:r>
            <a:r>
              <a:rPr sz="2800" dirty="0">
                <a:solidFill>
                  <a:srgbClr val="5F5F5F"/>
                </a:solidFill>
                <a:latin typeface="Comic Sans MS"/>
                <a:cs typeface="Comic Sans MS"/>
              </a:rPr>
              <a:t>happens and a  block is created</a:t>
            </a:r>
            <a:r>
              <a:rPr sz="2800" spc="-270" dirty="0">
                <a:solidFill>
                  <a:srgbClr val="5F5F5F"/>
                </a:solidFill>
                <a:latin typeface="Comic Sans MS"/>
                <a:cs typeface="Comic Sans MS"/>
              </a:rPr>
              <a:t> </a:t>
            </a:r>
            <a:r>
              <a:rPr sz="2800" spc="-10" dirty="0">
                <a:solidFill>
                  <a:srgbClr val="5F5F5F"/>
                </a:solidFill>
                <a:latin typeface="Comic Sans MS"/>
                <a:cs typeface="Comic Sans MS"/>
              </a:rPr>
              <a:t>in  </a:t>
            </a:r>
            <a:r>
              <a:rPr sz="2800" dirty="0">
                <a:solidFill>
                  <a:srgbClr val="5F5F5F"/>
                </a:solidFill>
                <a:latin typeface="Comic Sans MS"/>
                <a:cs typeface="Comic Sans MS"/>
              </a:rPr>
              <a:t>Ethereum  Blockchain</a:t>
            </a:r>
            <a:endParaRPr sz="2800" dirty="0">
              <a:solidFill>
                <a:prstClr val="black"/>
              </a:solidFill>
              <a:latin typeface="Comic Sans MS"/>
              <a:cs typeface="Comic Sans MS"/>
            </a:endParaRPr>
          </a:p>
        </p:txBody>
      </p:sp>
    </p:spTree>
    <p:extLst>
      <p:ext uri="{BB962C8B-B14F-4D97-AF65-F5344CB8AC3E}">
        <p14:creationId xmlns:p14="http://schemas.microsoft.com/office/powerpoint/2010/main" val="383656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654304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Validators (or</a:t>
            </a:r>
            <a:r>
              <a:rPr sz="5600" spc="-50" dirty="0">
                <a:solidFill>
                  <a:srgbClr val="095A82"/>
                </a:solidFill>
              </a:rPr>
              <a:t> </a:t>
            </a:r>
            <a:r>
              <a:rPr sz="5600" spc="-20" dirty="0">
                <a:solidFill>
                  <a:srgbClr val="095A82"/>
                </a:solidFill>
              </a:rPr>
              <a:t>Miners)</a:t>
            </a:r>
            <a:endParaRPr sz="5600"/>
          </a:p>
        </p:txBody>
      </p:sp>
      <p:sp>
        <p:nvSpPr>
          <p:cNvPr id="12" name="object 3"/>
          <p:cNvSpPr txBox="1"/>
          <p:nvPr/>
        </p:nvSpPr>
        <p:spPr>
          <a:xfrm>
            <a:off x="942035" y="1653488"/>
            <a:ext cx="12170410" cy="1987724"/>
          </a:xfrm>
          <a:prstGeom prst="rect">
            <a:avLst/>
          </a:prstGeom>
        </p:spPr>
        <p:txBody>
          <a:bodyPr vert="horz" wrap="square" lIns="0" tIns="269240" rIns="0" bIns="0" rtlCol="0">
            <a:spAutoFit/>
          </a:bodyPr>
          <a:lstStyle/>
          <a:p>
            <a:pPr marL="25400">
              <a:spcBef>
                <a:spcPts val="2120"/>
              </a:spcBef>
            </a:pPr>
            <a:r>
              <a:rPr sz="2800" spc="-10" dirty="0">
                <a:solidFill>
                  <a:srgbClr val="5F5F5F"/>
                </a:solidFill>
                <a:cs typeface="Calibri"/>
              </a:rPr>
              <a:t>Just </a:t>
            </a:r>
            <a:r>
              <a:rPr sz="2800" dirty="0">
                <a:solidFill>
                  <a:srgbClr val="5F5F5F"/>
                </a:solidFill>
                <a:cs typeface="Calibri"/>
              </a:rPr>
              <a:t>like in </a:t>
            </a:r>
            <a:r>
              <a:rPr sz="2800" spc="-10" dirty="0">
                <a:solidFill>
                  <a:srgbClr val="5F5F5F"/>
                </a:solidFill>
                <a:cs typeface="Calibri"/>
              </a:rPr>
              <a:t>Bitcoin, transactions </a:t>
            </a:r>
            <a:r>
              <a:rPr sz="2800" dirty="0">
                <a:solidFill>
                  <a:srgbClr val="5F5F5F"/>
                </a:solidFill>
                <a:cs typeface="Calibri"/>
              </a:rPr>
              <a:t>are validated </a:t>
            </a:r>
            <a:r>
              <a:rPr sz="2800" spc="-10" dirty="0">
                <a:solidFill>
                  <a:srgbClr val="5F5F5F"/>
                </a:solidFill>
                <a:cs typeface="Calibri"/>
              </a:rPr>
              <a:t>by the</a:t>
            </a:r>
            <a:r>
              <a:rPr sz="2800" spc="80" dirty="0">
                <a:solidFill>
                  <a:srgbClr val="5F5F5F"/>
                </a:solidFill>
                <a:cs typeface="Calibri"/>
              </a:rPr>
              <a:t> </a:t>
            </a:r>
            <a:r>
              <a:rPr sz="2800" dirty="0">
                <a:solidFill>
                  <a:srgbClr val="5F5F5F"/>
                </a:solidFill>
                <a:cs typeface="Calibri"/>
              </a:rPr>
              <a:t>Miners</a:t>
            </a:r>
            <a:endParaRPr sz="2800">
              <a:solidFill>
                <a:prstClr val="black"/>
              </a:solidFill>
              <a:cs typeface="Calibri"/>
            </a:endParaRPr>
          </a:p>
          <a:p>
            <a:pPr marL="25400">
              <a:spcBef>
                <a:spcPts val="1920"/>
              </a:spcBef>
            </a:pPr>
            <a:r>
              <a:rPr sz="2800" dirty="0">
                <a:solidFill>
                  <a:srgbClr val="5F5F5F"/>
                </a:solidFill>
                <a:cs typeface="Calibri"/>
              </a:rPr>
              <a:t>Anyone </a:t>
            </a:r>
            <a:r>
              <a:rPr sz="2800" spc="-10" dirty="0">
                <a:solidFill>
                  <a:srgbClr val="5F5F5F"/>
                </a:solidFill>
                <a:cs typeface="Calibri"/>
              </a:rPr>
              <a:t>can take on the </a:t>
            </a:r>
            <a:r>
              <a:rPr sz="2800" dirty="0">
                <a:solidFill>
                  <a:srgbClr val="5F5F5F"/>
                </a:solidFill>
                <a:cs typeface="Calibri"/>
              </a:rPr>
              <a:t>role </a:t>
            </a:r>
            <a:r>
              <a:rPr sz="2800" spc="-10" dirty="0">
                <a:solidFill>
                  <a:srgbClr val="5F5F5F"/>
                </a:solidFill>
                <a:cs typeface="Calibri"/>
              </a:rPr>
              <a:t>of </a:t>
            </a:r>
            <a:r>
              <a:rPr sz="2800" dirty="0">
                <a:solidFill>
                  <a:srgbClr val="5F5F5F"/>
                </a:solidFill>
                <a:cs typeface="Calibri"/>
              </a:rPr>
              <a:t>a </a:t>
            </a:r>
            <a:r>
              <a:rPr sz="2800" spc="-10" dirty="0">
                <a:solidFill>
                  <a:srgbClr val="5F5F5F"/>
                </a:solidFill>
                <a:cs typeface="Calibri"/>
              </a:rPr>
              <a:t>miner and </a:t>
            </a:r>
            <a:r>
              <a:rPr sz="2800" dirty="0">
                <a:solidFill>
                  <a:srgbClr val="5F5F5F"/>
                </a:solidFill>
                <a:cs typeface="Calibri"/>
              </a:rPr>
              <a:t>validate </a:t>
            </a:r>
            <a:r>
              <a:rPr sz="2800" spc="-10" dirty="0">
                <a:solidFill>
                  <a:srgbClr val="5F5F5F"/>
                </a:solidFill>
                <a:cs typeface="Calibri"/>
              </a:rPr>
              <a:t>block </a:t>
            </a:r>
            <a:r>
              <a:rPr sz="2800" dirty="0">
                <a:solidFill>
                  <a:srgbClr val="5F5F5F"/>
                </a:solidFill>
                <a:cs typeface="Calibri"/>
              </a:rPr>
              <a:t>of</a:t>
            </a:r>
            <a:r>
              <a:rPr sz="2800" spc="20" dirty="0">
                <a:solidFill>
                  <a:srgbClr val="5F5F5F"/>
                </a:solidFill>
                <a:cs typeface="Calibri"/>
              </a:rPr>
              <a:t> </a:t>
            </a:r>
            <a:r>
              <a:rPr sz="2800" spc="-10" dirty="0">
                <a:solidFill>
                  <a:srgbClr val="5F5F5F"/>
                </a:solidFill>
                <a:cs typeface="Calibri"/>
              </a:rPr>
              <a:t>transactions</a:t>
            </a:r>
            <a:endParaRPr sz="2800">
              <a:solidFill>
                <a:prstClr val="black"/>
              </a:solidFill>
              <a:cs typeface="Calibri"/>
            </a:endParaRPr>
          </a:p>
          <a:p>
            <a:pPr marL="25400">
              <a:spcBef>
                <a:spcPts val="1390"/>
              </a:spcBef>
            </a:pPr>
            <a:r>
              <a:rPr sz="2800" spc="-10" dirty="0">
                <a:solidFill>
                  <a:srgbClr val="5F5F5F"/>
                </a:solidFill>
                <a:cs typeface="Calibri"/>
              </a:rPr>
              <a:t>It takes around </a:t>
            </a:r>
            <a:r>
              <a:rPr sz="2800" dirty="0">
                <a:solidFill>
                  <a:srgbClr val="5F5F5F"/>
                </a:solidFill>
                <a:cs typeface="Calibri"/>
              </a:rPr>
              <a:t>12-15 </a:t>
            </a:r>
            <a:r>
              <a:rPr sz="2800" spc="-10" dirty="0">
                <a:solidFill>
                  <a:srgbClr val="5F5F5F"/>
                </a:solidFill>
                <a:cs typeface="Calibri"/>
              </a:rPr>
              <a:t>seconds approximately </a:t>
            </a:r>
            <a:r>
              <a:rPr sz="2800" dirty="0">
                <a:solidFill>
                  <a:srgbClr val="5F5F5F"/>
                </a:solidFill>
                <a:cs typeface="Calibri"/>
              </a:rPr>
              <a:t>for a </a:t>
            </a:r>
            <a:r>
              <a:rPr sz="2800" spc="-10" dirty="0">
                <a:solidFill>
                  <a:srgbClr val="5F5F5F"/>
                </a:solidFill>
                <a:cs typeface="Calibri"/>
              </a:rPr>
              <a:t>miner </a:t>
            </a:r>
            <a:r>
              <a:rPr sz="2800" dirty="0">
                <a:solidFill>
                  <a:srgbClr val="5F5F5F"/>
                </a:solidFill>
                <a:cs typeface="Calibri"/>
              </a:rPr>
              <a:t>to validate </a:t>
            </a:r>
            <a:r>
              <a:rPr sz="2800" spc="-10" dirty="0">
                <a:solidFill>
                  <a:srgbClr val="5F5F5F"/>
                </a:solidFill>
                <a:cs typeface="Calibri"/>
              </a:rPr>
              <a:t>or mine </a:t>
            </a:r>
            <a:r>
              <a:rPr sz="2800" dirty="0">
                <a:solidFill>
                  <a:srgbClr val="5F5F5F"/>
                </a:solidFill>
                <a:cs typeface="Calibri"/>
              </a:rPr>
              <a:t>a</a:t>
            </a:r>
            <a:r>
              <a:rPr sz="2800" spc="180" dirty="0">
                <a:solidFill>
                  <a:srgbClr val="5F5F5F"/>
                </a:solidFill>
                <a:cs typeface="Calibri"/>
              </a:rPr>
              <a:t> </a:t>
            </a:r>
            <a:r>
              <a:rPr sz="2800" spc="-10" dirty="0">
                <a:solidFill>
                  <a:srgbClr val="5F5F5F"/>
                </a:solidFill>
                <a:cs typeface="Calibri"/>
              </a:rPr>
              <a:t>block</a:t>
            </a:r>
            <a:endParaRPr sz="2800">
              <a:solidFill>
                <a:prstClr val="black"/>
              </a:solidFill>
              <a:cs typeface="Calibri"/>
            </a:endParaRPr>
          </a:p>
        </p:txBody>
      </p:sp>
      <p:sp>
        <p:nvSpPr>
          <p:cNvPr id="13" name="object 4"/>
          <p:cNvSpPr txBox="1"/>
          <p:nvPr/>
        </p:nvSpPr>
        <p:spPr>
          <a:xfrm>
            <a:off x="942034" y="4740402"/>
            <a:ext cx="15863568" cy="4480714"/>
          </a:xfrm>
          <a:prstGeom prst="rect">
            <a:avLst/>
          </a:prstGeom>
        </p:spPr>
        <p:txBody>
          <a:bodyPr vert="horz" wrap="square" lIns="0" tIns="25400" rIns="0" bIns="0" rtlCol="0">
            <a:spAutoFit/>
          </a:bodyPr>
          <a:lstStyle/>
          <a:p>
            <a:pPr marL="25400">
              <a:spcBef>
                <a:spcPts val="200"/>
              </a:spcBef>
            </a:pPr>
            <a:r>
              <a:rPr sz="2800" b="1" dirty="0">
                <a:solidFill>
                  <a:srgbClr val="5F5F5F"/>
                </a:solidFill>
                <a:cs typeface="Calibri"/>
              </a:rPr>
              <a:t>At a theoretical </a:t>
            </a:r>
            <a:r>
              <a:rPr sz="2800" b="1" spc="-10" dirty="0">
                <a:solidFill>
                  <a:srgbClr val="5F5F5F"/>
                </a:solidFill>
                <a:cs typeface="Calibri"/>
              </a:rPr>
              <a:t>level, </a:t>
            </a:r>
            <a:r>
              <a:rPr sz="2800" b="1" dirty="0">
                <a:solidFill>
                  <a:srgbClr val="5F5F5F"/>
                </a:solidFill>
                <a:cs typeface="Calibri"/>
              </a:rPr>
              <a:t>a </a:t>
            </a:r>
            <a:r>
              <a:rPr sz="2800" b="1" spc="-10" dirty="0">
                <a:solidFill>
                  <a:srgbClr val="5F5F5F"/>
                </a:solidFill>
                <a:cs typeface="Calibri"/>
              </a:rPr>
              <a:t>miner </a:t>
            </a:r>
            <a:r>
              <a:rPr sz="2800" b="1" dirty="0">
                <a:solidFill>
                  <a:srgbClr val="5F5F5F"/>
                </a:solidFill>
                <a:cs typeface="Calibri"/>
              </a:rPr>
              <a:t>performs the following</a:t>
            </a:r>
            <a:r>
              <a:rPr sz="2800" b="1" spc="-380" dirty="0">
                <a:solidFill>
                  <a:srgbClr val="5F5F5F"/>
                </a:solidFill>
                <a:cs typeface="Calibri"/>
              </a:rPr>
              <a:t> </a:t>
            </a:r>
            <a:r>
              <a:rPr sz="2800" b="1" dirty="0">
                <a:solidFill>
                  <a:srgbClr val="5F5F5F"/>
                </a:solidFill>
                <a:cs typeface="Calibri"/>
              </a:rPr>
              <a:t>functions:</a:t>
            </a:r>
            <a:endParaRPr sz="2800">
              <a:solidFill>
                <a:prstClr val="black"/>
              </a:solidFill>
              <a:cs typeface="Calibri"/>
            </a:endParaRPr>
          </a:p>
          <a:p>
            <a:pPr>
              <a:spcBef>
                <a:spcPts val="9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Listens </a:t>
            </a:r>
            <a:r>
              <a:rPr sz="2800" dirty="0">
                <a:solidFill>
                  <a:srgbClr val="5F5F5F"/>
                </a:solidFill>
                <a:cs typeface="Calibri"/>
              </a:rPr>
              <a:t>for </a:t>
            </a:r>
            <a:r>
              <a:rPr sz="2800" spc="-10" dirty="0">
                <a:solidFill>
                  <a:srgbClr val="5F5F5F"/>
                </a:solidFill>
                <a:cs typeface="Calibri"/>
              </a:rPr>
              <a:t>the transactions broadcasted </a:t>
            </a:r>
            <a:r>
              <a:rPr sz="2800" dirty="0">
                <a:solidFill>
                  <a:srgbClr val="5F5F5F"/>
                </a:solidFill>
                <a:cs typeface="Calibri"/>
              </a:rPr>
              <a:t>on </a:t>
            </a:r>
            <a:r>
              <a:rPr sz="2800" spc="-10" dirty="0">
                <a:solidFill>
                  <a:srgbClr val="5F5F5F"/>
                </a:solidFill>
                <a:cs typeface="Calibri"/>
              </a:rPr>
              <a:t>the Ethereum </a:t>
            </a:r>
            <a:r>
              <a:rPr sz="2800" dirty="0">
                <a:solidFill>
                  <a:srgbClr val="5F5F5F"/>
                </a:solidFill>
                <a:cs typeface="Calibri"/>
              </a:rPr>
              <a:t>network </a:t>
            </a:r>
            <a:r>
              <a:rPr sz="2800" spc="-10" dirty="0">
                <a:solidFill>
                  <a:srgbClr val="5F5F5F"/>
                </a:solidFill>
                <a:cs typeface="Calibri"/>
              </a:rPr>
              <a:t>and determines the transactions </a:t>
            </a:r>
            <a:r>
              <a:rPr sz="2800" dirty="0">
                <a:solidFill>
                  <a:srgbClr val="5F5F5F"/>
                </a:solidFill>
                <a:cs typeface="Calibri"/>
              </a:rPr>
              <a:t>to</a:t>
            </a:r>
            <a:r>
              <a:rPr sz="2800" spc="508" dirty="0">
                <a:solidFill>
                  <a:srgbClr val="5F5F5F"/>
                </a:solidFill>
                <a:cs typeface="Calibri"/>
              </a:rPr>
              <a:t> </a:t>
            </a:r>
            <a:r>
              <a:rPr sz="2800" spc="-10" dirty="0">
                <a:solidFill>
                  <a:srgbClr val="5F5F5F"/>
                </a:solidFill>
                <a:cs typeface="Calibri"/>
              </a:rPr>
              <a:t>be</a:t>
            </a:r>
            <a:endParaRPr sz="2800">
              <a:solidFill>
                <a:prstClr val="black"/>
              </a:solidFill>
              <a:cs typeface="Calibri"/>
            </a:endParaRPr>
          </a:p>
          <a:p>
            <a:pPr marL="598170">
              <a:spcBef>
                <a:spcPts val="1680"/>
              </a:spcBef>
            </a:pPr>
            <a:r>
              <a:rPr sz="2800" spc="-10" dirty="0">
                <a:solidFill>
                  <a:srgbClr val="5F5F5F"/>
                </a:solidFill>
                <a:cs typeface="Calibri"/>
              </a:rPr>
              <a:t>processed</a:t>
            </a:r>
            <a:endParaRPr sz="2800">
              <a:solidFill>
                <a:prstClr val="black"/>
              </a:solidFill>
              <a:cs typeface="Calibri"/>
            </a:endParaRPr>
          </a:p>
          <a:p>
            <a:pPr>
              <a:spcBef>
                <a:spcPts val="11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Determines stale blocks called Uncles or Omners and includes them </a:t>
            </a:r>
            <a:r>
              <a:rPr sz="2800" dirty="0">
                <a:solidFill>
                  <a:srgbClr val="5F5F5F"/>
                </a:solidFill>
                <a:cs typeface="Calibri"/>
              </a:rPr>
              <a:t>in the</a:t>
            </a:r>
            <a:r>
              <a:rPr sz="2800" spc="150" dirty="0">
                <a:solidFill>
                  <a:srgbClr val="5F5F5F"/>
                </a:solidFill>
                <a:cs typeface="Calibri"/>
              </a:rPr>
              <a:t> </a:t>
            </a:r>
            <a:r>
              <a:rPr sz="2800" spc="-10" dirty="0">
                <a:solidFill>
                  <a:srgbClr val="5F5F5F"/>
                </a:solidFill>
                <a:cs typeface="Calibri"/>
              </a:rPr>
              <a:t>block</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Updates the account balance </a:t>
            </a:r>
            <a:r>
              <a:rPr sz="2800" dirty="0">
                <a:solidFill>
                  <a:srgbClr val="5F5F5F"/>
                </a:solidFill>
                <a:cs typeface="Calibri"/>
              </a:rPr>
              <a:t>with </a:t>
            </a:r>
            <a:r>
              <a:rPr sz="2800" spc="-10" dirty="0">
                <a:solidFill>
                  <a:srgbClr val="5F5F5F"/>
                </a:solidFill>
                <a:cs typeface="Calibri"/>
              </a:rPr>
              <a:t>the </a:t>
            </a:r>
            <a:r>
              <a:rPr sz="2800" dirty="0">
                <a:solidFill>
                  <a:srgbClr val="5F5F5F"/>
                </a:solidFill>
                <a:cs typeface="Calibri"/>
              </a:rPr>
              <a:t>reward </a:t>
            </a:r>
            <a:r>
              <a:rPr sz="2800" spc="-10" dirty="0">
                <a:solidFill>
                  <a:srgbClr val="5F5F5F"/>
                </a:solidFill>
                <a:cs typeface="Calibri"/>
              </a:rPr>
              <a:t>earned </a:t>
            </a:r>
            <a:r>
              <a:rPr sz="2800" dirty="0">
                <a:solidFill>
                  <a:srgbClr val="5F5F5F"/>
                </a:solidFill>
                <a:cs typeface="Calibri"/>
              </a:rPr>
              <a:t>from </a:t>
            </a:r>
            <a:r>
              <a:rPr sz="2800" spc="-10" dirty="0">
                <a:solidFill>
                  <a:srgbClr val="5F5F5F"/>
                </a:solidFill>
                <a:cs typeface="Calibri"/>
              </a:rPr>
              <a:t>successfully mining the</a:t>
            </a:r>
            <a:r>
              <a:rPr sz="2800" spc="120" dirty="0">
                <a:solidFill>
                  <a:srgbClr val="5F5F5F"/>
                </a:solidFill>
                <a:cs typeface="Calibri"/>
              </a:rPr>
              <a:t> </a:t>
            </a:r>
            <a:r>
              <a:rPr sz="2800" dirty="0">
                <a:solidFill>
                  <a:srgbClr val="5F5F5F"/>
                </a:solidFill>
                <a:cs typeface="Calibri"/>
              </a:rPr>
              <a:t>block</a:t>
            </a:r>
            <a:endParaRPr sz="2800">
              <a:solidFill>
                <a:prstClr val="black"/>
              </a:solidFill>
              <a:cs typeface="Calibri"/>
            </a:endParaRPr>
          </a:p>
          <a:p>
            <a:pPr>
              <a:spcBef>
                <a:spcPts val="9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Finally, </a:t>
            </a:r>
            <a:r>
              <a:rPr sz="2800" dirty="0">
                <a:solidFill>
                  <a:srgbClr val="5F5F5F"/>
                </a:solidFill>
                <a:cs typeface="Calibri"/>
              </a:rPr>
              <a:t>a valid </a:t>
            </a:r>
            <a:r>
              <a:rPr sz="2800" spc="-10" dirty="0">
                <a:solidFill>
                  <a:srgbClr val="5F5F5F"/>
                </a:solidFill>
                <a:cs typeface="Calibri"/>
              </a:rPr>
              <a:t>state </a:t>
            </a:r>
            <a:r>
              <a:rPr sz="2800" dirty="0">
                <a:solidFill>
                  <a:srgbClr val="5F5F5F"/>
                </a:solidFill>
                <a:cs typeface="Calibri"/>
              </a:rPr>
              <a:t>is </a:t>
            </a:r>
            <a:r>
              <a:rPr sz="2800" spc="-10" dirty="0">
                <a:solidFill>
                  <a:srgbClr val="5F5F5F"/>
                </a:solidFill>
                <a:cs typeface="Calibri"/>
              </a:rPr>
              <a:t>computed and block </a:t>
            </a:r>
            <a:r>
              <a:rPr sz="2800" dirty="0">
                <a:solidFill>
                  <a:srgbClr val="5F5F5F"/>
                </a:solidFill>
                <a:cs typeface="Calibri"/>
              </a:rPr>
              <a:t>is </a:t>
            </a:r>
            <a:r>
              <a:rPr sz="2800" spc="-10" dirty="0">
                <a:solidFill>
                  <a:srgbClr val="5F5F5F"/>
                </a:solidFill>
                <a:cs typeface="Calibri"/>
              </a:rPr>
              <a:t>finalized, which defines the </a:t>
            </a:r>
            <a:r>
              <a:rPr sz="2800" dirty="0">
                <a:solidFill>
                  <a:srgbClr val="5F5F5F"/>
                </a:solidFill>
                <a:cs typeface="Calibri"/>
              </a:rPr>
              <a:t>result </a:t>
            </a:r>
            <a:r>
              <a:rPr sz="2800" spc="-10" dirty="0">
                <a:solidFill>
                  <a:srgbClr val="5F5F5F"/>
                </a:solidFill>
                <a:cs typeface="Calibri"/>
              </a:rPr>
              <a:t>of </a:t>
            </a:r>
            <a:r>
              <a:rPr sz="2800" dirty="0">
                <a:solidFill>
                  <a:srgbClr val="5F5F5F"/>
                </a:solidFill>
                <a:cs typeface="Calibri"/>
              </a:rPr>
              <a:t>all </a:t>
            </a:r>
            <a:r>
              <a:rPr sz="2800" spc="-10" dirty="0">
                <a:solidFill>
                  <a:srgbClr val="5F5F5F"/>
                </a:solidFill>
                <a:cs typeface="Calibri"/>
              </a:rPr>
              <a:t>state</a:t>
            </a:r>
            <a:r>
              <a:rPr sz="2800" spc="290" dirty="0">
                <a:solidFill>
                  <a:srgbClr val="5F5F5F"/>
                </a:solidFill>
                <a:cs typeface="Calibri"/>
              </a:rPr>
              <a:t> </a:t>
            </a:r>
            <a:r>
              <a:rPr sz="2800" spc="-10" dirty="0">
                <a:solidFill>
                  <a:srgbClr val="5F5F5F"/>
                </a:solidFill>
                <a:cs typeface="Calibri"/>
              </a:rPr>
              <a:t>transitions</a:t>
            </a:r>
            <a:endParaRPr sz="2800">
              <a:solidFill>
                <a:prstClr val="black"/>
              </a:solidFill>
              <a:cs typeface="Calibri"/>
            </a:endParaRPr>
          </a:p>
        </p:txBody>
      </p:sp>
    </p:spTree>
    <p:extLst>
      <p:ext uri="{BB962C8B-B14F-4D97-AF65-F5344CB8AC3E}">
        <p14:creationId xmlns:p14="http://schemas.microsoft.com/office/powerpoint/2010/main" val="3930925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455422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Mining</a:t>
            </a:r>
            <a:r>
              <a:rPr sz="5600" spc="-120" dirty="0">
                <a:solidFill>
                  <a:srgbClr val="095A82"/>
                </a:solidFill>
              </a:rPr>
              <a:t> </a:t>
            </a:r>
            <a:r>
              <a:rPr sz="5600" spc="-10" dirty="0">
                <a:solidFill>
                  <a:srgbClr val="095A82"/>
                </a:solidFill>
              </a:rPr>
              <a:t>Reward</a:t>
            </a:r>
            <a:endParaRPr sz="5600"/>
          </a:p>
        </p:txBody>
      </p:sp>
      <p:sp>
        <p:nvSpPr>
          <p:cNvPr id="12" name="object 3"/>
          <p:cNvSpPr txBox="1"/>
          <p:nvPr/>
        </p:nvSpPr>
        <p:spPr>
          <a:xfrm>
            <a:off x="942034" y="1683969"/>
            <a:ext cx="9011920" cy="4280659"/>
          </a:xfrm>
          <a:prstGeom prst="rect">
            <a:avLst/>
          </a:prstGeom>
        </p:spPr>
        <p:txBody>
          <a:bodyPr vert="horz" wrap="square" lIns="0" tIns="25400" rIns="0" bIns="0" rtlCol="0">
            <a:spAutoFit/>
          </a:bodyPr>
          <a:lstStyle/>
          <a:p>
            <a:pPr marL="598170" marR="7874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In order </a:t>
            </a:r>
            <a:r>
              <a:rPr sz="2800" dirty="0">
                <a:solidFill>
                  <a:srgbClr val="5F5F5F"/>
                </a:solidFill>
                <a:cs typeface="Calibri"/>
              </a:rPr>
              <a:t>to </a:t>
            </a:r>
            <a:r>
              <a:rPr sz="2800" spc="-10" dirty="0">
                <a:solidFill>
                  <a:srgbClr val="5F5F5F"/>
                </a:solidFill>
                <a:cs typeface="Calibri"/>
              </a:rPr>
              <a:t>incentivise miners </a:t>
            </a:r>
            <a:r>
              <a:rPr sz="2800" dirty="0">
                <a:solidFill>
                  <a:srgbClr val="5F5F5F"/>
                </a:solidFill>
                <a:cs typeface="Calibri"/>
              </a:rPr>
              <a:t>for </a:t>
            </a:r>
            <a:r>
              <a:rPr sz="2800" spc="-10" dirty="0">
                <a:solidFill>
                  <a:srgbClr val="5F5F5F"/>
                </a:solidFill>
                <a:cs typeface="Calibri"/>
              </a:rPr>
              <a:t>supporting the  Ethereum </a:t>
            </a:r>
            <a:r>
              <a:rPr sz="2800" dirty="0">
                <a:solidFill>
                  <a:srgbClr val="5F5F5F"/>
                </a:solidFill>
                <a:cs typeface="Calibri"/>
              </a:rPr>
              <a:t>network, a </a:t>
            </a:r>
            <a:r>
              <a:rPr sz="2800" spc="-10" dirty="0">
                <a:solidFill>
                  <a:srgbClr val="5F5F5F"/>
                </a:solidFill>
                <a:cs typeface="Calibri"/>
              </a:rPr>
              <a:t>block </a:t>
            </a:r>
            <a:r>
              <a:rPr sz="2800" dirty="0">
                <a:solidFill>
                  <a:srgbClr val="5F5F5F"/>
                </a:solidFill>
                <a:cs typeface="Calibri"/>
              </a:rPr>
              <a:t>reward is </a:t>
            </a:r>
            <a:r>
              <a:rPr sz="2800" spc="-10" dirty="0">
                <a:solidFill>
                  <a:srgbClr val="5F5F5F"/>
                </a:solidFill>
                <a:cs typeface="Calibri"/>
              </a:rPr>
              <a:t>granted </a:t>
            </a:r>
            <a:r>
              <a:rPr sz="2800" dirty="0">
                <a:solidFill>
                  <a:srgbClr val="5F5F5F"/>
                </a:solidFill>
                <a:cs typeface="Calibri"/>
              </a:rPr>
              <a:t>to </a:t>
            </a:r>
            <a:r>
              <a:rPr sz="2800" spc="-10" dirty="0">
                <a:solidFill>
                  <a:srgbClr val="5F5F5F"/>
                </a:solidFill>
                <a:cs typeface="Calibri"/>
              </a:rPr>
              <a:t>the lucky  miner </a:t>
            </a:r>
            <a:r>
              <a:rPr sz="2800" dirty="0">
                <a:solidFill>
                  <a:srgbClr val="5F5F5F"/>
                </a:solidFill>
                <a:cs typeface="Calibri"/>
              </a:rPr>
              <a:t>who </a:t>
            </a:r>
            <a:r>
              <a:rPr sz="2800" spc="-10" dirty="0">
                <a:solidFill>
                  <a:srgbClr val="5F5F5F"/>
                </a:solidFill>
                <a:cs typeface="Calibri"/>
              </a:rPr>
              <a:t>generates the “correct”</a:t>
            </a:r>
            <a:r>
              <a:rPr sz="2800" spc="20" dirty="0">
                <a:solidFill>
                  <a:srgbClr val="5F5F5F"/>
                </a:solidFill>
                <a:cs typeface="Calibri"/>
              </a:rPr>
              <a:t> </a:t>
            </a:r>
            <a:r>
              <a:rPr sz="2800" spc="-10" dirty="0">
                <a:solidFill>
                  <a:srgbClr val="5F5F5F"/>
                </a:solidFill>
                <a:cs typeface="Calibri"/>
              </a:rPr>
              <a:t>block</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Currently, the block </a:t>
            </a:r>
            <a:r>
              <a:rPr sz="2800" dirty="0">
                <a:solidFill>
                  <a:srgbClr val="5F5F5F"/>
                </a:solidFill>
                <a:cs typeface="Calibri"/>
              </a:rPr>
              <a:t>reward is </a:t>
            </a:r>
            <a:r>
              <a:rPr sz="2800" spc="-10" dirty="0">
                <a:solidFill>
                  <a:srgbClr val="5F5F5F"/>
                </a:solidFill>
                <a:cs typeface="Calibri"/>
              </a:rPr>
              <a:t>set </a:t>
            </a:r>
            <a:r>
              <a:rPr sz="2800" dirty="0">
                <a:solidFill>
                  <a:srgbClr val="5F5F5F"/>
                </a:solidFill>
                <a:cs typeface="Calibri"/>
              </a:rPr>
              <a:t>at 5 </a:t>
            </a:r>
            <a:r>
              <a:rPr sz="2800" spc="-10" dirty="0">
                <a:solidFill>
                  <a:srgbClr val="5F5F5F"/>
                </a:solidFill>
                <a:cs typeface="Calibri"/>
              </a:rPr>
              <a:t>Ether</a:t>
            </a:r>
            <a:endParaRPr sz="2800">
              <a:solidFill>
                <a:prstClr val="black"/>
              </a:solidFill>
              <a:cs typeface="Calibri"/>
            </a:endParaRPr>
          </a:p>
          <a:p>
            <a:pPr marL="598170" marR="10160" indent="-572770">
              <a:lnSpc>
                <a:spcPct val="150000"/>
              </a:lnSpc>
              <a:spcBef>
                <a:spcPts val="1390"/>
              </a:spcBef>
              <a:buClr>
                <a:srgbClr val="095A82"/>
              </a:buClr>
              <a:buFont typeface="Wingdings"/>
              <a:buChar char=""/>
              <a:tabLst>
                <a:tab pos="598170" algn="l"/>
                <a:tab pos="599440" algn="l"/>
              </a:tabLst>
            </a:pPr>
            <a:r>
              <a:rPr sz="2800" spc="-10" dirty="0">
                <a:solidFill>
                  <a:srgbClr val="5F5F5F"/>
                </a:solidFill>
                <a:cs typeface="Calibri"/>
              </a:rPr>
              <a:t>This </a:t>
            </a:r>
            <a:r>
              <a:rPr sz="2800" dirty="0">
                <a:solidFill>
                  <a:srgbClr val="5F5F5F"/>
                </a:solidFill>
                <a:cs typeface="Calibri"/>
              </a:rPr>
              <a:t>will </a:t>
            </a:r>
            <a:r>
              <a:rPr sz="2800" spc="-10" dirty="0">
                <a:solidFill>
                  <a:srgbClr val="5F5F5F"/>
                </a:solidFill>
                <a:cs typeface="Calibri"/>
              </a:rPr>
              <a:t>contribute </a:t>
            </a:r>
            <a:r>
              <a:rPr sz="2800" dirty="0">
                <a:solidFill>
                  <a:srgbClr val="5F5F5F"/>
                </a:solidFill>
                <a:cs typeface="Calibri"/>
              </a:rPr>
              <a:t>to </a:t>
            </a:r>
            <a:r>
              <a:rPr sz="2800" spc="-10" dirty="0">
                <a:solidFill>
                  <a:srgbClr val="5F5F5F"/>
                </a:solidFill>
                <a:cs typeface="Calibri"/>
              </a:rPr>
              <a:t>the </a:t>
            </a:r>
            <a:r>
              <a:rPr sz="2800" dirty="0">
                <a:solidFill>
                  <a:srgbClr val="5F5F5F"/>
                </a:solidFill>
                <a:cs typeface="Calibri"/>
              </a:rPr>
              <a:t>inflation in </a:t>
            </a:r>
            <a:r>
              <a:rPr sz="2800" spc="-10" dirty="0">
                <a:solidFill>
                  <a:srgbClr val="5F5F5F"/>
                </a:solidFill>
                <a:cs typeface="Calibri"/>
              </a:rPr>
              <a:t>the number of Ether  </a:t>
            </a:r>
            <a:r>
              <a:rPr sz="2800" dirty="0">
                <a:solidFill>
                  <a:srgbClr val="5F5F5F"/>
                </a:solidFill>
                <a:cs typeface="Calibri"/>
              </a:rPr>
              <a:t>available </a:t>
            </a:r>
            <a:r>
              <a:rPr sz="2800" spc="-10" dirty="0">
                <a:solidFill>
                  <a:srgbClr val="5F5F5F"/>
                </a:solidFill>
                <a:cs typeface="Calibri"/>
              </a:rPr>
              <a:t>and hence, the </a:t>
            </a:r>
            <a:r>
              <a:rPr sz="2800" dirty="0">
                <a:solidFill>
                  <a:srgbClr val="5F5F5F"/>
                </a:solidFill>
                <a:cs typeface="Calibri"/>
              </a:rPr>
              <a:t>value </a:t>
            </a:r>
            <a:r>
              <a:rPr sz="2800" spc="-10" dirty="0">
                <a:solidFill>
                  <a:srgbClr val="5F5F5F"/>
                </a:solidFill>
                <a:cs typeface="Calibri"/>
              </a:rPr>
              <a:t>of each</a:t>
            </a:r>
            <a:r>
              <a:rPr sz="2800" spc="80" dirty="0">
                <a:solidFill>
                  <a:srgbClr val="5F5F5F"/>
                </a:solidFill>
                <a:cs typeface="Calibri"/>
              </a:rPr>
              <a:t> </a:t>
            </a:r>
            <a:r>
              <a:rPr sz="2800" spc="-10" dirty="0">
                <a:solidFill>
                  <a:srgbClr val="5F5F5F"/>
                </a:solidFill>
                <a:cs typeface="Calibri"/>
              </a:rPr>
              <a:t>Ether</a:t>
            </a:r>
            <a:endParaRPr sz="2800">
              <a:solidFill>
                <a:prstClr val="black"/>
              </a:solidFill>
              <a:cs typeface="Calibri"/>
            </a:endParaRPr>
          </a:p>
        </p:txBody>
      </p:sp>
      <p:sp>
        <p:nvSpPr>
          <p:cNvPr id="13" name="object 4"/>
          <p:cNvSpPr/>
          <p:nvPr/>
        </p:nvSpPr>
        <p:spPr>
          <a:xfrm>
            <a:off x="10012680" y="2633473"/>
            <a:ext cx="7098792" cy="554735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4176165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052830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Consensus </a:t>
            </a:r>
            <a:r>
              <a:rPr sz="5600" spc="-20" dirty="0">
                <a:solidFill>
                  <a:srgbClr val="095A82"/>
                </a:solidFill>
              </a:rPr>
              <a:t>Mechanism </a:t>
            </a:r>
            <a:r>
              <a:rPr sz="5600" spc="-10" dirty="0">
                <a:solidFill>
                  <a:srgbClr val="095A82"/>
                </a:solidFill>
              </a:rPr>
              <a:t>in</a:t>
            </a:r>
            <a:r>
              <a:rPr sz="5600" dirty="0">
                <a:solidFill>
                  <a:srgbClr val="095A82"/>
                </a:solidFill>
              </a:rPr>
              <a:t> </a:t>
            </a:r>
            <a:r>
              <a:rPr sz="5600" spc="-10" dirty="0">
                <a:solidFill>
                  <a:srgbClr val="095A82"/>
                </a:solidFill>
              </a:rPr>
              <a:t>Ethereum</a:t>
            </a:r>
            <a:endParaRPr sz="5600"/>
          </a:p>
        </p:txBody>
      </p:sp>
      <p:sp>
        <p:nvSpPr>
          <p:cNvPr id="12" name="object 3"/>
          <p:cNvSpPr/>
          <p:nvPr/>
        </p:nvSpPr>
        <p:spPr>
          <a:xfrm>
            <a:off x="5833870" y="4087366"/>
            <a:ext cx="2225040" cy="550773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7529576" y="3814686"/>
            <a:ext cx="5133340" cy="3542028"/>
          </a:xfrm>
          <a:custGeom>
            <a:avLst/>
            <a:gdLst/>
            <a:ahLst/>
            <a:cxnLst/>
            <a:rect l="l" t="t" r="r" b="b"/>
            <a:pathLst>
              <a:path w="2566670" h="1771014">
                <a:moveTo>
                  <a:pt x="1482546" y="0"/>
                </a:moveTo>
                <a:lnTo>
                  <a:pt x="1429258" y="450"/>
                </a:lnTo>
                <a:lnTo>
                  <a:pt x="1376056" y="2952"/>
                </a:lnTo>
                <a:lnTo>
                  <a:pt x="1323595" y="7446"/>
                </a:lnTo>
                <a:lnTo>
                  <a:pt x="1271931" y="13883"/>
                </a:lnTo>
                <a:lnTo>
                  <a:pt x="1221117" y="22216"/>
                </a:lnTo>
                <a:lnTo>
                  <a:pt x="1171211" y="32396"/>
                </a:lnTo>
                <a:lnTo>
                  <a:pt x="1122267" y="44377"/>
                </a:lnTo>
                <a:lnTo>
                  <a:pt x="1074342" y="58109"/>
                </a:lnTo>
                <a:lnTo>
                  <a:pt x="1027490" y="73545"/>
                </a:lnTo>
                <a:lnTo>
                  <a:pt x="981768" y="90637"/>
                </a:lnTo>
                <a:lnTo>
                  <a:pt x="937230" y="109336"/>
                </a:lnTo>
                <a:lnTo>
                  <a:pt x="893932" y="129596"/>
                </a:lnTo>
                <a:lnTo>
                  <a:pt x="851931" y="151368"/>
                </a:lnTo>
                <a:lnTo>
                  <a:pt x="811280" y="174604"/>
                </a:lnTo>
                <a:lnTo>
                  <a:pt x="772037" y="199257"/>
                </a:lnTo>
                <a:lnTo>
                  <a:pt x="734256" y="225277"/>
                </a:lnTo>
                <a:lnTo>
                  <a:pt x="697994" y="252618"/>
                </a:lnTo>
                <a:lnTo>
                  <a:pt x="663305" y="281231"/>
                </a:lnTo>
                <a:lnTo>
                  <a:pt x="630245" y="311069"/>
                </a:lnTo>
                <a:lnTo>
                  <a:pt x="598869" y="342083"/>
                </a:lnTo>
                <a:lnTo>
                  <a:pt x="569234" y="374225"/>
                </a:lnTo>
                <a:lnTo>
                  <a:pt x="541395" y="407448"/>
                </a:lnTo>
                <a:lnTo>
                  <a:pt x="515407" y="441704"/>
                </a:lnTo>
                <a:lnTo>
                  <a:pt x="491326" y="476944"/>
                </a:lnTo>
                <a:lnTo>
                  <a:pt x="469207" y="513122"/>
                </a:lnTo>
                <a:lnTo>
                  <a:pt x="449107" y="550188"/>
                </a:lnTo>
                <a:lnTo>
                  <a:pt x="431079" y="588094"/>
                </a:lnTo>
                <a:lnTo>
                  <a:pt x="415181" y="626794"/>
                </a:lnTo>
                <a:lnTo>
                  <a:pt x="401467" y="666239"/>
                </a:lnTo>
                <a:lnTo>
                  <a:pt x="389994" y="706380"/>
                </a:lnTo>
                <a:lnTo>
                  <a:pt x="380816" y="747171"/>
                </a:lnTo>
                <a:lnTo>
                  <a:pt x="373990" y="788563"/>
                </a:lnTo>
                <a:lnTo>
                  <a:pt x="369570" y="830508"/>
                </a:lnTo>
                <a:lnTo>
                  <a:pt x="367612" y="872958"/>
                </a:lnTo>
                <a:lnTo>
                  <a:pt x="368173" y="915866"/>
                </a:lnTo>
                <a:lnTo>
                  <a:pt x="0" y="1157547"/>
                </a:lnTo>
                <a:lnTo>
                  <a:pt x="462407" y="1245177"/>
                </a:lnTo>
                <a:lnTo>
                  <a:pt x="485354" y="1284163"/>
                </a:lnTo>
                <a:lnTo>
                  <a:pt x="510438" y="1321940"/>
                </a:lnTo>
                <a:lnTo>
                  <a:pt x="537584" y="1358470"/>
                </a:lnTo>
                <a:lnTo>
                  <a:pt x="566718" y="1393715"/>
                </a:lnTo>
                <a:lnTo>
                  <a:pt x="597763" y="1427637"/>
                </a:lnTo>
                <a:lnTo>
                  <a:pt x="630646" y="1460200"/>
                </a:lnTo>
                <a:lnTo>
                  <a:pt x="665291" y="1491364"/>
                </a:lnTo>
                <a:lnTo>
                  <a:pt x="701624" y="1521093"/>
                </a:lnTo>
                <a:lnTo>
                  <a:pt x="739570" y="1549349"/>
                </a:lnTo>
                <a:lnTo>
                  <a:pt x="779053" y="1576094"/>
                </a:lnTo>
                <a:lnTo>
                  <a:pt x="820000" y="1601291"/>
                </a:lnTo>
                <a:lnTo>
                  <a:pt x="862334" y="1624900"/>
                </a:lnTo>
                <a:lnTo>
                  <a:pt x="905982" y="1646886"/>
                </a:lnTo>
                <a:lnTo>
                  <a:pt x="950869" y="1667211"/>
                </a:lnTo>
                <a:lnTo>
                  <a:pt x="996919" y="1685835"/>
                </a:lnTo>
                <a:lnTo>
                  <a:pt x="1044058" y="1702723"/>
                </a:lnTo>
                <a:lnTo>
                  <a:pt x="1092211" y="1717836"/>
                </a:lnTo>
                <a:lnTo>
                  <a:pt x="1141302" y="1731136"/>
                </a:lnTo>
                <a:lnTo>
                  <a:pt x="1191258" y="1742586"/>
                </a:lnTo>
                <a:lnTo>
                  <a:pt x="1242004" y="1752149"/>
                </a:lnTo>
                <a:lnTo>
                  <a:pt x="1293463" y="1759785"/>
                </a:lnTo>
                <a:lnTo>
                  <a:pt x="1345563" y="1765459"/>
                </a:lnTo>
                <a:lnTo>
                  <a:pt x="1398227" y="1769131"/>
                </a:lnTo>
                <a:lnTo>
                  <a:pt x="1451381" y="1770765"/>
                </a:lnTo>
                <a:lnTo>
                  <a:pt x="1504950" y="1770322"/>
                </a:lnTo>
                <a:lnTo>
                  <a:pt x="1558151" y="1767820"/>
                </a:lnTo>
                <a:lnTo>
                  <a:pt x="1610612" y="1763326"/>
                </a:lnTo>
                <a:lnTo>
                  <a:pt x="1662276" y="1756889"/>
                </a:lnTo>
                <a:lnTo>
                  <a:pt x="1713090" y="1748556"/>
                </a:lnTo>
                <a:lnTo>
                  <a:pt x="1762996" y="1738375"/>
                </a:lnTo>
                <a:lnTo>
                  <a:pt x="1811940" y="1726395"/>
                </a:lnTo>
                <a:lnTo>
                  <a:pt x="1859865" y="1712663"/>
                </a:lnTo>
                <a:lnTo>
                  <a:pt x="1906717" y="1697227"/>
                </a:lnTo>
                <a:lnTo>
                  <a:pt x="1952439" y="1680135"/>
                </a:lnTo>
                <a:lnTo>
                  <a:pt x="1996977" y="1661435"/>
                </a:lnTo>
                <a:lnTo>
                  <a:pt x="2040275" y="1641176"/>
                </a:lnTo>
                <a:lnTo>
                  <a:pt x="2082276" y="1619404"/>
                </a:lnTo>
                <a:lnTo>
                  <a:pt x="2122927" y="1596168"/>
                </a:lnTo>
                <a:lnTo>
                  <a:pt x="2162170" y="1571515"/>
                </a:lnTo>
                <a:lnTo>
                  <a:pt x="2199951" y="1545495"/>
                </a:lnTo>
                <a:lnTo>
                  <a:pt x="2236213" y="1518154"/>
                </a:lnTo>
                <a:lnTo>
                  <a:pt x="2270902" y="1489541"/>
                </a:lnTo>
                <a:lnTo>
                  <a:pt x="2303962" y="1459703"/>
                </a:lnTo>
                <a:lnTo>
                  <a:pt x="2335338" y="1428689"/>
                </a:lnTo>
                <a:lnTo>
                  <a:pt x="2364973" y="1396547"/>
                </a:lnTo>
                <a:lnTo>
                  <a:pt x="2392812" y="1363324"/>
                </a:lnTo>
                <a:lnTo>
                  <a:pt x="2418800" y="1329068"/>
                </a:lnTo>
                <a:lnTo>
                  <a:pt x="2442881" y="1293827"/>
                </a:lnTo>
                <a:lnTo>
                  <a:pt x="2465000" y="1257650"/>
                </a:lnTo>
                <a:lnTo>
                  <a:pt x="2485100" y="1220584"/>
                </a:lnTo>
                <a:lnTo>
                  <a:pt x="2503128" y="1182677"/>
                </a:lnTo>
                <a:lnTo>
                  <a:pt x="2519026" y="1143978"/>
                </a:lnTo>
                <a:lnTo>
                  <a:pt x="2532740" y="1104533"/>
                </a:lnTo>
                <a:lnTo>
                  <a:pt x="2544213" y="1064391"/>
                </a:lnTo>
                <a:lnTo>
                  <a:pt x="2553391" y="1023601"/>
                </a:lnTo>
                <a:lnTo>
                  <a:pt x="2560217" y="982209"/>
                </a:lnTo>
                <a:lnTo>
                  <a:pt x="2564637" y="940264"/>
                </a:lnTo>
                <a:lnTo>
                  <a:pt x="2566595" y="897813"/>
                </a:lnTo>
                <a:lnTo>
                  <a:pt x="2566035" y="854906"/>
                </a:lnTo>
                <a:lnTo>
                  <a:pt x="2562929" y="812069"/>
                </a:lnTo>
                <a:lnTo>
                  <a:pt x="2557351" y="769827"/>
                </a:lnTo>
                <a:lnTo>
                  <a:pt x="2549359" y="728226"/>
                </a:lnTo>
                <a:lnTo>
                  <a:pt x="2539013" y="687311"/>
                </a:lnTo>
                <a:lnTo>
                  <a:pt x="2526373" y="647125"/>
                </a:lnTo>
                <a:lnTo>
                  <a:pt x="2511498" y="607715"/>
                </a:lnTo>
                <a:lnTo>
                  <a:pt x="2494447" y="569123"/>
                </a:lnTo>
                <a:lnTo>
                  <a:pt x="2475281" y="531396"/>
                </a:lnTo>
                <a:lnTo>
                  <a:pt x="2454058" y="494579"/>
                </a:lnTo>
                <a:lnTo>
                  <a:pt x="2430838" y="458715"/>
                </a:lnTo>
                <a:lnTo>
                  <a:pt x="2405681" y="423849"/>
                </a:lnTo>
                <a:lnTo>
                  <a:pt x="2378646" y="390027"/>
                </a:lnTo>
                <a:lnTo>
                  <a:pt x="2349793" y="357292"/>
                </a:lnTo>
                <a:lnTo>
                  <a:pt x="2319181" y="325691"/>
                </a:lnTo>
                <a:lnTo>
                  <a:pt x="2286870" y="295267"/>
                </a:lnTo>
                <a:lnTo>
                  <a:pt x="2252919" y="266065"/>
                </a:lnTo>
                <a:lnTo>
                  <a:pt x="2217388" y="238130"/>
                </a:lnTo>
                <a:lnTo>
                  <a:pt x="2180336" y="211507"/>
                </a:lnTo>
                <a:lnTo>
                  <a:pt x="2141823" y="186241"/>
                </a:lnTo>
                <a:lnTo>
                  <a:pt x="2101908" y="162376"/>
                </a:lnTo>
                <a:lnTo>
                  <a:pt x="2060651" y="139956"/>
                </a:lnTo>
                <a:lnTo>
                  <a:pt x="2018112" y="119028"/>
                </a:lnTo>
                <a:lnTo>
                  <a:pt x="1974349" y="99635"/>
                </a:lnTo>
                <a:lnTo>
                  <a:pt x="1929423" y="81822"/>
                </a:lnTo>
                <a:lnTo>
                  <a:pt x="1883393" y="65634"/>
                </a:lnTo>
                <a:lnTo>
                  <a:pt x="1836318" y="51116"/>
                </a:lnTo>
                <a:lnTo>
                  <a:pt x="1788258" y="38312"/>
                </a:lnTo>
                <a:lnTo>
                  <a:pt x="1739272" y="27268"/>
                </a:lnTo>
                <a:lnTo>
                  <a:pt x="1689421" y="18027"/>
                </a:lnTo>
                <a:lnTo>
                  <a:pt x="1638763" y="10635"/>
                </a:lnTo>
                <a:lnTo>
                  <a:pt x="1587358" y="5137"/>
                </a:lnTo>
                <a:lnTo>
                  <a:pt x="1535266" y="1577"/>
                </a:lnTo>
                <a:lnTo>
                  <a:pt x="1482546"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7529576" y="3814686"/>
            <a:ext cx="5133340" cy="3542028"/>
          </a:xfrm>
          <a:custGeom>
            <a:avLst/>
            <a:gdLst/>
            <a:ahLst/>
            <a:cxnLst/>
            <a:rect l="l" t="t" r="r" b="b"/>
            <a:pathLst>
              <a:path w="2566670" h="1771014">
                <a:moveTo>
                  <a:pt x="0" y="1157547"/>
                </a:moveTo>
                <a:lnTo>
                  <a:pt x="368173" y="915866"/>
                </a:lnTo>
                <a:lnTo>
                  <a:pt x="367612" y="872958"/>
                </a:lnTo>
                <a:lnTo>
                  <a:pt x="369570" y="830508"/>
                </a:lnTo>
                <a:lnTo>
                  <a:pt x="373990" y="788563"/>
                </a:lnTo>
                <a:lnTo>
                  <a:pt x="380816" y="747171"/>
                </a:lnTo>
                <a:lnTo>
                  <a:pt x="389994" y="706380"/>
                </a:lnTo>
                <a:lnTo>
                  <a:pt x="401467" y="666239"/>
                </a:lnTo>
                <a:lnTo>
                  <a:pt x="415181" y="626794"/>
                </a:lnTo>
                <a:lnTo>
                  <a:pt x="431079" y="588094"/>
                </a:lnTo>
                <a:lnTo>
                  <a:pt x="449107" y="550188"/>
                </a:lnTo>
                <a:lnTo>
                  <a:pt x="469207" y="513122"/>
                </a:lnTo>
                <a:lnTo>
                  <a:pt x="491326" y="476944"/>
                </a:lnTo>
                <a:lnTo>
                  <a:pt x="515407" y="441704"/>
                </a:lnTo>
                <a:lnTo>
                  <a:pt x="541395" y="407448"/>
                </a:lnTo>
                <a:lnTo>
                  <a:pt x="569234" y="374225"/>
                </a:lnTo>
                <a:lnTo>
                  <a:pt x="598869" y="342083"/>
                </a:lnTo>
                <a:lnTo>
                  <a:pt x="630245" y="311069"/>
                </a:lnTo>
                <a:lnTo>
                  <a:pt x="663305" y="281231"/>
                </a:lnTo>
                <a:lnTo>
                  <a:pt x="697994" y="252618"/>
                </a:lnTo>
                <a:lnTo>
                  <a:pt x="734256" y="225277"/>
                </a:lnTo>
                <a:lnTo>
                  <a:pt x="772037" y="199257"/>
                </a:lnTo>
                <a:lnTo>
                  <a:pt x="811280" y="174604"/>
                </a:lnTo>
                <a:lnTo>
                  <a:pt x="851931" y="151368"/>
                </a:lnTo>
                <a:lnTo>
                  <a:pt x="893932" y="129596"/>
                </a:lnTo>
                <a:lnTo>
                  <a:pt x="937230" y="109336"/>
                </a:lnTo>
                <a:lnTo>
                  <a:pt x="981768" y="90637"/>
                </a:lnTo>
                <a:lnTo>
                  <a:pt x="1027490" y="73545"/>
                </a:lnTo>
                <a:lnTo>
                  <a:pt x="1074342" y="58109"/>
                </a:lnTo>
                <a:lnTo>
                  <a:pt x="1122267" y="44377"/>
                </a:lnTo>
                <a:lnTo>
                  <a:pt x="1171211" y="32396"/>
                </a:lnTo>
                <a:lnTo>
                  <a:pt x="1221117" y="22216"/>
                </a:lnTo>
                <a:lnTo>
                  <a:pt x="1271931" y="13883"/>
                </a:lnTo>
                <a:lnTo>
                  <a:pt x="1323595" y="7446"/>
                </a:lnTo>
                <a:lnTo>
                  <a:pt x="1376056" y="2952"/>
                </a:lnTo>
                <a:lnTo>
                  <a:pt x="1429258" y="450"/>
                </a:lnTo>
                <a:lnTo>
                  <a:pt x="1482546" y="0"/>
                </a:lnTo>
                <a:lnTo>
                  <a:pt x="1535266" y="1577"/>
                </a:lnTo>
                <a:lnTo>
                  <a:pt x="1587358" y="5137"/>
                </a:lnTo>
                <a:lnTo>
                  <a:pt x="1638763" y="10635"/>
                </a:lnTo>
                <a:lnTo>
                  <a:pt x="1689421" y="18027"/>
                </a:lnTo>
                <a:lnTo>
                  <a:pt x="1739272" y="27268"/>
                </a:lnTo>
                <a:lnTo>
                  <a:pt x="1788258" y="38312"/>
                </a:lnTo>
                <a:lnTo>
                  <a:pt x="1836318" y="51116"/>
                </a:lnTo>
                <a:lnTo>
                  <a:pt x="1883393" y="65634"/>
                </a:lnTo>
                <a:lnTo>
                  <a:pt x="1929423" y="81822"/>
                </a:lnTo>
                <a:lnTo>
                  <a:pt x="1974349" y="99635"/>
                </a:lnTo>
                <a:lnTo>
                  <a:pt x="2018112" y="119028"/>
                </a:lnTo>
                <a:lnTo>
                  <a:pt x="2060651" y="139956"/>
                </a:lnTo>
                <a:lnTo>
                  <a:pt x="2101908" y="162376"/>
                </a:lnTo>
                <a:lnTo>
                  <a:pt x="2141823" y="186241"/>
                </a:lnTo>
                <a:lnTo>
                  <a:pt x="2180336" y="211507"/>
                </a:lnTo>
                <a:lnTo>
                  <a:pt x="2217388" y="238130"/>
                </a:lnTo>
                <a:lnTo>
                  <a:pt x="2252919" y="266065"/>
                </a:lnTo>
                <a:lnTo>
                  <a:pt x="2286870" y="295267"/>
                </a:lnTo>
                <a:lnTo>
                  <a:pt x="2319181" y="325691"/>
                </a:lnTo>
                <a:lnTo>
                  <a:pt x="2349793" y="357292"/>
                </a:lnTo>
                <a:lnTo>
                  <a:pt x="2378646" y="390027"/>
                </a:lnTo>
                <a:lnTo>
                  <a:pt x="2405681" y="423849"/>
                </a:lnTo>
                <a:lnTo>
                  <a:pt x="2430838" y="458715"/>
                </a:lnTo>
                <a:lnTo>
                  <a:pt x="2454058" y="494579"/>
                </a:lnTo>
                <a:lnTo>
                  <a:pt x="2475281" y="531396"/>
                </a:lnTo>
                <a:lnTo>
                  <a:pt x="2494447" y="569123"/>
                </a:lnTo>
                <a:lnTo>
                  <a:pt x="2511498" y="607715"/>
                </a:lnTo>
                <a:lnTo>
                  <a:pt x="2526373" y="647125"/>
                </a:lnTo>
                <a:lnTo>
                  <a:pt x="2539013" y="687311"/>
                </a:lnTo>
                <a:lnTo>
                  <a:pt x="2549359" y="728226"/>
                </a:lnTo>
                <a:lnTo>
                  <a:pt x="2557351" y="769827"/>
                </a:lnTo>
                <a:lnTo>
                  <a:pt x="2562929" y="812069"/>
                </a:lnTo>
                <a:lnTo>
                  <a:pt x="2566035" y="854906"/>
                </a:lnTo>
                <a:lnTo>
                  <a:pt x="2566595" y="897813"/>
                </a:lnTo>
                <a:lnTo>
                  <a:pt x="2564637" y="940264"/>
                </a:lnTo>
                <a:lnTo>
                  <a:pt x="2560217" y="982209"/>
                </a:lnTo>
                <a:lnTo>
                  <a:pt x="2553391" y="1023601"/>
                </a:lnTo>
                <a:lnTo>
                  <a:pt x="2544213" y="1064391"/>
                </a:lnTo>
                <a:lnTo>
                  <a:pt x="2532740" y="1104533"/>
                </a:lnTo>
                <a:lnTo>
                  <a:pt x="2519026" y="1143978"/>
                </a:lnTo>
                <a:lnTo>
                  <a:pt x="2503128" y="1182677"/>
                </a:lnTo>
                <a:lnTo>
                  <a:pt x="2485100" y="1220584"/>
                </a:lnTo>
                <a:lnTo>
                  <a:pt x="2465000" y="1257650"/>
                </a:lnTo>
                <a:lnTo>
                  <a:pt x="2442881" y="1293827"/>
                </a:lnTo>
                <a:lnTo>
                  <a:pt x="2418800" y="1329068"/>
                </a:lnTo>
                <a:lnTo>
                  <a:pt x="2392812" y="1363324"/>
                </a:lnTo>
                <a:lnTo>
                  <a:pt x="2364973" y="1396547"/>
                </a:lnTo>
                <a:lnTo>
                  <a:pt x="2335338" y="1428689"/>
                </a:lnTo>
                <a:lnTo>
                  <a:pt x="2303962" y="1459703"/>
                </a:lnTo>
                <a:lnTo>
                  <a:pt x="2270902" y="1489541"/>
                </a:lnTo>
                <a:lnTo>
                  <a:pt x="2236213" y="1518154"/>
                </a:lnTo>
                <a:lnTo>
                  <a:pt x="2199951" y="1545495"/>
                </a:lnTo>
                <a:lnTo>
                  <a:pt x="2162170" y="1571515"/>
                </a:lnTo>
                <a:lnTo>
                  <a:pt x="2122927" y="1596168"/>
                </a:lnTo>
                <a:lnTo>
                  <a:pt x="2082276" y="1619404"/>
                </a:lnTo>
                <a:lnTo>
                  <a:pt x="2040275" y="1641176"/>
                </a:lnTo>
                <a:lnTo>
                  <a:pt x="1996977" y="1661435"/>
                </a:lnTo>
                <a:lnTo>
                  <a:pt x="1952439" y="1680135"/>
                </a:lnTo>
                <a:lnTo>
                  <a:pt x="1906717" y="1697227"/>
                </a:lnTo>
                <a:lnTo>
                  <a:pt x="1859865" y="1712663"/>
                </a:lnTo>
                <a:lnTo>
                  <a:pt x="1811940" y="1726395"/>
                </a:lnTo>
                <a:lnTo>
                  <a:pt x="1762996" y="1738375"/>
                </a:lnTo>
                <a:lnTo>
                  <a:pt x="1713090" y="1748556"/>
                </a:lnTo>
                <a:lnTo>
                  <a:pt x="1662276" y="1756889"/>
                </a:lnTo>
                <a:lnTo>
                  <a:pt x="1610612" y="1763326"/>
                </a:lnTo>
                <a:lnTo>
                  <a:pt x="1558151" y="1767820"/>
                </a:lnTo>
                <a:lnTo>
                  <a:pt x="1504950" y="1770322"/>
                </a:lnTo>
                <a:lnTo>
                  <a:pt x="1451381" y="1770765"/>
                </a:lnTo>
                <a:lnTo>
                  <a:pt x="1398227" y="1769131"/>
                </a:lnTo>
                <a:lnTo>
                  <a:pt x="1345563" y="1765459"/>
                </a:lnTo>
                <a:lnTo>
                  <a:pt x="1293463" y="1759785"/>
                </a:lnTo>
                <a:lnTo>
                  <a:pt x="1242004" y="1752149"/>
                </a:lnTo>
                <a:lnTo>
                  <a:pt x="1191258" y="1742586"/>
                </a:lnTo>
                <a:lnTo>
                  <a:pt x="1141302" y="1731136"/>
                </a:lnTo>
                <a:lnTo>
                  <a:pt x="1092211" y="1717836"/>
                </a:lnTo>
                <a:lnTo>
                  <a:pt x="1044058" y="1702723"/>
                </a:lnTo>
                <a:lnTo>
                  <a:pt x="996919" y="1685835"/>
                </a:lnTo>
                <a:lnTo>
                  <a:pt x="950869" y="1667211"/>
                </a:lnTo>
                <a:lnTo>
                  <a:pt x="905982" y="1646886"/>
                </a:lnTo>
                <a:lnTo>
                  <a:pt x="862334" y="1624900"/>
                </a:lnTo>
                <a:lnTo>
                  <a:pt x="820000" y="1601291"/>
                </a:lnTo>
                <a:lnTo>
                  <a:pt x="779053" y="1576094"/>
                </a:lnTo>
                <a:lnTo>
                  <a:pt x="739570" y="1549349"/>
                </a:lnTo>
                <a:lnTo>
                  <a:pt x="701624" y="1521093"/>
                </a:lnTo>
                <a:lnTo>
                  <a:pt x="665291" y="1491364"/>
                </a:lnTo>
                <a:lnTo>
                  <a:pt x="630646" y="1460200"/>
                </a:lnTo>
                <a:lnTo>
                  <a:pt x="597763" y="1427637"/>
                </a:lnTo>
                <a:lnTo>
                  <a:pt x="566718" y="1393715"/>
                </a:lnTo>
                <a:lnTo>
                  <a:pt x="537584" y="1358470"/>
                </a:lnTo>
                <a:lnTo>
                  <a:pt x="510438" y="1321940"/>
                </a:lnTo>
                <a:lnTo>
                  <a:pt x="485354" y="1284163"/>
                </a:lnTo>
                <a:lnTo>
                  <a:pt x="462407" y="1245177"/>
                </a:lnTo>
                <a:lnTo>
                  <a:pt x="0" y="1157547"/>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1254150" y="1683969"/>
            <a:ext cx="15774668" cy="5039841"/>
          </a:xfrm>
          <a:prstGeom prst="rect">
            <a:avLst/>
          </a:prstGeom>
        </p:spPr>
        <p:txBody>
          <a:bodyPr vert="horz" wrap="square" lIns="0" tIns="25400" rIns="0" bIns="0" rtlCol="0">
            <a:spAutoFit/>
          </a:bodyPr>
          <a:lstStyle/>
          <a:p>
            <a:pPr marL="24130" marR="10160" indent="-8890" algn="ctr">
              <a:lnSpc>
                <a:spcPct val="150000"/>
              </a:lnSpc>
              <a:spcBef>
                <a:spcPts val="200"/>
              </a:spcBef>
            </a:pPr>
            <a:r>
              <a:rPr sz="2800" b="1" dirty="0">
                <a:solidFill>
                  <a:srgbClr val="5F5F5F"/>
                </a:solidFill>
                <a:cs typeface="Calibri"/>
              </a:rPr>
              <a:t>For any distributed </a:t>
            </a:r>
            <a:r>
              <a:rPr sz="2800" b="1" spc="-10" dirty="0">
                <a:solidFill>
                  <a:srgbClr val="5F5F5F"/>
                </a:solidFill>
                <a:cs typeface="Calibri"/>
              </a:rPr>
              <a:t>computing </a:t>
            </a:r>
            <a:r>
              <a:rPr sz="2800" b="1" dirty="0">
                <a:solidFill>
                  <a:srgbClr val="5F5F5F"/>
                </a:solidFill>
                <a:cs typeface="Calibri"/>
              </a:rPr>
              <a:t>system to properly function, there needs to be a </a:t>
            </a:r>
            <a:r>
              <a:rPr sz="2800" b="1" spc="-10" dirty="0">
                <a:solidFill>
                  <a:srgbClr val="5F5F5F"/>
                </a:solidFill>
                <a:cs typeface="Calibri"/>
              </a:rPr>
              <a:t>mechanism </a:t>
            </a:r>
            <a:r>
              <a:rPr sz="2800" b="1" dirty="0">
                <a:solidFill>
                  <a:srgbClr val="5F5F5F"/>
                </a:solidFill>
                <a:cs typeface="Calibri"/>
              </a:rPr>
              <a:t>by </a:t>
            </a:r>
            <a:r>
              <a:rPr sz="2800" b="1" spc="-10" dirty="0">
                <a:solidFill>
                  <a:srgbClr val="5F5F5F"/>
                </a:solidFill>
                <a:cs typeface="Calibri"/>
              </a:rPr>
              <a:t>which </a:t>
            </a:r>
            <a:r>
              <a:rPr sz="2800" b="1" dirty="0">
                <a:solidFill>
                  <a:srgbClr val="5F5F5F"/>
                </a:solidFill>
                <a:cs typeface="Calibri"/>
              </a:rPr>
              <a:t>the  entire network </a:t>
            </a:r>
            <a:r>
              <a:rPr sz="2800" b="1" spc="-10" dirty="0">
                <a:solidFill>
                  <a:srgbClr val="5F5F5F"/>
                </a:solidFill>
                <a:cs typeface="Calibri"/>
              </a:rPr>
              <a:t>can come </a:t>
            </a:r>
            <a:r>
              <a:rPr sz="2800" b="1" dirty="0">
                <a:solidFill>
                  <a:srgbClr val="5F5F5F"/>
                </a:solidFill>
                <a:cs typeface="Calibri"/>
              </a:rPr>
              <a:t>to an </a:t>
            </a:r>
            <a:r>
              <a:rPr sz="2800" b="1" spc="-10" dirty="0">
                <a:solidFill>
                  <a:srgbClr val="5F5F5F"/>
                </a:solidFill>
                <a:cs typeface="Calibri"/>
              </a:rPr>
              <a:t>agreement </a:t>
            </a:r>
            <a:r>
              <a:rPr sz="2800" b="1" dirty="0">
                <a:solidFill>
                  <a:srgbClr val="5F5F5F"/>
                </a:solidFill>
                <a:cs typeface="Calibri"/>
              </a:rPr>
              <a:t>on its state, or how its token supply is </a:t>
            </a:r>
            <a:r>
              <a:rPr sz="2800" b="1" spc="-10" dirty="0">
                <a:solidFill>
                  <a:srgbClr val="5F5F5F"/>
                </a:solidFill>
                <a:cs typeface="Calibri"/>
              </a:rPr>
              <a:t>divided </a:t>
            </a:r>
            <a:r>
              <a:rPr sz="2800" b="1" dirty="0">
                <a:solidFill>
                  <a:srgbClr val="5F5F5F"/>
                </a:solidFill>
                <a:cs typeface="Calibri"/>
              </a:rPr>
              <a:t>among</a:t>
            </a:r>
            <a:r>
              <a:rPr sz="2800" b="1" spc="-430" dirty="0">
                <a:solidFill>
                  <a:srgbClr val="5F5F5F"/>
                </a:solidFill>
                <a:cs typeface="Calibri"/>
              </a:rPr>
              <a:t> </a:t>
            </a:r>
            <a:r>
              <a:rPr sz="2800" b="1" spc="-10" dirty="0">
                <a:solidFill>
                  <a:srgbClr val="5F5F5F"/>
                </a:solidFill>
                <a:cs typeface="Calibri"/>
              </a:rPr>
              <a:t>registered  </a:t>
            </a:r>
            <a:r>
              <a:rPr sz="2800" b="1" dirty="0">
                <a:solidFill>
                  <a:srgbClr val="5F5F5F"/>
                </a:solidFill>
                <a:cs typeface="Calibri"/>
              </a:rPr>
              <a:t>addresses on the</a:t>
            </a:r>
            <a:r>
              <a:rPr sz="2800" b="1" spc="-140" dirty="0">
                <a:solidFill>
                  <a:srgbClr val="5F5F5F"/>
                </a:solidFill>
                <a:cs typeface="Calibri"/>
              </a:rPr>
              <a:t> </a:t>
            </a:r>
            <a:r>
              <a:rPr sz="2800" b="1" dirty="0">
                <a:solidFill>
                  <a:srgbClr val="5F5F5F"/>
                </a:solidFill>
                <a:cs typeface="Calibri"/>
              </a:rPr>
              <a:t>network</a:t>
            </a:r>
            <a:endParaRPr sz="2800">
              <a:solidFill>
                <a:prstClr val="black"/>
              </a:solidFill>
              <a:cs typeface="Calibri"/>
            </a:endParaRPr>
          </a:p>
          <a:p>
            <a:endParaRPr sz="2800">
              <a:solidFill>
                <a:prstClr val="black"/>
              </a:solidFill>
              <a:latin typeface="Times New Roman"/>
              <a:cs typeface="Times New Roman"/>
            </a:endParaRPr>
          </a:p>
          <a:p>
            <a:pPr>
              <a:spcBef>
                <a:spcPts val="70"/>
              </a:spcBef>
            </a:pPr>
            <a:endParaRPr sz="3100">
              <a:solidFill>
                <a:prstClr val="black"/>
              </a:solidFill>
              <a:latin typeface="Times New Roman"/>
              <a:cs typeface="Times New Roman"/>
            </a:endParaRPr>
          </a:p>
          <a:p>
            <a:pPr marL="7853680" marR="5190490" algn="ctr"/>
            <a:r>
              <a:rPr sz="2800" spc="-10" dirty="0">
                <a:solidFill>
                  <a:srgbClr val="5F5F5F"/>
                </a:solidFill>
                <a:latin typeface="Comic Sans MS"/>
                <a:cs typeface="Comic Sans MS"/>
              </a:rPr>
              <a:t>Let’s </a:t>
            </a:r>
            <a:r>
              <a:rPr sz="2800" dirty="0">
                <a:solidFill>
                  <a:srgbClr val="5F5F5F"/>
                </a:solidFill>
                <a:latin typeface="Comic Sans MS"/>
                <a:cs typeface="Comic Sans MS"/>
              </a:rPr>
              <a:t>have a</a:t>
            </a:r>
            <a:r>
              <a:rPr sz="2800" spc="-200" dirty="0">
                <a:solidFill>
                  <a:srgbClr val="5F5F5F"/>
                </a:solidFill>
                <a:latin typeface="Comic Sans MS"/>
                <a:cs typeface="Comic Sans MS"/>
              </a:rPr>
              <a:t> </a:t>
            </a:r>
            <a:r>
              <a:rPr sz="2800" dirty="0">
                <a:solidFill>
                  <a:srgbClr val="5F5F5F"/>
                </a:solidFill>
                <a:latin typeface="Comic Sans MS"/>
                <a:cs typeface="Comic Sans MS"/>
              </a:rPr>
              <a:t>look  at </a:t>
            </a:r>
            <a:r>
              <a:rPr sz="2800" spc="-10" dirty="0">
                <a:solidFill>
                  <a:srgbClr val="5F5F5F"/>
                </a:solidFill>
                <a:latin typeface="Comic Sans MS"/>
                <a:cs typeface="Comic Sans MS"/>
              </a:rPr>
              <a:t>the  </a:t>
            </a:r>
            <a:r>
              <a:rPr sz="2800" dirty="0">
                <a:solidFill>
                  <a:srgbClr val="5F5F5F"/>
                </a:solidFill>
                <a:latin typeface="Comic Sans MS"/>
                <a:cs typeface="Comic Sans MS"/>
              </a:rPr>
              <a:t>consensus  mechanism used  </a:t>
            </a:r>
            <a:r>
              <a:rPr sz="2800" spc="-10" dirty="0">
                <a:solidFill>
                  <a:srgbClr val="5F5F5F"/>
                </a:solidFill>
                <a:latin typeface="Comic Sans MS"/>
                <a:cs typeface="Comic Sans MS"/>
              </a:rPr>
              <a:t>in</a:t>
            </a:r>
            <a:r>
              <a:rPr sz="2800" spc="-70" dirty="0">
                <a:solidFill>
                  <a:srgbClr val="5F5F5F"/>
                </a:solidFill>
                <a:latin typeface="Comic Sans MS"/>
                <a:cs typeface="Comic Sans MS"/>
              </a:rPr>
              <a:t> </a:t>
            </a:r>
            <a:r>
              <a:rPr sz="2800" dirty="0">
                <a:solidFill>
                  <a:srgbClr val="5F5F5F"/>
                </a:solidFill>
                <a:latin typeface="Comic Sans MS"/>
                <a:cs typeface="Comic Sans MS"/>
              </a:rPr>
              <a:t>Ethereum</a:t>
            </a:r>
            <a:endParaRPr sz="2800">
              <a:solidFill>
                <a:prstClr val="black"/>
              </a:solidFill>
              <a:latin typeface="Comic Sans MS"/>
              <a:cs typeface="Comic Sans MS"/>
            </a:endParaRPr>
          </a:p>
        </p:txBody>
      </p:sp>
    </p:spTree>
    <p:extLst>
      <p:ext uri="{BB962C8B-B14F-4D97-AF65-F5344CB8AC3E}">
        <p14:creationId xmlns:p14="http://schemas.microsoft.com/office/powerpoint/2010/main" val="4021306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627507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Consensus</a:t>
            </a:r>
            <a:r>
              <a:rPr sz="5600" spc="-130" dirty="0">
                <a:solidFill>
                  <a:srgbClr val="095A82"/>
                </a:solidFill>
              </a:rPr>
              <a:t> </a:t>
            </a:r>
            <a:r>
              <a:rPr sz="5600" spc="-10" dirty="0">
                <a:solidFill>
                  <a:srgbClr val="095A82"/>
                </a:solidFill>
              </a:rPr>
              <a:t>Algorithm</a:t>
            </a:r>
            <a:endParaRPr sz="5600"/>
          </a:p>
        </p:txBody>
      </p:sp>
      <p:sp>
        <p:nvSpPr>
          <p:cNvPr id="12" name="object 3"/>
          <p:cNvSpPr txBox="1"/>
          <p:nvPr/>
        </p:nvSpPr>
        <p:spPr>
          <a:xfrm>
            <a:off x="942035" y="1896110"/>
            <a:ext cx="16402050" cy="6426118"/>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dirty="0">
                <a:solidFill>
                  <a:srgbClr val="5F5F5F"/>
                </a:solidFill>
                <a:cs typeface="Calibri"/>
              </a:rPr>
              <a:t>At </a:t>
            </a:r>
            <a:r>
              <a:rPr sz="2800" spc="-10" dirty="0">
                <a:solidFill>
                  <a:srgbClr val="5F5F5F"/>
                </a:solidFill>
                <a:cs typeface="Calibri"/>
              </a:rPr>
              <a:t>the time of </a:t>
            </a:r>
            <a:r>
              <a:rPr sz="2800" dirty="0">
                <a:solidFill>
                  <a:srgbClr val="5F5F5F"/>
                </a:solidFill>
                <a:cs typeface="Calibri"/>
              </a:rPr>
              <a:t>writing, </a:t>
            </a:r>
            <a:r>
              <a:rPr sz="2800" spc="-10" dirty="0">
                <a:solidFill>
                  <a:srgbClr val="5F5F5F"/>
                </a:solidFill>
                <a:cs typeface="Calibri"/>
              </a:rPr>
              <a:t>Ethereum uses </a:t>
            </a:r>
            <a:r>
              <a:rPr sz="2800" dirty="0">
                <a:solidFill>
                  <a:srgbClr val="5F5F5F"/>
                </a:solidFill>
                <a:cs typeface="Calibri"/>
              </a:rPr>
              <a:t>a similar Proof-of-work protocol known as</a:t>
            </a:r>
            <a:r>
              <a:rPr sz="2800" spc="-140" dirty="0">
                <a:solidFill>
                  <a:srgbClr val="5F5F5F"/>
                </a:solidFill>
                <a:cs typeface="Calibri"/>
              </a:rPr>
              <a:t> </a:t>
            </a:r>
            <a:r>
              <a:rPr sz="2800" b="1" dirty="0">
                <a:solidFill>
                  <a:srgbClr val="5F5F5F"/>
                </a:solidFill>
                <a:cs typeface="Calibri"/>
              </a:rPr>
              <a:t>Ethash</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Similar </a:t>
            </a:r>
            <a:r>
              <a:rPr sz="2800" dirty="0">
                <a:solidFill>
                  <a:srgbClr val="5F5F5F"/>
                </a:solidFill>
                <a:cs typeface="Calibri"/>
              </a:rPr>
              <a:t>to </a:t>
            </a:r>
            <a:r>
              <a:rPr sz="2800" spc="-10" dirty="0">
                <a:solidFill>
                  <a:srgbClr val="5F5F5F"/>
                </a:solidFill>
                <a:cs typeface="Calibri"/>
              </a:rPr>
              <a:t>bitcoin, </a:t>
            </a:r>
            <a:r>
              <a:rPr sz="2800" dirty="0">
                <a:solidFill>
                  <a:srgbClr val="5F5F5F"/>
                </a:solidFill>
                <a:cs typeface="Calibri"/>
              </a:rPr>
              <a:t>the </a:t>
            </a:r>
            <a:r>
              <a:rPr sz="2800" spc="-10" dirty="0">
                <a:solidFill>
                  <a:srgbClr val="5F5F5F"/>
                </a:solidFill>
                <a:cs typeface="Calibri"/>
              </a:rPr>
              <a:t>core idea behind mining </a:t>
            </a:r>
            <a:r>
              <a:rPr sz="2800" dirty="0">
                <a:solidFill>
                  <a:srgbClr val="5F5F5F"/>
                </a:solidFill>
                <a:cs typeface="Calibri"/>
              </a:rPr>
              <a:t>is to </a:t>
            </a:r>
            <a:r>
              <a:rPr sz="2800" spc="-10" dirty="0">
                <a:solidFill>
                  <a:srgbClr val="5F5F5F"/>
                </a:solidFill>
                <a:cs typeface="Calibri"/>
              </a:rPr>
              <a:t>find </a:t>
            </a:r>
            <a:r>
              <a:rPr sz="2800" dirty="0">
                <a:solidFill>
                  <a:srgbClr val="5F5F5F"/>
                </a:solidFill>
                <a:cs typeface="Calibri"/>
              </a:rPr>
              <a:t>a </a:t>
            </a:r>
            <a:r>
              <a:rPr sz="2800" spc="-10" dirty="0">
                <a:solidFill>
                  <a:srgbClr val="5F5F5F"/>
                </a:solidFill>
                <a:cs typeface="Calibri"/>
              </a:rPr>
              <a:t>nonce that once hashed the </a:t>
            </a:r>
            <a:r>
              <a:rPr sz="2800" dirty="0">
                <a:solidFill>
                  <a:srgbClr val="5F5F5F"/>
                </a:solidFill>
                <a:cs typeface="Calibri"/>
              </a:rPr>
              <a:t>result in</a:t>
            </a:r>
            <a:r>
              <a:rPr sz="2800" spc="210" dirty="0">
                <a:solidFill>
                  <a:srgbClr val="5F5F5F"/>
                </a:solidFill>
                <a:cs typeface="Calibri"/>
              </a:rPr>
              <a:t> </a:t>
            </a:r>
            <a:r>
              <a:rPr sz="2800" dirty="0">
                <a:solidFill>
                  <a:srgbClr val="5F5F5F"/>
                </a:solidFill>
                <a:cs typeface="Calibri"/>
              </a:rPr>
              <a:t>a</a:t>
            </a:r>
            <a:endParaRPr sz="2800" dirty="0">
              <a:solidFill>
                <a:prstClr val="black"/>
              </a:solidFill>
              <a:cs typeface="Calibri"/>
            </a:endParaRPr>
          </a:p>
          <a:p>
            <a:pPr marL="598170">
              <a:spcBef>
                <a:spcPts val="1680"/>
              </a:spcBef>
            </a:pPr>
            <a:r>
              <a:rPr sz="2800" spc="-10" dirty="0">
                <a:solidFill>
                  <a:srgbClr val="5F5F5F"/>
                </a:solidFill>
                <a:cs typeface="Calibri"/>
              </a:rPr>
              <a:t>predetermined difficulty</a:t>
            </a:r>
            <a:r>
              <a:rPr sz="2800" spc="50" dirty="0">
                <a:solidFill>
                  <a:srgbClr val="5F5F5F"/>
                </a:solidFill>
                <a:cs typeface="Calibri"/>
              </a:rPr>
              <a:t> </a:t>
            </a:r>
            <a:r>
              <a:rPr sz="2800" dirty="0">
                <a:solidFill>
                  <a:srgbClr val="5F5F5F"/>
                </a:solidFill>
                <a:cs typeface="Calibri"/>
              </a:rPr>
              <a:t>level</a:t>
            </a:r>
            <a:endParaRPr sz="2800" dirty="0">
              <a:solidFill>
                <a:prstClr val="black"/>
              </a:solidFill>
              <a:cs typeface="Calibri"/>
            </a:endParaRPr>
          </a:p>
          <a:p>
            <a:pPr>
              <a:spcBef>
                <a:spcPts val="80"/>
              </a:spcBef>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It uses different cryptographic </a:t>
            </a:r>
            <a:r>
              <a:rPr sz="2800" dirty="0">
                <a:solidFill>
                  <a:srgbClr val="5F5F5F"/>
                </a:solidFill>
                <a:cs typeface="Calibri"/>
              </a:rPr>
              <a:t>primitive for its </a:t>
            </a:r>
            <a:r>
              <a:rPr sz="2800" spc="-10" dirty="0">
                <a:solidFill>
                  <a:srgbClr val="5F5F5F"/>
                </a:solidFill>
                <a:cs typeface="Calibri"/>
              </a:rPr>
              <a:t>hashing function, </a:t>
            </a:r>
            <a:r>
              <a:rPr sz="2800" dirty="0">
                <a:solidFill>
                  <a:srgbClr val="5F5F5F"/>
                </a:solidFill>
                <a:cs typeface="Calibri"/>
              </a:rPr>
              <a:t>known as SHA-3, rather </a:t>
            </a:r>
            <a:r>
              <a:rPr sz="2800" spc="-10" dirty="0">
                <a:solidFill>
                  <a:srgbClr val="5F5F5F"/>
                </a:solidFill>
                <a:cs typeface="Calibri"/>
              </a:rPr>
              <a:t>than</a:t>
            </a:r>
            <a:r>
              <a:rPr sz="2800" spc="120" dirty="0">
                <a:solidFill>
                  <a:srgbClr val="5F5F5F"/>
                </a:solidFill>
                <a:cs typeface="Calibri"/>
              </a:rPr>
              <a:t> </a:t>
            </a:r>
            <a:r>
              <a:rPr sz="2800" spc="-10" dirty="0">
                <a:solidFill>
                  <a:srgbClr val="5F5F5F"/>
                </a:solidFill>
                <a:cs typeface="Calibri"/>
              </a:rPr>
              <a:t>SHA-256</a:t>
            </a:r>
            <a:endParaRPr sz="2800" dirty="0">
              <a:solidFill>
                <a:prstClr val="black"/>
              </a:solidFill>
              <a:cs typeface="Calibri"/>
            </a:endParaRPr>
          </a:p>
          <a:p>
            <a:endParaRPr sz="3200" dirty="0">
              <a:solidFill>
                <a:prstClr val="black"/>
              </a:solidFill>
              <a:latin typeface="Times New Roman"/>
              <a:cs typeface="Times New Roman"/>
            </a:endParaRPr>
          </a:p>
          <a:p>
            <a:pPr>
              <a:spcBef>
                <a:spcPts val="30"/>
              </a:spcBef>
            </a:pPr>
            <a:endParaRPr sz="3600" dirty="0">
              <a:solidFill>
                <a:prstClr val="black"/>
              </a:solidFill>
              <a:latin typeface="Times New Roman"/>
              <a:cs typeface="Times New Roman"/>
            </a:endParaRPr>
          </a:p>
          <a:p>
            <a:pPr marL="24130" marR="10160" algn="ctr">
              <a:lnSpc>
                <a:spcPct val="150100"/>
              </a:lnSpc>
            </a:pPr>
            <a:r>
              <a:rPr sz="2800" b="1" dirty="0">
                <a:solidFill>
                  <a:srgbClr val="5F5F5F"/>
                </a:solidFill>
                <a:cs typeface="Calibri"/>
              </a:rPr>
              <a:t>Ethash is designed to </a:t>
            </a:r>
            <a:r>
              <a:rPr sz="2800" b="1" spc="-10" dirty="0">
                <a:solidFill>
                  <a:srgbClr val="5F5F5F"/>
                </a:solidFill>
                <a:cs typeface="Calibri"/>
              </a:rPr>
              <a:t>make </a:t>
            </a:r>
            <a:r>
              <a:rPr sz="2800" b="1" dirty="0">
                <a:solidFill>
                  <a:srgbClr val="5F5F5F"/>
                </a:solidFill>
                <a:cs typeface="Calibri"/>
              </a:rPr>
              <a:t>Ethereum both resistant to the high-powered </a:t>
            </a:r>
            <a:r>
              <a:rPr sz="2800" b="1" spc="-10" dirty="0">
                <a:solidFill>
                  <a:srgbClr val="5F5F5F"/>
                </a:solidFill>
                <a:cs typeface="Calibri"/>
              </a:rPr>
              <a:t>mining chips </a:t>
            </a:r>
            <a:r>
              <a:rPr sz="2800" b="1" dirty="0">
                <a:solidFill>
                  <a:srgbClr val="5F5F5F"/>
                </a:solidFill>
                <a:cs typeface="Calibri"/>
              </a:rPr>
              <a:t>that currently</a:t>
            </a:r>
            <a:r>
              <a:rPr sz="2800" b="1" spc="-458" dirty="0">
                <a:solidFill>
                  <a:srgbClr val="5F5F5F"/>
                </a:solidFill>
                <a:cs typeface="Calibri"/>
              </a:rPr>
              <a:t> </a:t>
            </a:r>
            <a:r>
              <a:rPr sz="2800" b="1" dirty="0">
                <a:solidFill>
                  <a:srgbClr val="5F5F5F"/>
                </a:solidFill>
                <a:cs typeface="Calibri"/>
              </a:rPr>
              <a:t>dominate  the bitcoin industry, and </a:t>
            </a:r>
            <a:r>
              <a:rPr sz="2800" b="1" spc="-10" dirty="0">
                <a:solidFill>
                  <a:srgbClr val="5F5F5F"/>
                </a:solidFill>
                <a:cs typeface="Calibri"/>
              </a:rPr>
              <a:t>more </a:t>
            </a:r>
            <a:r>
              <a:rPr sz="2800" b="1" dirty="0">
                <a:solidFill>
                  <a:srgbClr val="5F5F5F"/>
                </a:solidFill>
                <a:cs typeface="Calibri"/>
              </a:rPr>
              <a:t>accessible to “light” </a:t>
            </a:r>
            <a:r>
              <a:rPr sz="2800" b="1" spc="-10" dirty="0">
                <a:solidFill>
                  <a:srgbClr val="5F5F5F"/>
                </a:solidFill>
                <a:cs typeface="Calibri"/>
              </a:rPr>
              <a:t>client implementations </a:t>
            </a:r>
            <a:r>
              <a:rPr sz="2800" b="1" dirty="0">
                <a:solidFill>
                  <a:srgbClr val="5F5F5F"/>
                </a:solidFill>
                <a:cs typeface="Calibri"/>
              </a:rPr>
              <a:t>that allow users to use Ethereum  without needing to first download the Ethereum blockchain to their device, however </a:t>
            </a:r>
            <a:r>
              <a:rPr sz="2800" b="1" spc="-10" dirty="0">
                <a:solidFill>
                  <a:srgbClr val="5F5F5F"/>
                </a:solidFill>
                <a:cs typeface="Calibri"/>
              </a:rPr>
              <a:t>light </a:t>
            </a:r>
            <a:r>
              <a:rPr sz="2800" b="1" dirty="0">
                <a:solidFill>
                  <a:srgbClr val="5F5F5F"/>
                </a:solidFill>
                <a:cs typeface="Calibri"/>
              </a:rPr>
              <a:t>clients downloads  headers of the blocks </a:t>
            </a:r>
            <a:r>
              <a:rPr sz="2800" b="1" spc="-10" dirty="0">
                <a:solidFill>
                  <a:srgbClr val="5F5F5F"/>
                </a:solidFill>
                <a:cs typeface="Calibri"/>
              </a:rPr>
              <a:t>for</a:t>
            </a:r>
            <a:r>
              <a:rPr sz="2800" b="1" spc="-250" dirty="0">
                <a:solidFill>
                  <a:srgbClr val="5F5F5F"/>
                </a:solidFill>
                <a:cs typeface="Calibri"/>
              </a:rPr>
              <a:t> </a:t>
            </a:r>
            <a:r>
              <a:rPr sz="2800" b="1" spc="-10" dirty="0">
                <a:solidFill>
                  <a:srgbClr val="5F5F5F"/>
                </a:solidFill>
                <a:cs typeface="Calibri"/>
              </a:rPr>
              <a:t>reference</a:t>
            </a:r>
            <a:endParaRPr sz="2800" dirty="0">
              <a:solidFill>
                <a:prstClr val="black"/>
              </a:solidFill>
              <a:cs typeface="Calibri"/>
            </a:endParaRPr>
          </a:p>
        </p:txBody>
      </p:sp>
    </p:spTree>
    <p:extLst>
      <p:ext uri="{BB962C8B-B14F-4D97-AF65-F5344CB8AC3E}">
        <p14:creationId xmlns:p14="http://schemas.microsoft.com/office/powerpoint/2010/main" val="1061402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2" name="object 3"/>
          <p:cNvSpPr/>
          <p:nvPr/>
        </p:nvSpPr>
        <p:spPr>
          <a:xfrm>
            <a:off x="1426462" y="9674353"/>
            <a:ext cx="1542288" cy="39014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14" name="object 5"/>
          <p:cNvSpPr txBox="1">
            <a:spLocks noGrp="1"/>
          </p:cNvSpPr>
          <p:nvPr>
            <p:ph type="title"/>
          </p:nvPr>
        </p:nvSpPr>
        <p:spPr>
          <a:xfrm>
            <a:off x="942035" y="648106"/>
            <a:ext cx="55714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Mining at a</a:t>
            </a:r>
            <a:r>
              <a:rPr sz="5600" spc="-90" dirty="0">
                <a:solidFill>
                  <a:srgbClr val="095A82"/>
                </a:solidFill>
              </a:rPr>
              <a:t> </a:t>
            </a:r>
            <a:r>
              <a:rPr sz="5600" spc="-10" dirty="0">
                <a:solidFill>
                  <a:srgbClr val="095A82"/>
                </a:solidFill>
              </a:rPr>
              <a:t>Glance</a:t>
            </a:r>
            <a:endParaRPr sz="5600"/>
          </a:p>
        </p:txBody>
      </p:sp>
      <p:sp>
        <p:nvSpPr>
          <p:cNvPr id="15" name="object 6"/>
          <p:cNvSpPr/>
          <p:nvPr/>
        </p:nvSpPr>
        <p:spPr>
          <a:xfrm>
            <a:off x="932689" y="3688078"/>
            <a:ext cx="16422622" cy="4273296"/>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516616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2655060" y="4257041"/>
            <a:ext cx="12979400" cy="1687641"/>
          </a:xfrm>
          <a:prstGeom prst="rect">
            <a:avLst/>
          </a:prstGeom>
        </p:spPr>
        <p:txBody>
          <a:bodyPr vert="horz" wrap="square" lIns="0" tIns="25400" rIns="0" bIns="0" rtlCol="0">
            <a:spAutoFit/>
          </a:bodyPr>
          <a:lstStyle/>
          <a:p>
            <a:pPr marL="659130">
              <a:spcBef>
                <a:spcPts val="200"/>
              </a:spcBef>
            </a:pPr>
            <a:r>
              <a:rPr sz="3600" b="1" i="1" dirty="0">
                <a:solidFill>
                  <a:srgbClr val="5F5F5F"/>
                </a:solidFill>
                <a:cs typeface="Calibri"/>
              </a:rPr>
              <a:t>Simply put, </a:t>
            </a:r>
            <a:r>
              <a:rPr sz="3600" b="1" i="1" spc="-10" dirty="0">
                <a:solidFill>
                  <a:srgbClr val="5F5F5F"/>
                </a:solidFill>
                <a:cs typeface="Calibri"/>
              </a:rPr>
              <a:t>while </a:t>
            </a:r>
            <a:r>
              <a:rPr sz="3600" b="1" i="1" spc="-20" dirty="0">
                <a:solidFill>
                  <a:srgbClr val="5F5F5F"/>
                </a:solidFill>
                <a:cs typeface="Calibri"/>
              </a:rPr>
              <a:t>Bitcoin </a:t>
            </a:r>
            <a:r>
              <a:rPr sz="3600" b="1" i="1" spc="-10" dirty="0">
                <a:solidFill>
                  <a:srgbClr val="5F5F5F"/>
                </a:solidFill>
                <a:cs typeface="Calibri"/>
              </a:rPr>
              <a:t>can </a:t>
            </a:r>
            <a:r>
              <a:rPr sz="3600" b="1" i="1" dirty="0">
                <a:solidFill>
                  <a:srgbClr val="5F5F5F"/>
                </a:solidFill>
                <a:cs typeface="Calibri"/>
              </a:rPr>
              <a:t>be described as a </a:t>
            </a:r>
            <a:r>
              <a:rPr sz="3600" b="1" i="1" spc="-10" dirty="0">
                <a:solidFill>
                  <a:srgbClr val="5F5F5F"/>
                </a:solidFill>
                <a:cs typeface="Calibri"/>
              </a:rPr>
              <a:t>Digital</a:t>
            </a:r>
            <a:r>
              <a:rPr sz="3600" b="1" i="1" spc="20" dirty="0">
                <a:solidFill>
                  <a:srgbClr val="5F5F5F"/>
                </a:solidFill>
                <a:cs typeface="Calibri"/>
              </a:rPr>
              <a:t> </a:t>
            </a:r>
            <a:r>
              <a:rPr sz="3600" b="1" i="1" spc="-30" dirty="0">
                <a:solidFill>
                  <a:srgbClr val="5F5F5F"/>
                </a:solidFill>
                <a:cs typeface="Calibri"/>
              </a:rPr>
              <a:t>money.</a:t>
            </a:r>
            <a:endParaRPr sz="3600">
              <a:solidFill>
                <a:prstClr val="black"/>
              </a:solidFill>
              <a:cs typeface="Calibri"/>
            </a:endParaRPr>
          </a:p>
          <a:p>
            <a:pPr marL="24130" marR="10160" algn="ctr"/>
            <a:r>
              <a:rPr sz="3600" b="1" i="1" spc="-10" dirty="0">
                <a:solidFill>
                  <a:srgbClr val="5F5F5F"/>
                </a:solidFill>
                <a:cs typeface="Calibri"/>
              </a:rPr>
              <a:t>Ethereum </a:t>
            </a:r>
            <a:r>
              <a:rPr sz="3600" b="1" i="1" dirty="0">
                <a:solidFill>
                  <a:srgbClr val="5F5F5F"/>
                </a:solidFill>
                <a:cs typeface="Calibri"/>
              </a:rPr>
              <a:t>is a </a:t>
            </a:r>
            <a:r>
              <a:rPr sz="3600" b="1" i="1" spc="-10" dirty="0">
                <a:solidFill>
                  <a:srgbClr val="5F5F5F"/>
                </a:solidFill>
                <a:cs typeface="Calibri"/>
              </a:rPr>
              <a:t>decentralized platform </a:t>
            </a:r>
            <a:r>
              <a:rPr sz="3600" b="1" i="1" dirty="0">
                <a:solidFill>
                  <a:srgbClr val="5F5F5F"/>
                </a:solidFill>
                <a:cs typeface="Calibri"/>
              </a:rPr>
              <a:t>that </a:t>
            </a:r>
            <a:r>
              <a:rPr sz="3600" b="1" i="1" spc="-10" dirty="0">
                <a:solidFill>
                  <a:srgbClr val="5F5F5F"/>
                </a:solidFill>
                <a:cs typeface="Calibri"/>
              </a:rPr>
              <a:t>allows </a:t>
            </a:r>
            <a:r>
              <a:rPr sz="3600" b="1" i="1" spc="-20" dirty="0">
                <a:solidFill>
                  <a:srgbClr val="5F5F5F"/>
                </a:solidFill>
                <a:cs typeface="Calibri"/>
              </a:rPr>
              <a:t>for </a:t>
            </a:r>
            <a:r>
              <a:rPr sz="3600" b="1" i="1" spc="-10" dirty="0">
                <a:solidFill>
                  <a:srgbClr val="0D80B8"/>
                </a:solidFill>
                <a:cs typeface="Calibri"/>
              </a:rPr>
              <a:t>Smart contract</a:t>
            </a:r>
            <a:r>
              <a:rPr sz="3600" b="1" i="1" spc="-10" dirty="0">
                <a:solidFill>
                  <a:srgbClr val="5F5F5F"/>
                </a:solidFill>
                <a:cs typeface="Calibri"/>
              </a:rPr>
              <a:t>,  which </a:t>
            </a:r>
            <a:r>
              <a:rPr sz="3600" b="1" i="1" dirty="0">
                <a:solidFill>
                  <a:srgbClr val="5F5F5F"/>
                </a:solidFill>
                <a:cs typeface="Calibri"/>
              </a:rPr>
              <a:t>is a </a:t>
            </a:r>
            <a:r>
              <a:rPr sz="3600" b="1" i="1" spc="-10" dirty="0">
                <a:solidFill>
                  <a:srgbClr val="5F5F5F"/>
                </a:solidFill>
                <a:cs typeface="Calibri"/>
              </a:rPr>
              <a:t>highly </a:t>
            </a:r>
            <a:r>
              <a:rPr sz="3600" b="1" i="1" dirty="0">
                <a:solidFill>
                  <a:srgbClr val="5F5F5F"/>
                </a:solidFill>
                <a:cs typeface="Calibri"/>
              </a:rPr>
              <a:t>programmable </a:t>
            </a:r>
            <a:r>
              <a:rPr sz="3600" b="1" i="1" spc="-10" dirty="0">
                <a:solidFill>
                  <a:srgbClr val="5F5F5F"/>
                </a:solidFill>
                <a:cs typeface="Calibri"/>
              </a:rPr>
              <a:t>digital</a:t>
            </a:r>
            <a:r>
              <a:rPr sz="3600" b="1" i="1" spc="-30" dirty="0">
                <a:solidFill>
                  <a:srgbClr val="5F5F5F"/>
                </a:solidFill>
                <a:cs typeface="Calibri"/>
              </a:rPr>
              <a:t> </a:t>
            </a:r>
            <a:r>
              <a:rPr sz="3600" b="1" i="1" dirty="0">
                <a:solidFill>
                  <a:srgbClr val="5F5F5F"/>
                </a:solidFill>
                <a:cs typeface="Calibri"/>
              </a:rPr>
              <a:t>money</a:t>
            </a:r>
            <a:endParaRPr sz="3600">
              <a:solidFill>
                <a:prstClr val="black"/>
              </a:solidFill>
              <a:cs typeface="Calibri"/>
            </a:endParaRPr>
          </a:p>
        </p:txBody>
      </p:sp>
    </p:spTree>
    <p:extLst>
      <p:ext uri="{BB962C8B-B14F-4D97-AF65-F5344CB8AC3E}">
        <p14:creationId xmlns:p14="http://schemas.microsoft.com/office/powerpoint/2010/main" val="31278901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5952468"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Ethereum does far more than </a:t>
            </a:r>
            <a:r>
              <a:rPr sz="5600" spc="-20" dirty="0">
                <a:solidFill>
                  <a:srgbClr val="095A82"/>
                </a:solidFill>
              </a:rPr>
              <a:t>Processing</a:t>
            </a:r>
            <a:r>
              <a:rPr sz="5600" spc="200" dirty="0">
                <a:solidFill>
                  <a:srgbClr val="095A82"/>
                </a:solidFill>
              </a:rPr>
              <a:t> </a:t>
            </a:r>
            <a:r>
              <a:rPr sz="5600" spc="-20" dirty="0">
                <a:solidFill>
                  <a:srgbClr val="095A82"/>
                </a:solidFill>
              </a:rPr>
              <a:t>Transactions</a:t>
            </a:r>
            <a:endParaRPr sz="5600"/>
          </a:p>
        </p:txBody>
      </p:sp>
      <p:sp>
        <p:nvSpPr>
          <p:cNvPr id="12" name="object 3"/>
          <p:cNvSpPr/>
          <p:nvPr/>
        </p:nvSpPr>
        <p:spPr>
          <a:xfrm>
            <a:off x="5833870" y="4087366"/>
            <a:ext cx="2225040" cy="550773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7529576" y="3814686"/>
            <a:ext cx="5133340" cy="3542028"/>
          </a:xfrm>
          <a:custGeom>
            <a:avLst/>
            <a:gdLst/>
            <a:ahLst/>
            <a:cxnLst/>
            <a:rect l="l" t="t" r="r" b="b"/>
            <a:pathLst>
              <a:path w="2566670" h="1771014">
                <a:moveTo>
                  <a:pt x="1482546" y="0"/>
                </a:moveTo>
                <a:lnTo>
                  <a:pt x="1429258" y="450"/>
                </a:lnTo>
                <a:lnTo>
                  <a:pt x="1376056" y="2952"/>
                </a:lnTo>
                <a:lnTo>
                  <a:pt x="1323595" y="7446"/>
                </a:lnTo>
                <a:lnTo>
                  <a:pt x="1271931" y="13883"/>
                </a:lnTo>
                <a:lnTo>
                  <a:pt x="1221117" y="22216"/>
                </a:lnTo>
                <a:lnTo>
                  <a:pt x="1171211" y="32396"/>
                </a:lnTo>
                <a:lnTo>
                  <a:pt x="1122267" y="44377"/>
                </a:lnTo>
                <a:lnTo>
                  <a:pt x="1074342" y="58109"/>
                </a:lnTo>
                <a:lnTo>
                  <a:pt x="1027490" y="73545"/>
                </a:lnTo>
                <a:lnTo>
                  <a:pt x="981768" y="90637"/>
                </a:lnTo>
                <a:lnTo>
                  <a:pt x="937230" y="109336"/>
                </a:lnTo>
                <a:lnTo>
                  <a:pt x="893932" y="129596"/>
                </a:lnTo>
                <a:lnTo>
                  <a:pt x="851931" y="151368"/>
                </a:lnTo>
                <a:lnTo>
                  <a:pt x="811280" y="174604"/>
                </a:lnTo>
                <a:lnTo>
                  <a:pt x="772037" y="199257"/>
                </a:lnTo>
                <a:lnTo>
                  <a:pt x="734256" y="225277"/>
                </a:lnTo>
                <a:lnTo>
                  <a:pt x="697994" y="252618"/>
                </a:lnTo>
                <a:lnTo>
                  <a:pt x="663305" y="281231"/>
                </a:lnTo>
                <a:lnTo>
                  <a:pt x="630245" y="311069"/>
                </a:lnTo>
                <a:lnTo>
                  <a:pt x="598869" y="342083"/>
                </a:lnTo>
                <a:lnTo>
                  <a:pt x="569234" y="374225"/>
                </a:lnTo>
                <a:lnTo>
                  <a:pt x="541395" y="407448"/>
                </a:lnTo>
                <a:lnTo>
                  <a:pt x="515407" y="441704"/>
                </a:lnTo>
                <a:lnTo>
                  <a:pt x="491326" y="476944"/>
                </a:lnTo>
                <a:lnTo>
                  <a:pt x="469207" y="513122"/>
                </a:lnTo>
                <a:lnTo>
                  <a:pt x="449107" y="550188"/>
                </a:lnTo>
                <a:lnTo>
                  <a:pt x="431079" y="588094"/>
                </a:lnTo>
                <a:lnTo>
                  <a:pt x="415181" y="626794"/>
                </a:lnTo>
                <a:lnTo>
                  <a:pt x="401467" y="666239"/>
                </a:lnTo>
                <a:lnTo>
                  <a:pt x="389994" y="706380"/>
                </a:lnTo>
                <a:lnTo>
                  <a:pt x="380816" y="747171"/>
                </a:lnTo>
                <a:lnTo>
                  <a:pt x="373990" y="788563"/>
                </a:lnTo>
                <a:lnTo>
                  <a:pt x="369570" y="830508"/>
                </a:lnTo>
                <a:lnTo>
                  <a:pt x="367612" y="872958"/>
                </a:lnTo>
                <a:lnTo>
                  <a:pt x="368173" y="915866"/>
                </a:lnTo>
                <a:lnTo>
                  <a:pt x="0" y="1157547"/>
                </a:lnTo>
                <a:lnTo>
                  <a:pt x="462407" y="1245177"/>
                </a:lnTo>
                <a:lnTo>
                  <a:pt x="485354" y="1284163"/>
                </a:lnTo>
                <a:lnTo>
                  <a:pt x="510438" y="1321940"/>
                </a:lnTo>
                <a:lnTo>
                  <a:pt x="537584" y="1358470"/>
                </a:lnTo>
                <a:lnTo>
                  <a:pt x="566718" y="1393715"/>
                </a:lnTo>
                <a:lnTo>
                  <a:pt x="597763" y="1427637"/>
                </a:lnTo>
                <a:lnTo>
                  <a:pt x="630646" y="1460200"/>
                </a:lnTo>
                <a:lnTo>
                  <a:pt x="665291" y="1491364"/>
                </a:lnTo>
                <a:lnTo>
                  <a:pt x="701624" y="1521093"/>
                </a:lnTo>
                <a:lnTo>
                  <a:pt x="739570" y="1549349"/>
                </a:lnTo>
                <a:lnTo>
                  <a:pt x="779053" y="1576094"/>
                </a:lnTo>
                <a:lnTo>
                  <a:pt x="820000" y="1601291"/>
                </a:lnTo>
                <a:lnTo>
                  <a:pt x="862334" y="1624900"/>
                </a:lnTo>
                <a:lnTo>
                  <a:pt x="905982" y="1646886"/>
                </a:lnTo>
                <a:lnTo>
                  <a:pt x="950869" y="1667211"/>
                </a:lnTo>
                <a:lnTo>
                  <a:pt x="996919" y="1685835"/>
                </a:lnTo>
                <a:lnTo>
                  <a:pt x="1044058" y="1702723"/>
                </a:lnTo>
                <a:lnTo>
                  <a:pt x="1092211" y="1717836"/>
                </a:lnTo>
                <a:lnTo>
                  <a:pt x="1141302" y="1731136"/>
                </a:lnTo>
                <a:lnTo>
                  <a:pt x="1191258" y="1742586"/>
                </a:lnTo>
                <a:lnTo>
                  <a:pt x="1242004" y="1752149"/>
                </a:lnTo>
                <a:lnTo>
                  <a:pt x="1293463" y="1759785"/>
                </a:lnTo>
                <a:lnTo>
                  <a:pt x="1345563" y="1765459"/>
                </a:lnTo>
                <a:lnTo>
                  <a:pt x="1398227" y="1769131"/>
                </a:lnTo>
                <a:lnTo>
                  <a:pt x="1451381" y="1770765"/>
                </a:lnTo>
                <a:lnTo>
                  <a:pt x="1504950" y="1770322"/>
                </a:lnTo>
                <a:lnTo>
                  <a:pt x="1558151" y="1767820"/>
                </a:lnTo>
                <a:lnTo>
                  <a:pt x="1610612" y="1763326"/>
                </a:lnTo>
                <a:lnTo>
                  <a:pt x="1662276" y="1756889"/>
                </a:lnTo>
                <a:lnTo>
                  <a:pt x="1713090" y="1748556"/>
                </a:lnTo>
                <a:lnTo>
                  <a:pt x="1762996" y="1738375"/>
                </a:lnTo>
                <a:lnTo>
                  <a:pt x="1811940" y="1726395"/>
                </a:lnTo>
                <a:lnTo>
                  <a:pt x="1859865" y="1712663"/>
                </a:lnTo>
                <a:lnTo>
                  <a:pt x="1906717" y="1697227"/>
                </a:lnTo>
                <a:lnTo>
                  <a:pt x="1952439" y="1680135"/>
                </a:lnTo>
                <a:lnTo>
                  <a:pt x="1996977" y="1661435"/>
                </a:lnTo>
                <a:lnTo>
                  <a:pt x="2040275" y="1641176"/>
                </a:lnTo>
                <a:lnTo>
                  <a:pt x="2082276" y="1619404"/>
                </a:lnTo>
                <a:lnTo>
                  <a:pt x="2122927" y="1596168"/>
                </a:lnTo>
                <a:lnTo>
                  <a:pt x="2162170" y="1571515"/>
                </a:lnTo>
                <a:lnTo>
                  <a:pt x="2199951" y="1545495"/>
                </a:lnTo>
                <a:lnTo>
                  <a:pt x="2236213" y="1518154"/>
                </a:lnTo>
                <a:lnTo>
                  <a:pt x="2270902" y="1489541"/>
                </a:lnTo>
                <a:lnTo>
                  <a:pt x="2303962" y="1459703"/>
                </a:lnTo>
                <a:lnTo>
                  <a:pt x="2335338" y="1428689"/>
                </a:lnTo>
                <a:lnTo>
                  <a:pt x="2364973" y="1396547"/>
                </a:lnTo>
                <a:lnTo>
                  <a:pt x="2392812" y="1363324"/>
                </a:lnTo>
                <a:lnTo>
                  <a:pt x="2418800" y="1329068"/>
                </a:lnTo>
                <a:lnTo>
                  <a:pt x="2442881" y="1293827"/>
                </a:lnTo>
                <a:lnTo>
                  <a:pt x="2465000" y="1257650"/>
                </a:lnTo>
                <a:lnTo>
                  <a:pt x="2485100" y="1220584"/>
                </a:lnTo>
                <a:lnTo>
                  <a:pt x="2503128" y="1182677"/>
                </a:lnTo>
                <a:lnTo>
                  <a:pt x="2519026" y="1143978"/>
                </a:lnTo>
                <a:lnTo>
                  <a:pt x="2532740" y="1104533"/>
                </a:lnTo>
                <a:lnTo>
                  <a:pt x="2544213" y="1064391"/>
                </a:lnTo>
                <a:lnTo>
                  <a:pt x="2553391" y="1023601"/>
                </a:lnTo>
                <a:lnTo>
                  <a:pt x="2560217" y="982209"/>
                </a:lnTo>
                <a:lnTo>
                  <a:pt x="2564637" y="940264"/>
                </a:lnTo>
                <a:lnTo>
                  <a:pt x="2566595" y="897813"/>
                </a:lnTo>
                <a:lnTo>
                  <a:pt x="2566035" y="854906"/>
                </a:lnTo>
                <a:lnTo>
                  <a:pt x="2562929" y="812069"/>
                </a:lnTo>
                <a:lnTo>
                  <a:pt x="2557351" y="769827"/>
                </a:lnTo>
                <a:lnTo>
                  <a:pt x="2549359" y="728226"/>
                </a:lnTo>
                <a:lnTo>
                  <a:pt x="2539013" y="687311"/>
                </a:lnTo>
                <a:lnTo>
                  <a:pt x="2526373" y="647125"/>
                </a:lnTo>
                <a:lnTo>
                  <a:pt x="2511498" y="607715"/>
                </a:lnTo>
                <a:lnTo>
                  <a:pt x="2494447" y="569123"/>
                </a:lnTo>
                <a:lnTo>
                  <a:pt x="2475281" y="531396"/>
                </a:lnTo>
                <a:lnTo>
                  <a:pt x="2454058" y="494579"/>
                </a:lnTo>
                <a:lnTo>
                  <a:pt x="2430838" y="458715"/>
                </a:lnTo>
                <a:lnTo>
                  <a:pt x="2405681" y="423849"/>
                </a:lnTo>
                <a:lnTo>
                  <a:pt x="2378646" y="390027"/>
                </a:lnTo>
                <a:lnTo>
                  <a:pt x="2349793" y="357292"/>
                </a:lnTo>
                <a:lnTo>
                  <a:pt x="2319181" y="325691"/>
                </a:lnTo>
                <a:lnTo>
                  <a:pt x="2286870" y="295267"/>
                </a:lnTo>
                <a:lnTo>
                  <a:pt x="2252919" y="266065"/>
                </a:lnTo>
                <a:lnTo>
                  <a:pt x="2217388" y="238130"/>
                </a:lnTo>
                <a:lnTo>
                  <a:pt x="2180336" y="211507"/>
                </a:lnTo>
                <a:lnTo>
                  <a:pt x="2141823" y="186241"/>
                </a:lnTo>
                <a:lnTo>
                  <a:pt x="2101908" y="162376"/>
                </a:lnTo>
                <a:lnTo>
                  <a:pt x="2060651" y="139956"/>
                </a:lnTo>
                <a:lnTo>
                  <a:pt x="2018112" y="119028"/>
                </a:lnTo>
                <a:lnTo>
                  <a:pt x="1974349" y="99635"/>
                </a:lnTo>
                <a:lnTo>
                  <a:pt x="1929423" y="81822"/>
                </a:lnTo>
                <a:lnTo>
                  <a:pt x="1883393" y="65634"/>
                </a:lnTo>
                <a:lnTo>
                  <a:pt x="1836318" y="51116"/>
                </a:lnTo>
                <a:lnTo>
                  <a:pt x="1788258" y="38312"/>
                </a:lnTo>
                <a:lnTo>
                  <a:pt x="1739272" y="27268"/>
                </a:lnTo>
                <a:lnTo>
                  <a:pt x="1689421" y="18027"/>
                </a:lnTo>
                <a:lnTo>
                  <a:pt x="1638763" y="10635"/>
                </a:lnTo>
                <a:lnTo>
                  <a:pt x="1587358" y="5137"/>
                </a:lnTo>
                <a:lnTo>
                  <a:pt x="1535266" y="1577"/>
                </a:lnTo>
                <a:lnTo>
                  <a:pt x="1482546"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7529576" y="3814686"/>
            <a:ext cx="5133340" cy="3542028"/>
          </a:xfrm>
          <a:custGeom>
            <a:avLst/>
            <a:gdLst/>
            <a:ahLst/>
            <a:cxnLst/>
            <a:rect l="l" t="t" r="r" b="b"/>
            <a:pathLst>
              <a:path w="2566670" h="1771014">
                <a:moveTo>
                  <a:pt x="0" y="1157547"/>
                </a:moveTo>
                <a:lnTo>
                  <a:pt x="368173" y="915866"/>
                </a:lnTo>
                <a:lnTo>
                  <a:pt x="367612" y="872958"/>
                </a:lnTo>
                <a:lnTo>
                  <a:pt x="369570" y="830508"/>
                </a:lnTo>
                <a:lnTo>
                  <a:pt x="373990" y="788563"/>
                </a:lnTo>
                <a:lnTo>
                  <a:pt x="380816" y="747171"/>
                </a:lnTo>
                <a:lnTo>
                  <a:pt x="389994" y="706380"/>
                </a:lnTo>
                <a:lnTo>
                  <a:pt x="401467" y="666239"/>
                </a:lnTo>
                <a:lnTo>
                  <a:pt x="415181" y="626794"/>
                </a:lnTo>
                <a:lnTo>
                  <a:pt x="431079" y="588094"/>
                </a:lnTo>
                <a:lnTo>
                  <a:pt x="449107" y="550188"/>
                </a:lnTo>
                <a:lnTo>
                  <a:pt x="469207" y="513122"/>
                </a:lnTo>
                <a:lnTo>
                  <a:pt x="491326" y="476944"/>
                </a:lnTo>
                <a:lnTo>
                  <a:pt x="515407" y="441704"/>
                </a:lnTo>
                <a:lnTo>
                  <a:pt x="541395" y="407448"/>
                </a:lnTo>
                <a:lnTo>
                  <a:pt x="569234" y="374225"/>
                </a:lnTo>
                <a:lnTo>
                  <a:pt x="598869" y="342083"/>
                </a:lnTo>
                <a:lnTo>
                  <a:pt x="630245" y="311069"/>
                </a:lnTo>
                <a:lnTo>
                  <a:pt x="663305" y="281231"/>
                </a:lnTo>
                <a:lnTo>
                  <a:pt x="697994" y="252618"/>
                </a:lnTo>
                <a:lnTo>
                  <a:pt x="734256" y="225277"/>
                </a:lnTo>
                <a:lnTo>
                  <a:pt x="772037" y="199257"/>
                </a:lnTo>
                <a:lnTo>
                  <a:pt x="811280" y="174604"/>
                </a:lnTo>
                <a:lnTo>
                  <a:pt x="851931" y="151368"/>
                </a:lnTo>
                <a:lnTo>
                  <a:pt x="893932" y="129596"/>
                </a:lnTo>
                <a:lnTo>
                  <a:pt x="937230" y="109336"/>
                </a:lnTo>
                <a:lnTo>
                  <a:pt x="981768" y="90637"/>
                </a:lnTo>
                <a:lnTo>
                  <a:pt x="1027490" y="73545"/>
                </a:lnTo>
                <a:lnTo>
                  <a:pt x="1074342" y="58109"/>
                </a:lnTo>
                <a:lnTo>
                  <a:pt x="1122267" y="44377"/>
                </a:lnTo>
                <a:lnTo>
                  <a:pt x="1171211" y="32396"/>
                </a:lnTo>
                <a:lnTo>
                  <a:pt x="1221117" y="22216"/>
                </a:lnTo>
                <a:lnTo>
                  <a:pt x="1271931" y="13883"/>
                </a:lnTo>
                <a:lnTo>
                  <a:pt x="1323595" y="7446"/>
                </a:lnTo>
                <a:lnTo>
                  <a:pt x="1376056" y="2952"/>
                </a:lnTo>
                <a:lnTo>
                  <a:pt x="1429258" y="450"/>
                </a:lnTo>
                <a:lnTo>
                  <a:pt x="1482546" y="0"/>
                </a:lnTo>
                <a:lnTo>
                  <a:pt x="1535266" y="1577"/>
                </a:lnTo>
                <a:lnTo>
                  <a:pt x="1587358" y="5137"/>
                </a:lnTo>
                <a:lnTo>
                  <a:pt x="1638763" y="10635"/>
                </a:lnTo>
                <a:lnTo>
                  <a:pt x="1689421" y="18027"/>
                </a:lnTo>
                <a:lnTo>
                  <a:pt x="1739272" y="27268"/>
                </a:lnTo>
                <a:lnTo>
                  <a:pt x="1788258" y="38312"/>
                </a:lnTo>
                <a:lnTo>
                  <a:pt x="1836318" y="51116"/>
                </a:lnTo>
                <a:lnTo>
                  <a:pt x="1883393" y="65634"/>
                </a:lnTo>
                <a:lnTo>
                  <a:pt x="1929423" y="81822"/>
                </a:lnTo>
                <a:lnTo>
                  <a:pt x="1974349" y="99635"/>
                </a:lnTo>
                <a:lnTo>
                  <a:pt x="2018112" y="119028"/>
                </a:lnTo>
                <a:lnTo>
                  <a:pt x="2060651" y="139956"/>
                </a:lnTo>
                <a:lnTo>
                  <a:pt x="2101908" y="162376"/>
                </a:lnTo>
                <a:lnTo>
                  <a:pt x="2141823" y="186241"/>
                </a:lnTo>
                <a:lnTo>
                  <a:pt x="2180336" y="211507"/>
                </a:lnTo>
                <a:lnTo>
                  <a:pt x="2217388" y="238130"/>
                </a:lnTo>
                <a:lnTo>
                  <a:pt x="2252919" y="266065"/>
                </a:lnTo>
                <a:lnTo>
                  <a:pt x="2286870" y="295267"/>
                </a:lnTo>
                <a:lnTo>
                  <a:pt x="2319181" y="325691"/>
                </a:lnTo>
                <a:lnTo>
                  <a:pt x="2349793" y="357292"/>
                </a:lnTo>
                <a:lnTo>
                  <a:pt x="2378646" y="390027"/>
                </a:lnTo>
                <a:lnTo>
                  <a:pt x="2405681" y="423849"/>
                </a:lnTo>
                <a:lnTo>
                  <a:pt x="2430838" y="458715"/>
                </a:lnTo>
                <a:lnTo>
                  <a:pt x="2454058" y="494579"/>
                </a:lnTo>
                <a:lnTo>
                  <a:pt x="2475281" y="531396"/>
                </a:lnTo>
                <a:lnTo>
                  <a:pt x="2494447" y="569123"/>
                </a:lnTo>
                <a:lnTo>
                  <a:pt x="2511498" y="607715"/>
                </a:lnTo>
                <a:lnTo>
                  <a:pt x="2526373" y="647125"/>
                </a:lnTo>
                <a:lnTo>
                  <a:pt x="2539013" y="687311"/>
                </a:lnTo>
                <a:lnTo>
                  <a:pt x="2549359" y="728226"/>
                </a:lnTo>
                <a:lnTo>
                  <a:pt x="2557351" y="769827"/>
                </a:lnTo>
                <a:lnTo>
                  <a:pt x="2562929" y="812069"/>
                </a:lnTo>
                <a:lnTo>
                  <a:pt x="2566035" y="854906"/>
                </a:lnTo>
                <a:lnTo>
                  <a:pt x="2566595" y="897813"/>
                </a:lnTo>
                <a:lnTo>
                  <a:pt x="2564637" y="940264"/>
                </a:lnTo>
                <a:lnTo>
                  <a:pt x="2560217" y="982209"/>
                </a:lnTo>
                <a:lnTo>
                  <a:pt x="2553391" y="1023601"/>
                </a:lnTo>
                <a:lnTo>
                  <a:pt x="2544213" y="1064391"/>
                </a:lnTo>
                <a:lnTo>
                  <a:pt x="2532740" y="1104533"/>
                </a:lnTo>
                <a:lnTo>
                  <a:pt x="2519026" y="1143978"/>
                </a:lnTo>
                <a:lnTo>
                  <a:pt x="2503128" y="1182677"/>
                </a:lnTo>
                <a:lnTo>
                  <a:pt x="2485100" y="1220584"/>
                </a:lnTo>
                <a:lnTo>
                  <a:pt x="2465000" y="1257650"/>
                </a:lnTo>
                <a:lnTo>
                  <a:pt x="2442881" y="1293827"/>
                </a:lnTo>
                <a:lnTo>
                  <a:pt x="2418800" y="1329068"/>
                </a:lnTo>
                <a:lnTo>
                  <a:pt x="2392812" y="1363324"/>
                </a:lnTo>
                <a:lnTo>
                  <a:pt x="2364973" y="1396547"/>
                </a:lnTo>
                <a:lnTo>
                  <a:pt x="2335338" y="1428689"/>
                </a:lnTo>
                <a:lnTo>
                  <a:pt x="2303962" y="1459703"/>
                </a:lnTo>
                <a:lnTo>
                  <a:pt x="2270902" y="1489541"/>
                </a:lnTo>
                <a:lnTo>
                  <a:pt x="2236213" y="1518154"/>
                </a:lnTo>
                <a:lnTo>
                  <a:pt x="2199951" y="1545495"/>
                </a:lnTo>
                <a:lnTo>
                  <a:pt x="2162170" y="1571515"/>
                </a:lnTo>
                <a:lnTo>
                  <a:pt x="2122927" y="1596168"/>
                </a:lnTo>
                <a:lnTo>
                  <a:pt x="2082276" y="1619404"/>
                </a:lnTo>
                <a:lnTo>
                  <a:pt x="2040275" y="1641176"/>
                </a:lnTo>
                <a:lnTo>
                  <a:pt x="1996977" y="1661435"/>
                </a:lnTo>
                <a:lnTo>
                  <a:pt x="1952439" y="1680135"/>
                </a:lnTo>
                <a:lnTo>
                  <a:pt x="1906717" y="1697227"/>
                </a:lnTo>
                <a:lnTo>
                  <a:pt x="1859865" y="1712663"/>
                </a:lnTo>
                <a:lnTo>
                  <a:pt x="1811940" y="1726395"/>
                </a:lnTo>
                <a:lnTo>
                  <a:pt x="1762996" y="1738375"/>
                </a:lnTo>
                <a:lnTo>
                  <a:pt x="1713090" y="1748556"/>
                </a:lnTo>
                <a:lnTo>
                  <a:pt x="1662276" y="1756889"/>
                </a:lnTo>
                <a:lnTo>
                  <a:pt x="1610612" y="1763326"/>
                </a:lnTo>
                <a:lnTo>
                  <a:pt x="1558151" y="1767820"/>
                </a:lnTo>
                <a:lnTo>
                  <a:pt x="1504950" y="1770322"/>
                </a:lnTo>
                <a:lnTo>
                  <a:pt x="1451381" y="1770765"/>
                </a:lnTo>
                <a:lnTo>
                  <a:pt x="1398227" y="1769131"/>
                </a:lnTo>
                <a:lnTo>
                  <a:pt x="1345563" y="1765459"/>
                </a:lnTo>
                <a:lnTo>
                  <a:pt x="1293463" y="1759785"/>
                </a:lnTo>
                <a:lnTo>
                  <a:pt x="1242004" y="1752149"/>
                </a:lnTo>
                <a:lnTo>
                  <a:pt x="1191258" y="1742586"/>
                </a:lnTo>
                <a:lnTo>
                  <a:pt x="1141302" y="1731136"/>
                </a:lnTo>
                <a:lnTo>
                  <a:pt x="1092211" y="1717836"/>
                </a:lnTo>
                <a:lnTo>
                  <a:pt x="1044058" y="1702723"/>
                </a:lnTo>
                <a:lnTo>
                  <a:pt x="996919" y="1685835"/>
                </a:lnTo>
                <a:lnTo>
                  <a:pt x="950869" y="1667211"/>
                </a:lnTo>
                <a:lnTo>
                  <a:pt x="905982" y="1646886"/>
                </a:lnTo>
                <a:lnTo>
                  <a:pt x="862334" y="1624900"/>
                </a:lnTo>
                <a:lnTo>
                  <a:pt x="820000" y="1601291"/>
                </a:lnTo>
                <a:lnTo>
                  <a:pt x="779053" y="1576094"/>
                </a:lnTo>
                <a:lnTo>
                  <a:pt x="739570" y="1549349"/>
                </a:lnTo>
                <a:lnTo>
                  <a:pt x="701624" y="1521093"/>
                </a:lnTo>
                <a:lnTo>
                  <a:pt x="665291" y="1491364"/>
                </a:lnTo>
                <a:lnTo>
                  <a:pt x="630646" y="1460200"/>
                </a:lnTo>
                <a:lnTo>
                  <a:pt x="597763" y="1427637"/>
                </a:lnTo>
                <a:lnTo>
                  <a:pt x="566718" y="1393715"/>
                </a:lnTo>
                <a:lnTo>
                  <a:pt x="537584" y="1358470"/>
                </a:lnTo>
                <a:lnTo>
                  <a:pt x="510438" y="1321940"/>
                </a:lnTo>
                <a:lnTo>
                  <a:pt x="485354" y="1284163"/>
                </a:lnTo>
                <a:lnTo>
                  <a:pt x="462407" y="1245177"/>
                </a:lnTo>
                <a:lnTo>
                  <a:pt x="0" y="1157547"/>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1342542" y="1683968"/>
            <a:ext cx="15595600" cy="5039841"/>
          </a:xfrm>
          <a:prstGeom prst="rect">
            <a:avLst/>
          </a:prstGeom>
        </p:spPr>
        <p:txBody>
          <a:bodyPr vert="horz" wrap="square" lIns="0" tIns="25400" rIns="0" bIns="0" rtlCol="0">
            <a:spAutoFit/>
          </a:bodyPr>
          <a:lstStyle/>
          <a:p>
            <a:pPr marL="24130" marR="10160" indent="-5080" algn="ctr">
              <a:lnSpc>
                <a:spcPct val="150000"/>
              </a:lnSpc>
              <a:spcBef>
                <a:spcPts val="200"/>
              </a:spcBef>
            </a:pPr>
            <a:r>
              <a:rPr sz="2800" b="1" spc="-10" dirty="0">
                <a:solidFill>
                  <a:srgbClr val="5F5F5F"/>
                </a:solidFill>
                <a:cs typeface="Calibri"/>
              </a:rPr>
              <a:t>The </a:t>
            </a:r>
            <a:r>
              <a:rPr sz="2800" b="1" dirty="0">
                <a:solidFill>
                  <a:srgbClr val="5F5F5F"/>
                </a:solidFill>
                <a:cs typeface="Calibri"/>
              </a:rPr>
              <a:t>Ethereum Blockchain is intended to do </a:t>
            </a:r>
            <a:r>
              <a:rPr sz="2800" b="1" spc="-10" dirty="0">
                <a:solidFill>
                  <a:srgbClr val="5F5F5F"/>
                </a:solidFill>
                <a:cs typeface="Calibri"/>
              </a:rPr>
              <a:t>far more </a:t>
            </a:r>
            <a:r>
              <a:rPr sz="2800" b="1" dirty="0">
                <a:solidFill>
                  <a:srgbClr val="5F5F5F"/>
                </a:solidFill>
                <a:cs typeface="Calibri"/>
              </a:rPr>
              <a:t>than process shared transactions. It is designed to  </a:t>
            </a:r>
            <a:r>
              <a:rPr sz="2800" b="1" spc="-10" dirty="0">
                <a:solidFill>
                  <a:srgbClr val="5F5F5F"/>
                </a:solidFill>
                <a:cs typeface="Calibri"/>
              </a:rPr>
              <a:t>execute complex code, </a:t>
            </a:r>
            <a:r>
              <a:rPr sz="2800" b="1" dirty="0">
                <a:solidFill>
                  <a:srgbClr val="5F5F5F"/>
                </a:solidFill>
                <a:cs typeface="Calibri"/>
              </a:rPr>
              <a:t>where the functionality is only restricted by the imagination of its developers and  accessible</a:t>
            </a:r>
            <a:r>
              <a:rPr sz="2800" b="1" spc="-90" dirty="0">
                <a:solidFill>
                  <a:srgbClr val="5F5F5F"/>
                </a:solidFill>
                <a:cs typeface="Calibri"/>
              </a:rPr>
              <a:t> </a:t>
            </a:r>
            <a:r>
              <a:rPr sz="2800" b="1" dirty="0">
                <a:solidFill>
                  <a:srgbClr val="5F5F5F"/>
                </a:solidFill>
                <a:cs typeface="Calibri"/>
              </a:rPr>
              <a:t>resources</a:t>
            </a:r>
            <a:endParaRPr sz="2800" dirty="0">
              <a:solidFill>
                <a:prstClr val="black"/>
              </a:solidFill>
              <a:cs typeface="Calibri"/>
            </a:endParaRPr>
          </a:p>
          <a:p>
            <a:endParaRPr sz="2800" dirty="0">
              <a:solidFill>
                <a:prstClr val="black"/>
              </a:solidFill>
              <a:latin typeface="Times New Roman"/>
              <a:cs typeface="Times New Roman"/>
            </a:endParaRPr>
          </a:p>
          <a:p>
            <a:pPr>
              <a:spcBef>
                <a:spcPts val="70"/>
              </a:spcBef>
            </a:pPr>
            <a:endParaRPr sz="3100" dirty="0">
              <a:solidFill>
                <a:prstClr val="black"/>
              </a:solidFill>
              <a:latin typeface="Times New Roman"/>
              <a:cs typeface="Times New Roman"/>
            </a:endParaRPr>
          </a:p>
          <a:p>
            <a:pPr marL="7816850" marR="5156200" indent="2540" algn="ctr"/>
            <a:r>
              <a:rPr sz="2800" dirty="0">
                <a:solidFill>
                  <a:srgbClr val="5F5F5F"/>
                </a:solidFill>
                <a:latin typeface="Comic Sans MS"/>
                <a:cs typeface="Comic Sans MS"/>
              </a:rPr>
              <a:t>The complex  codes are  </a:t>
            </a:r>
            <a:r>
              <a:rPr sz="2800" spc="-10" dirty="0">
                <a:solidFill>
                  <a:srgbClr val="5F5F5F"/>
                </a:solidFill>
                <a:latin typeface="Comic Sans MS"/>
                <a:cs typeface="Comic Sans MS"/>
              </a:rPr>
              <a:t>executed in  </a:t>
            </a:r>
            <a:r>
              <a:rPr sz="2800" dirty="0">
                <a:solidFill>
                  <a:srgbClr val="5F5F5F"/>
                </a:solidFill>
                <a:latin typeface="Comic Sans MS"/>
                <a:cs typeface="Comic Sans MS"/>
              </a:rPr>
              <a:t>Ethereum  Virtual</a:t>
            </a:r>
            <a:r>
              <a:rPr sz="2800" spc="-160" dirty="0">
                <a:solidFill>
                  <a:srgbClr val="5F5F5F"/>
                </a:solidFill>
                <a:latin typeface="Comic Sans MS"/>
                <a:cs typeface="Comic Sans MS"/>
              </a:rPr>
              <a:t> </a:t>
            </a:r>
            <a:r>
              <a:rPr sz="2800" spc="-10" dirty="0">
                <a:solidFill>
                  <a:srgbClr val="5F5F5F"/>
                </a:solidFill>
                <a:latin typeface="Comic Sans MS"/>
                <a:cs typeface="Comic Sans MS"/>
              </a:rPr>
              <a:t>Machine</a:t>
            </a:r>
            <a:endParaRPr sz="2800" dirty="0">
              <a:solidFill>
                <a:prstClr val="black"/>
              </a:solidFill>
              <a:latin typeface="Comic Sans MS"/>
              <a:cs typeface="Comic Sans MS"/>
            </a:endParaRPr>
          </a:p>
        </p:txBody>
      </p:sp>
    </p:spTree>
    <p:extLst>
      <p:ext uri="{BB962C8B-B14F-4D97-AF65-F5344CB8AC3E}">
        <p14:creationId xmlns:p14="http://schemas.microsoft.com/office/powerpoint/2010/main" val="239005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pic>
        <p:nvPicPr>
          <p:cNvPr id="6" name="Picture 5"/>
          <p:cNvPicPr>
            <a:picLocks noChangeAspect="1"/>
          </p:cNvPicPr>
          <p:nvPr/>
        </p:nvPicPr>
        <p:blipFill>
          <a:blip r:embed="rId5"/>
          <a:stretch>
            <a:fillRect/>
          </a:stretch>
        </p:blipFill>
        <p:spPr>
          <a:xfrm>
            <a:off x="281275" y="396240"/>
            <a:ext cx="17726970" cy="9034265"/>
          </a:xfrm>
          <a:prstGeom prst="rect">
            <a:avLst/>
          </a:prstGeom>
        </p:spPr>
      </p:pic>
    </p:spTree>
    <p:extLst>
      <p:ext uri="{BB962C8B-B14F-4D97-AF65-F5344CB8AC3E}">
        <p14:creationId xmlns:p14="http://schemas.microsoft.com/office/powerpoint/2010/main" val="2375483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78473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Ethereum Virtual</a:t>
            </a:r>
            <a:r>
              <a:rPr sz="5600" spc="-20" dirty="0">
                <a:solidFill>
                  <a:srgbClr val="095A82"/>
                </a:solidFill>
              </a:rPr>
              <a:t> Machine</a:t>
            </a:r>
            <a:endParaRPr sz="5600"/>
          </a:p>
        </p:txBody>
      </p:sp>
      <p:sp>
        <p:nvSpPr>
          <p:cNvPr id="12" name="object 3"/>
          <p:cNvSpPr txBox="1"/>
          <p:nvPr/>
        </p:nvSpPr>
        <p:spPr>
          <a:xfrm>
            <a:off x="942034" y="1896110"/>
            <a:ext cx="16222980" cy="3638175"/>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The Ethereum </a:t>
            </a:r>
            <a:r>
              <a:rPr sz="2800" dirty="0">
                <a:solidFill>
                  <a:srgbClr val="5F5F5F"/>
                </a:solidFill>
                <a:cs typeface="Calibri"/>
              </a:rPr>
              <a:t>virtual </a:t>
            </a:r>
            <a:r>
              <a:rPr sz="2800" spc="-10" dirty="0">
                <a:solidFill>
                  <a:srgbClr val="5F5F5F"/>
                </a:solidFill>
                <a:cs typeface="Calibri"/>
              </a:rPr>
              <a:t>machine </a:t>
            </a:r>
            <a:r>
              <a:rPr sz="2800" dirty="0">
                <a:solidFill>
                  <a:srgbClr val="5F5F5F"/>
                </a:solidFill>
                <a:cs typeface="Calibri"/>
              </a:rPr>
              <a:t>is </a:t>
            </a:r>
            <a:r>
              <a:rPr sz="2800" spc="-10" dirty="0">
                <a:solidFill>
                  <a:srgbClr val="5F5F5F"/>
                </a:solidFill>
                <a:cs typeface="Calibri"/>
              </a:rPr>
              <a:t>the engine </a:t>
            </a:r>
            <a:r>
              <a:rPr sz="2800" dirty="0">
                <a:solidFill>
                  <a:srgbClr val="5F5F5F"/>
                </a:solidFill>
                <a:cs typeface="Calibri"/>
              </a:rPr>
              <a:t>in </a:t>
            </a:r>
            <a:r>
              <a:rPr sz="2800" spc="-10" dirty="0">
                <a:solidFill>
                  <a:srgbClr val="5F5F5F"/>
                </a:solidFill>
                <a:cs typeface="Calibri"/>
              </a:rPr>
              <a:t>which transaction code </a:t>
            </a:r>
            <a:r>
              <a:rPr sz="2800" dirty="0">
                <a:solidFill>
                  <a:srgbClr val="5F5F5F"/>
                </a:solidFill>
                <a:cs typeface="Calibri"/>
              </a:rPr>
              <a:t>gets</a:t>
            </a:r>
            <a:r>
              <a:rPr sz="2800" spc="170" dirty="0">
                <a:solidFill>
                  <a:srgbClr val="5F5F5F"/>
                </a:solidFill>
                <a:cs typeface="Calibri"/>
              </a:rPr>
              <a:t> </a:t>
            </a:r>
            <a:r>
              <a:rPr sz="2800" spc="-10" dirty="0">
                <a:solidFill>
                  <a:srgbClr val="5F5F5F"/>
                </a:solidFill>
                <a:cs typeface="Calibri"/>
              </a:rPr>
              <a:t>executed</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E.V.M. enables the development of potentially thousands of different applications </a:t>
            </a:r>
            <a:r>
              <a:rPr sz="2800" dirty="0">
                <a:solidFill>
                  <a:srgbClr val="5F5F5F"/>
                </a:solidFill>
                <a:cs typeface="Calibri"/>
              </a:rPr>
              <a:t>all </a:t>
            </a:r>
            <a:r>
              <a:rPr sz="2800" spc="-10" dirty="0">
                <a:solidFill>
                  <a:srgbClr val="5F5F5F"/>
                </a:solidFill>
                <a:cs typeface="Calibri"/>
              </a:rPr>
              <a:t>on one</a:t>
            </a:r>
            <a:r>
              <a:rPr sz="2800" spc="380" dirty="0">
                <a:solidFill>
                  <a:srgbClr val="5F5F5F"/>
                </a:solidFill>
                <a:cs typeface="Calibri"/>
              </a:rPr>
              <a:t> </a:t>
            </a:r>
            <a:r>
              <a:rPr sz="2800" spc="-10" dirty="0">
                <a:solidFill>
                  <a:srgbClr val="5F5F5F"/>
                </a:solidFill>
                <a:cs typeface="Calibri"/>
              </a:rPr>
              <a:t>platform</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Contracts </a:t>
            </a:r>
            <a:r>
              <a:rPr sz="2800" dirty="0">
                <a:solidFill>
                  <a:srgbClr val="5F5F5F"/>
                </a:solidFill>
                <a:cs typeface="Calibri"/>
              </a:rPr>
              <a:t>written in a smart </a:t>
            </a:r>
            <a:r>
              <a:rPr sz="2800" spc="-10" dirty="0">
                <a:solidFill>
                  <a:srgbClr val="5F5F5F"/>
                </a:solidFill>
                <a:cs typeface="Calibri"/>
              </a:rPr>
              <a:t>contract-specific programming languages </a:t>
            </a:r>
            <a:r>
              <a:rPr sz="2800" dirty="0">
                <a:solidFill>
                  <a:srgbClr val="5F5F5F"/>
                </a:solidFill>
                <a:cs typeface="Calibri"/>
              </a:rPr>
              <a:t>are </a:t>
            </a:r>
            <a:r>
              <a:rPr sz="2800" spc="-10" dirty="0">
                <a:solidFill>
                  <a:srgbClr val="5F5F5F"/>
                </a:solidFill>
                <a:cs typeface="Calibri"/>
              </a:rPr>
              <a:t>compiled </a:t>
            </a:r>
            <a:r>
              <a:rPr sz="2800" dirty="0">
                <a:solidFill>
                  <a:srgbClr val="5F5F5F"/>
                </a:solidFill>
                <a:cs typeface="Calibri"/>
              </a:rPr>
              <a:t>into </a:t>
            </a:r>
            <a:r>
              <a:rPr sz="2800" spc="-10" dirty="0">
                <a:solidFill>
                  <a:srgbClr val="5F5F5F"/>
                </a:solidFill>
                <a:cs typeface="Calibri"/>
              </a:rPr>
              <a:t>'bytecode', </a:t>
            </a:r>
            <a:r>
              <a:rPr sz="2800" dirty="0">
                <a:solidFill>
                  <a:srgbClr val="5F5F5F"/>
                </a:solidFill>
                <a:cs typeface="Calibri"/>
              </a:rPr>
              <a:t>which</a:t>
            </a:r>
            <a:r>
              <a:rPr sz="2800" spc="310" dirty="0">
                <a:solidFill>
                  <a:srgbClr val="5F5F5F"/>
                </a:solidFill>
                <a:cs typeface="Calibri"/>
              </a:rPr>
              <a:t> </a:t>
            </a:r>
            <a:r>
              <a:rPr sz="2800" dirty="0">
                <a:solidFill>
                  <a:srgbClr val="5F5F5F"/>
                </a:solidFill>
                <a:cs typeface="Calibri"/>
              </a:rPr>
              <a:t>a</a:t>
            </a:r>
            <a:endParaRPr sz="2800">
              <a:solidFill>
                <a:prstClr val="black"/>
              </a:solidFill>
              <a:cs typeface="Calibri"/>
            </a:endParaRPr>
          </a:p>
          <a:p>
            <a:pPr marL="598170">
              <a:spcBef>
                <a:spcPts val="1680"/>
              </a:spcBef>
            </a:pPr>
            <a:r>
              <a:rPr sz="2800" spc="-10" dirty="0">
                <a:solidFill>
                  <a:srgbClr val="5F5F5F"/>
                </a:solidFill>
                <a:cs typeface="Calibri"/>
              </a:rPr>
              <a:t>EVM can </a:t>
            </a:r>
            <a:r>
              <a:rPr sz="2800" dirty="0">
                <a:solidFill>
                  <a:srgbClr val="5F5F5F"/>
                </a:solidFill>
                <a:cs typeface="Calibri"/>
              </a:rPr>
              <a:t>read </a:t>
            </a:r>
            <a:r>
              <a:rPr sz="2800" spc="-10" dirty="0">
                <a:solidFill>
                  <a:srgbClr val="5F5F5F"/>
                </a:solidFill>
                <a:cs typeface="Calibri"/>
              </a:rPr>
              <a:t>and</a:t>
            </a:r>
            <a:r>
              <a:rPr sz="2800" spc="10" dirty="0">
                <a:solidFill>
                  <a:srgbClr val="5F5F5F"/>
                </a:solidFill>
                <a:cs typeface="Calibri"/>
              </a:rPr>
              <a:t> </a:t>
            </a:r>
            <a:r>
              <a:rPr sz="2800" spc="-10" dirty="0">
                <a:solidFill>
                  <a:srgbClr val="5F5F5F"/>
                </a:solidFill>
                <a:cs typeface="Calibri"/>
              </a:rPr>
              <a:t>execute</a:t>
            </a:r>
            <a:endParaRPr sz="2800">
              <a:solidFill>
                <a:prstClr val="black"/>
              </a:solidFill>
              <a:cs typeface="Calibri"/>
            </a:endParaRPr>
          </a:p>
          <a:p>
            <a:pPr>
              <a:spcBef>
                <a:spcPts val="11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All </a:t>
            </a:r>
            <a:r>
              <a:rPr sz="2800" spc="-10" dirty="0">
                <a:solidFill>
                  <a:srgbClr val="5F5F5F"/>
                </a:solidFill>
                <a:cs typeface="Calibri"/>
              </a:rPr>
              <a:t>the nodes execute this contract using their</a:t>
            </a:r>
            <a:r>
              <a:rPr sz="2800" spc="110" dirty="0">
                <a:solidFill>
                  <a:srgbClr val="5F5F5F"/>
                </a:solidFill>
                <a:cs typeface="Calibri"/>
              </a:rPr>
              <a:t> </a:t>
            </a:r>
            <a:r>
              <a:rPr sz="2800" spc="-10" dirty="0">
                <a:solidFill>
                  <a:srgbClr val="5F5F5F"/>
                </a:solidFill>
                <a:cs typeface="Calibri"/>
              </a:rPr>
              <a:t>EVMs</a:t>
            </a:r>
            <a:endParaRPr sz="2800">
              <a:solidFill>
                <a:prstClr val="black"/>
              </a:solidFill>
              <a:cs typeface="Calibri"/>
            </a:endParaRPr>
          </a:p>
        </p:txBody>
      </p:sp>
      <p:sp>
        <p:nvSpPr>
          <p:cNvPr id="13" name="object 4"/>
          <p:cNvSpPr/>
          <p:nvPr/>
        </p:nvSpPr>
        <p:spPr>
          <a:xfrm>
            <a:off x="1167382" y="5565646"/>
            <a:ext cx="15953232" cy="385572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964000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72123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Ethereum – Road</a:t>
            </a:r>
            <a:r>
              <a:rPr sz="5600" spc="-40" dirty="0">
                <a:solidFill>
                  <a:srgbClr val="095A82"/>
                </a:solidFill>
              </a:rPr>
              <a:t> </a:t>
            </a:r>
            <a:r>
              <a:rPr sz="5600" spc="-10" dirty="0">
                <a:solidFill>
                  <a:srgbClr val="095A82"/>
                </a:solidFill>
              </a:rPr>
              <a:t>Ahead</a:t>
            </a:r>
            <a:endParaRPr sz="5600"/>
          </a:p>
        </p:txBody>
      </p:sp>
      <p:sp>
        <p:nvSpPr>
          <p:cNvPr id="12" name="object 3"/>
          <p:cNvSpPr txBox="1"/>
          <p:nvPr/>
        </p:nvSpPr>
        <p:spPr>
          <a:xfrm>
            <a:off x="942035" y="1896110"/>
            <a:ext cx="16183610" cy="6185027"/>
          </a:xfrm>
          <a:prstGeom prst="rect">
            <a:avLst/>
          </a:prstGeom>
        </p:spPr>
        <p:txBody>
          <a:bodyPr vert="horz" wrap="square" lIns="0" tIns="26670" rIns="0" bIns="0" rtlCol="0">
            <a:spAutoFit/>
          </a:bodyPr>
          <a:lstStyle/>
          <a:p>
            <a:pPr marL="25400">
              <a:spcBef>
                <a:spcPts val="210"/>
              </a:spcBef>
            </a:pPr>
            <a:r>
              <a:rPr sz="2800" b="1" dirty="0">
                <a:solidFill>
                  <a:srgbClr val="5F5F5F"/>
                </a:solidFill>
                <a:cs typeface="Calibri"/>
              </a:rPr>
              <a:t>Metropolis</a:t>
            </a:r>
            <a:endParaRPr sz="2800">
              <a:solidFill>
                <a:prstClr val="black"/>
              </a:solidFill>
              <a:cs typeface="Calibri"/>
            </a:endParaRPr>
          </a:p>
          <a:p>
            <a:pPr marL="598170" marR="10160" indent="-572770" algn="just">
              <a:lnSpc>
                <a:spcPct val="150000"/>
              </a:lnSpc>
              <a:spcBef>
                <a:spcPts val="1390"/>
              </a:spcBef>
              <a:buClr>
                <a:srgbClr val="095A82"/>
              </a:buClr>
              <a:buFont typeface="Wingdings"/>
              <a:buChar char=""/>
              <a:tabLst>
                <a:tab pos="599440" algn="l"/>
              </a:tabLst>
            </a:pPr>
            <a:r>
              <a:rPr sz="2800" spc="-10" dirty="0">
                <a:solidFill>
                  <a:srgbClr val="5F5F5F"/>
                </a:solidFill>
                <a:cs typeface="Calibri"/>
              </a:rPr>
              <a:t>Metropolis </a:t>
            </a:r>
            <a:r>
              <a:rPr sz="2800" dirty="0">
                <a:solidFill>
                  <a:srgbClr val="5F5F5F"/>
                </a:solidFill>
                <a:cs typeface="Calibri"/>
              </a:rPr>
              <a:t>is </a:t>
            </a:r>
            <a:r>
              <a:rPr sz="2800" spc="-10" dirty="0">
                <a:solidFill>
                  <a:srgbClr val="5F5F5F"/>
                </a:solidFill>
                <a:cs typeface="Calibri"/>
              </a:rPr>
              <a:t>next major Ethereum upgrade. Metropolis </a:t>
            </a:r>
            <a:r>
              <a:rPr sz="2800" dirty="0">
                <a:solidFill>
                  <a:srgbClr val="5F5F5F"/>
                </a:solidFill>
                <a:cs typeface="Calibri"/>
              </a:rPr>
              <a:t>was </a:t>
            </a:r>
            <a:r>
              <a:rPr sz="2800" spc="-10" dirty="0">
                <a:solidFill>
                  <a:srgbClr val="5F5F5F"/>
                </a:solidFill>
                <a:cs typeface="Calibri"/>
              </a:rPr>
              <a:t>introduced on github </a:t>
            </a:r>
            <a:r>
              <a:rPr sz="2800" dirty="0">
                <a:solidFill>
                  <a:srgbClr val="5F5F5F"/>
                </a:solidFill>
                <a:cs typeface="Calibri"/>
              </a:rPr>
              <a:t>for </a:t>
            </a:r>
            <a:r>
              <a:rPr sz="2800" spc="-10" dirty="0">
                <a:solidFill>
                  <a:srgbClr val="5F5F5F"/>
                </a:solidFill>
                <a:cs typeface="Calibri"/>
              </a:rPr>
              <a:t>testing and </a:t>
            </a:r>
            <a:r>
              <a:rPr sz="2800" dirty="0">
                <a:solidFill>
                  <a:srgbClr val="5F5F5F"/>
                </a:solidFill>
                <a:cs typeface="Calibri"/>
              </a:rPr>
              <a:t>its </a:t>
            </a:r>
            <a:r>
              <a:rPr sz="2800" spc="-10" dirty="0">
                <a:solidFill>
                  <a:srgbClr val="5F5F5F"/>
                </a:solidFill>
                <a:cs typeface="Calibri"/>
              </a:rPr>
              <a:t>just </a:t>
            </a:r>
            <a:r>
              <a:rPr sz="2800" dirty="0">
                <a:solidFill>
                  <a:srgbClr val="5F5F5F"/>
                </a:solidFill>
                <a:cs typeface="Calibri"/>
              </a:rPr>
              <a:t>a  </a:t>
            </a:r>
            <a:r>
              <a:rPr sz="2800" spc="-10" dirty="0">
                <a:solidFill>
                  <a:srgbClr val="5F5F5F"/>
                </a:solidFill>
                <a:cs typeface="Calibri"/>
              </a:rPr>
              <a:t>matter </a:t>
            </a:r>
            <a:r>
              <a:rPr sz="2800" dirty="0">
                <a:solidFill>
                  <a:srgbClr val="5F5F5F"/>
                </a:solidFill>
                <a:cs typeface="Calibri"/>
              </a:rPr>
              <a:t>of time </a:t>
            </a:r>
            <a:r>
              <a:rPr sz="2800" spc="-10" dirty="0">
                <a:solidFill>
                  <a:srgbClr val="5F5F5F"/>
                </a:solidFill>
                <a:cs typeface="Calibri"/>
              </a:rPr>
              <a:t>before </a:t>
            </a:r>
            <a:r>
              <a:rPr sz="2800" dirty="0">
                <a:solidFill>
                  <a:srgbClr val="5F5F5F"/>
                </a:solidFill>
                <a:cs typeface="Calibri"/>
              </a:rPr>
              <a:t>it goes live. Not </a:t>
            </a:r>
            <a:r>
              <a:rPr sz="2800" spc="-10" dirty="0">
                <a:solidFill>
                  <a:srgbClr val="5F5F5F"/>
                </a:solidFill>
                <a:cs typeface="Calibri"/>
              </a:rPr>
              <a:t>only introducing further </a:t>
            </a:r>
            <a:r>
              <a:rPr sz="2800" dirty="0">
                <a:solidFill>
                  <a:srgbClr val="5F5F5F"/>
                </a:solidFill>
                <a:cs typeface="Calibri"/>
              </a:rPr>
              <a:t>protocol </a:t>
            </a:r>
            <a:r>
              <a:rPr sz="2800" spc="-10" dirty="0">
                <a:solidFill>
                  <a:srgbClr val="5F5F5F"/>
                </a:solidFill>
                <a:cs typeface="Calibri"/>
              </a:rPr>
              <a:t>upgrades and opening the door </a:t>
            </a:r>
            <a:r>
              <a:rPr sz="2800" dirty="0">
                <a:solidFill>
                  <a:srgbClr val="5F5F5F"/>
                </a:solidFill>
                <a:cs typeface="Calibri"/>
              </a:rPr>
              <a:t>for  </a:t>
            </a:r>
            <a:r>
              <a:rPr sz="2800" spc="-10" dirty="0">
                <a:solidFill>
                  <a:srgbClr val="5F5F5F"/>
                </a:solidFill>
                <a:cs typeface="Calibri"/>
              </a:rPr>
              <a:t>casper, but </a:t>
            </a:r>
            <a:r>
              <a:rPr sz="2800" dirty="0">
                <a:solidFill>
                  <a:srgbClr val="5F5F5F"/>
                </a:solidFill>
                <a:cs typeface="Calibri"/>
              </a:rPr>
              <a:t>also </a:t>
            </a:r>
            <a:r>
              <a:rPr sz="2800" spc="-10" dirty="0">
                <a:solidFill>
                  <a:srgbClr val="5F5F5F"/>
                </a:solidFill>
                <a:cs typeface="Calibri"/>
              </a:rPr>
              <a:t>new </a:t>
            </a:r>
            <a:r>
              <a:rPr sz="2800" dirty="0">
                <a:solidFill>
                  <a:srgbClr val="5F5F5F"/>
                </a:solidFill>
                <a:cs typeface="Calibri"/>
              </a:rPr>
              <a:t>interfaces for </a:t>
            </a:r>
            <a:r>
              <a:rPr sz="2800" spc="-10" dirty="0">
                <a:solidFill>
                  <a:srgbClr val="5F5F5F"/>
                </a:solidFill>
                <a:cs typeface="Calibri"/>
              </a:rPr>
              <a:t>non technical users. This </a:t>
            </a:r>
            <a:r>
              <a:rPr sz="2800" dirty="0">
                <a:solidFill>
                  <a:srgbClr val="5F5F5F"/>
                </a:solidFill>
                <a:cs typeface="Calibri"/>
              </a:rPr>
              <a:t>will help gain further adaptation and also it will  </a:t>
            </a:r>
            <a:r>
              <a:rPr sz="2800" spc="-10" dirty="0">
                <a:solidFill>
                  <a:srgbClr val="5F5F5F"/>
                </a:solidFill>
                <a:cs typeface="Calibri"/>
              </a:rPr>
              <a:t>help developers </a:t>
            </a:r>
            <a:r>
              <a:rPr sz="2800" dirty="0">
                <a:solidFill>
                  <a:srgbClr val="5F5F5F"/>
                </a:solidFill>
                <a:cs typeface="Calibri"/>
              </a:rPr>
              <a:t>create easy to </a:t>
            </a:r>
            <a:r>
              <a:rPr sz="2800" spc="-10" dirty="0">
                <a:solidFill>
                  <a:srgbClr val="5F5F5F"/>
                </a:solidFill>
                <a:cs typeface="Calibri"/>
              </a:rPr>
              <a:t>use</a:t>
            </a:r>
            <a:r>
              <a:rPr sz="2800" spc="40" dirty="0">
                <a:solidFill>
                  <a:srgbClr val="5F5F5F"/>
                </a:solidFill>
                <a:cs typeface="Calibri"/>
              </a:rPr>
              <a:t> </a:t>
            </a:r>
            <a:r>
              <a:rPr sz="2800" spc="-10" dirty="0">
                <a:solidFill>
                  <a:srgbClr val="5F5F5F"/>
                </a:solidFill>
                <a:cs typeface="Calibri"/>
              </a:rPr>
              <a:t>apps</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25400"/>
            <a:r>
              <a:rPr sz="2800" b="1" dirty="0">
                <a:solidFill>
                  <a:srgbClr val="5F5F5F"/>
                </a:solidFill>
                <a:cs typeface="Calibri"/>
              </a:rPr>
              <a:t>Serenity</a:t>
            </a:r>
            <a:endParaRPr sz="2800">
              <a:solidFill>
                <a:prstClr val="black"/>
              </a:solidFill>
              <a:cs typeface="Calibri"/>
            </a:endParaRPr>
          </a:p>
          <a:p>
            <a:pPr marL="598170" marR="534670" indent="-572770">
              <a:lnSpc>
                <a:spcPct val="150000"/>
              </a:lnSpc>
              <a:spcBef>
                <a:spcPts val="1420"/>
              </a:spcBef>
              <a:buClr>
                <a:srgbClr val="095A82"/>
              </a:buClr>
              <a:buFont typeface="Wingdings"/>
              <a:buChar char=""/>
              <a:tabLst>
                <a:tab pos="598170" algn="l"/>
                <a:tab pos="599440" algn="l"/>
              </a:tabLst>
            </a:pPr>
            <a:r>
              <a:rPr sz="2800" spc="-10" dirty="0">
                <a:solidFill>
                  <a:srgbClr val="5F5F5F"/>
                </a:solidFill>
                <a:cs typeface="Calibri"/>
              </a:rPr>
              <a:t>Serenity </a:t>
            </a:r>
            <a:r>
              <a:rPr sz="2800" dirty="0">
                <a:solidFill>
                  <a:srgbClr val="5F5F5F"/>
                </a:solidFill>
                <a:cs typeface="Calibri"/>
              </a:rPr>
              <a:t>is </a:t>
            </a:r>
            <a:r>
              <a:rPr sz="2800" spc="-10" dirty="0">
                <a:solidFill>
                  <a:srgbClr val="5F5F5F"/>
                </a:solidFill>
                <a:cs typeface="Calibri"/>
              </a:rPr>
              <a:t>the </a:t>
            </a:r>
            <a:r>
              <a:rPr sz="2800" dirty="0">
                <a:solidFill>
                  <a:srgbClr val="5F5F5F"/>
                </a:solidFill>
                <a:cs typeface="Calibri"/>
              </a:rPr>
              <a:t>last </a:t>
            </a:r>
            <a:r>
              <a:rPr sz="2800" spc="-10" dirty="0">
                <a:solidFill>
                  <a:srgbClr val="5F5F5F"/>
                </a:solidFill>
                <a:cs typeface="Calibri"/>
              </a:rPr>
              <a:t>phase </a:t>
            </a:r>
            <a:r>
              <a:rPr sz="2800" dirty="0">
                <a:solidFill>
                  <a:srgbClr val="5F5F5F"/>
                </a:solidFill>
                <a:cs typeface="Calibri"/>
              </a:rPr>
              <a:t>in </a:t>
            </a:r>
            <a:r>
              <a:rPr sz="2800" spc="-10" dirty="0">
                <a:solidFill>
                  <a:srgbClr val="5F5F5F"/>
                </a:solidFill>
                <a:cs typeface="Calibri"/>
              </a:rPr>
              <a:t>Ethereum </a:t>
            </a:r>
            <a:r>
              <a:rPr sz="2800" dirty="0">
                <a:solidFill>
                  <a:srgbClr val="5F5F5F"/>
                </a:solidFill>
                <a:cs typeface="Calibri"/>
              </a:rPr>
              <a:t>network. Release was </a:t>
            </a:r>
            <a:r>
              <a:rPr sz="2800" spc="-10" dirty="0">
                <a:solidFill>
                  <a:srgbClr val="5F5F5F"/>
                </a:solidFill>
                <a:cs typeface="Calibri"/>
              </a:rPr>
              <a:t>planned </a:t>
            </a:r>
            <a:r>
              <a:rPr sz="2800" dirty="0">
                <a:solidFill>
                  <a:srgbClr val="5F5F5F"/>
                </a:solidFill>
                <a:cs typeface="Calibri"/>
              </a:rPr>
              <a:t>for </a:t>
            </a:r>
            <a:r>
              <a:rPr sz="2800" spc="-10" dirty="0">
                <a:solidFill>
                  <a:srgbClr val="5F5F5F"/>
                </a:solidFill>
                <a:cs typeface="Calibri"/>
              </a:rPr>
              <a:t>the start of 2018, but </a:t>
            </a:r>
            <a:r>
              <a:rPr sz="2800" dirty="0">
                <a:solidFill>
                  <a:srgbClr val="5F5F5F"/>
                </a:solidFill>
                <a:cs typeface="Calibri"/>
              </a:rPr>
              <a:t>we </a:t>
            </a:r>
            <a:r>
              <a:rPr sz="2800" spc="-10" dirty="0">
                <a:solidFill>
                  <a:srgbClr val="5F5F5F"/>
                </a:solidFill>
                <a:cs typeface="Calibri"/>
              </a:rPr>
              <a:t>might  have some </a:t>
            </a:r>
            <a:r>
              <a:rPr sz="2800" dirty="0">
                <a:solidFill>
                  <a:srgbClr val="5F5F5F"/>
                </a:solidFill>
                <a:cs typeface="Calibri"/>
              </a:rPr>
              <a:t>delays, as </a:t>
            </a:r>
            <a:r>
              <a:rPr sz="2800" spc="-10" dirty="0">
                <a:solidFill>
                  <a:srgbClr val="5F5F5F"/>
                </a:solidFill>
                <a:cs typeface="Calibri"/>
              </a:rPr>
              <a:t>usually. Serenity </a:t>
            </a:r>
            <a:r>
              <a:rPr sz="2800" dirty="0">
                <a:solidFill>
                  <a:srgbClr val="5F5F5F"/>
                </a:solidFill>
                <a:cs typeface="Calibri"/>
              </a:rPr>
              <a:t>goal is </a:t>
            </a:r>
            <a:r>
              <a:rPr sz="2800" spc="-10" dirty="0">
                <a:solidFill>
                  <a:srgbClr val="5F5F5F"/>
                </a:solidFill>
                <a:cs typeface="Calibri"/>
              </a:rPr>
              <a:t>to switch from </a:t>
            </a:r>
            <a:r>
              <a:rPr sz="2800" dirty="0">
                <a:solidFill>
                  <a:srgbClr val="5F5F5F"/>
                </a:solidFill>
                <a:cs typeface="Calibri"/>
              </a:rPr>
              <a:t>proof-of work to </a:t>
            </a:r>
            <a:r>
              <a:rPr sz="2800" spc="-10" dirty="0">
                <a:solidFill>
                  <a:srgbClr val="5F5F5F"/>
                </a:solidFill>
                <a:cs typeface="Calibri"/>
              </a:rPr>
              <a:t>proof-of-stake, by using </a:t>
            </a:r>
            <a:r>
              <a:rPr sz="2800" dirty="0">
                <a:solidFill>
                  <a:srgbClr val="5F5F5F"/>
                </a:solidFill>
                <a:cs typeface="Calibri"/>
              </a:rPr>
              <a:t>a  </a:t>
            </a:r>
            <a:r>
              <a:rPr sz="2800" spc="-10" dirty="0">
                <a:solidFill>
                  <a:srgbClr val="5F5F5F"/>
                </a:solidFill>
                <a:cs typeface="Calibri"/>
              </a:rPr>
              <a:t>method called Casper</a:t>
            </a:r>
            <a:endParaRPr sz="2800">
              <a:solidFill>
                <a:prstClr val="black"/>
              </a:solidFill>
              <a:cs typeface="Calibri"/>
            </a:endParaRPr>
          </a:p>
        </p:txBody>
      </p:sp>
    </p:spTree>
    <p:extLst>
      <p:ext uri="{BB962C8B-B14F-4D97-AF65-F5344CB8AC3E}">
        <p14:creationId xmlns:p14="http://schemas.microsoft.com/office/powerpoint/2010/main" val="1116309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Ethereum Node Interactions</a:t>
            </a:r>
            <a:endParaRPr sz="5600" dirty="0">
              <a:solidFill>
                <a:schemeClr val="tx2"/>
              </a:solidFill>
            </a:endParaRPr>
          </a:p>
        </p:txBody>
      </p:sp>
      <p:pic>
        <p:nvPicPr>
          <p:cNvPr id="3" name="Picture 2"/>
          <p:cNvPicPr>
            <a:picLocks noChangeAspect="1"/>
          </p:cNvPicPr>
          <p:nvPr/>
        </p:nvPicPr>
        <p:blipFill>
          <a:blip r:embed="rId5"/>
          <a:stretch>
            <a:fillRect/>
          </a:stretch>
        </p:blipFill>
        <p:spPr>
          <a:xfrm>
            <a:off x="3408680" y="1864078"/>
            <a:ext cx="11887200" cy="7447845"/>
          </a:xfrm>
          <a:prstGeom prst="rect">
            <a:avLst/>
          </a:prstGeom>
        </p:spPr>
      </p:pic>
    </p:spTree>
    <p:extLst>
      <p:ext uri="{BB962C8B-B14F-4D97-AF65-F5344CB8AC3E}">
        <p14:creationId xmlns:p14="http://schemas.microsoft.com/office/powerpoint/2010/main" val="3347423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Ethereum Node Interactions</a:t>
            </a:r>
            <a:endParaRPr sz="5600" dirty="0">
              <a:solidFill>
                <a:schemeClr val="tx2"/>
              </a:solidFill>
            </a:endParaRPr>
          </a:p>
        </p:txBody>
      </p:sp>
      <p:pic>
        <p:nvPicPr>
          <p:cNvPr id="3" name="Picture 2"/>
          <p:cNvPicPr>
            <a:picLocks noChangeAspect="1"/>
          </p:cNvPicPr>
          <p:nvPr/>
        </p:nvPicPr>
        <p:blipFill>
          <a:blip r:embed="rId5"/>
          <a:stretch>
            <a:fillRect/>
          </a:stretch>
        </p:blipFill>
        <p:spPr>
          <a:xfrm>
            <a:off x="2057400" y="2089758"/>
            <a:ext cx="15297910" cy="6663226"/>
          </a:xfrm>
          <a:prstGeom prst="rect">
            <a:avLst/>
          </a:prstGeom>
        </p:spPr>
      </p:pic>
    </p:spTree>
    <p:extLst>
      <p:ext uri="{BB962C8B-B14F-4D97-AF65-F5344CB8AC3E}">
        <p14:creationId xmlns:p14="http://schemas.microsoft.com/office/powerpoint/2010/main" val="36638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596136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Development </a:t>
            </a:r>
            <a:r>
              <a:rPr sz="5600" spc="-20" dirty="0">
                <a:solidFill>
                  <a:srgbClr val="095A82"/>
                </a:solidFill>
              </a:rPr>
              <a:t>Technologies </a:t>
            </a:r>
            <a:r>
              <a:rPr sz="5600" spc="-10" dirty="0">
                <a:solidFill>
                  <a:srgbClr val="095A82"/>
                </a:solidFill>
              </a:rPr>
              <a:t>that seek to help</a:t>
            </a:r>
            <a:r>
              <a:rPr sz="5600" spc="260" dirty="0">
                <a:solidFill>
                  <a:srgbClr val="095A82"/>
                </a:solidFill>
              </a:rPr>
              <a:t> </a:t>
            </a:r>
            <a:r>
              <a:rPr sz="5600" spc="-10" dirty="0">
                <a:solidFill>
                  <a:srgbClr val="095A82"/>
                </a:solidFill>
              </a:rPr>
              <a:t>Network</a:t>
            </a:r>
            <a:endParaRPr sz="5600"/>
          </a:p>
        </p:txBody>
      </p:sp>
      <p:sp>
        <p:nvSpPr>
          <p:cNvPr id="12" name="object 3"/>
          <p:cNvSpPr/>
          <p:nvPr/>
        </p:nvSpPr>
        <p:spPr>
          <a:xfrm>
            <a:off x="4078223" y="2261616"/>
            <a:ext cx="2959606" cy="733044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6303009" y="2046705"/>
            <a:ext cx="7909558" cy="5353050"/>
          </a:xfrm>
          <a:custGeom>
            <a:avLst/>
            <a:gdLst/>
            <a:ahLst/>
            <a:cxnLst/>
            <a:rect l="l" t="t" r="r" b="b"/>
            <a:pathLst>
              <a:path w="3954779" h="2676525">
                <a:moveTo>
                  <a:pt x="2326507" y="0"/>
                </a:moveTo>
                <a:lnTo>
                  <a:pt x="2274360" y="228"/>
                </a:lnTo>
                <a:lnTo>
                  <a:pt x="2222541" y="1790"/>
                </a:lnTo>
                <a:lnTo>
                  <a:pt x="2171077" y="4669"/>
                </a:lnTo>
                <a:lnTo>
                  <a:pt x="2119995" y="8845"/>
                </a:lnTo>
                <a:lnTo>
                  <a:pt x="2069325" y="14300"/>
                </a:lnTo>
                <a:lnTo>
                  <a:pt x="2019094" y="21016"/>
                </a:lnTo>
                <a:lnTo>
                  <a:pt x="1969330" y="28974"/>
                </a:lnTo>
                <a:lnTo>
                  <a:pt x="1920061" y="38155"/>
                </a:lnTo>
                <a:lnTo>
                  <a:pt x="1871316" y="48542"/>
                </a:lnTo>
                <a:lnTo>
                  <a:pt x="1823123" y="60115"/>
                </a:lnTo>
                <a:lnTo>
                  <a:pt x="1775508" y="72857"/>
                </a:lnTo>
                <a:lnTo>
                  <a:pt x="1728501" y="86748"/>
                </a:lnTo>
                <a:lnTo>
                  <a:pt x="1682130" y="101771"/>
                </a:lnTo>
                <a:lnTo>
                  <a:pt x="1636423" y="117907"/>
                </a:lnTo>
                <a:lnTo>
                  <a:pt x="1591407" y="135137"/>
                </a:lnTo>
                <a:lnTo>
                  <a:pt x="1547111" y="153443"/>
                </a:lnTo>
                <a:lnTo>
                  <a:pt x="1503562" y="172806"/>
                </a:lnTo>
                <a:lnTo>
                  <a:pt x="1460790" y="193209"/>
                </a:lnTo>
                <a:lnTo>
                  <a:pt x="1418821" y="214632"/>
                </a:lnTo>
                <a:lnTo>
                  <a:pt x="1377685" y="237057"/>
                </a:lnTo>
                <a:lnTo>
                  <a:pt x="1337408" y="260466"/>
                </a:lnTo>
                <a:lnTo>
                  <a:pt x="1298020" y="284840"/>
                </a:lnTo>
                <a:lnTo>
                  <a:pt x="1259547" y="310161"/>
                </a:lnTo>
                <a:lnTo>
                  <a:pt x="1222019" y="336410"/>
                </a:lnTo>
                <a:lnTo>
                  <a:pt x="1185463" y="363569"/>
                </a:lnTo>
                <a:lnTo>
                  <a:pt x="1149908" y="391619"/>
                </a:lnTo>
                <a:lnTo>
                  <a:pt x="1115380" y="420542"/>
                </a:lnTo>
                <a:lnTo>
                  <a:pt x="1081909" y="450320"/>
                </a:lnTo>
                <a:lnTo>
                  <a:pt x="1049523" y="480933"/>
                </a:lnTo>
                <a:lnTo>
                  <a:pt x="1018249" y="512364"/>
                </a:lnTo>
                <a:lnTo>
                  <a:pt x="988116" y="544594"/>
                </a:lnTo>
                <a:lnTo>
                  <a:pt x="959042" y="577738"/>
                </a:lnTo>
                <a:lnTo>
                  <a:pt x="931383" y="611377"/>
                </a:lnTo>
                <a:lnTo>
                  <a:pt x="904840" y="645893"/>
                </a:lnTo>
                <a:lnTo>
                  <a:pt x="879550" y="681134"/>
                </a:lnTo>
                <a:lnTo>
                  <a:pt x="855540" y="717082"/>
                </a:lnTo>
                <a:lnTo>
                  <a:pt x="832839" y="753719"/>
                </a:lnTo>
                <a:lnTo>
                  <a:pt x="811476" y="791025"/>
                </a:lnTo>
                <a:lnTo>
                  <a:pt x="791477" y="828982"/>
                </a:lnTo>
                <a:lnTo>
                  <a:pt x="772872" y="867572"/>
                </a:lnTo>
                <a:lnTo>
                  <a:pt x="755687" y="906777"/>
                </a:lnTo>
                <a:lnTo>
                  <a:pt x="739952" y="946577"/>
                </a:lnTo>
                <a:lnTo>
                  <a:pt x="725694" y="986955"/>
                </a:lnTo>
                <a:lnTo>
                  <a:pt x="712941" y="1027892"/>
                </a:lnTo>
                <a:lnTo>
                  <a:pt x="701722" y="1069370"/>
                </a:lnTo>
                <a:lnTo>
                  <a:pt x="692064" y="1111370"/>
                </a:lnTo>
                <a:lnTo>
                  <a:pt x="683995" y="1153873"/>
                </a:lnTo>
                <a:lnTo>
                  <a:pt x="677544" y="1196861"/>
                </a:lnTo>
                <a:lnTo>
                  <a:pt x="0" y="1500899"/>
                </a:lnTo>
                <a:lnTo>
                  <a:pt x="731519" y="1705623"/>
                </a:lnTo>
                <a:lnTo>
                  <a:pt x="747251" y="1747833"/>
                </a:lnTo>
                <a:lnTo>
                  <a:pt x="764584" y="1789392"/>
                </a:lnTo>
                <a:lnTo>
                  <a:pt x="783486" y="1830280"/>
                </a:lnTo>
                <a:lnTo>
                  <a:pt x="803926" y="1870475"/>
                </a:lnTo>
                <a:lnTo>
                  <a:pt x="825875" y="1909956"/>
                </a:lnTo>
                <a:lnTo>
                  <a:pt x="849299" y="1948701"/>
                </a:lnTo>
                <a:lnTo>
                  <a:pt x="874169" y="1986690"/>
                </a:lnTo>
                <a:lnTo>
                  <a:pt x="900453" y="2023900"/>
                </a:lnTo>
                <a:lnTo>
                  <a:pt x="928120" y="2060310"/>
                </a:lnTo>
                <a:lnTo>
                  <a:pt x="957139" y="2095900"/>
                </a:lnTo>
                <a:lnTo>
                  <a:pt x="987478" y="2130648"/>
                </a:lnTo>
                <a:lnTo>
                  <a:pt x="1019108" y="2164532"/>
                </a:lnTo>
                <a:lnTo>
                  <a:pt x="1051995" y="2197532"/>
                </a:lnTo>
                <a:lnTo>
                  <a:pt x="1086110" y="2229625"/>
                </a:lnTo>
                <a:lnTo>
                  <a:pt x="1121421" y="2260791"/>
                </a:lnTo>
                <a:lnTo>
                  <a:pt x="1157898" y="2291008"/>
                </a:lnTo>
                <a:lnTo>
                  <a:pt x="1195508" y="2320255"/>
                </a:lnTo>
                <a:lnTo>
                  <a:pt x="1234221" y="2348511"/>
                </a:lnTo>
                <a:lnTo>
                  <a:pt x="1274006" y="2375754"/>
                </a:lnTo>
                <a:lnTo>
                  <a:pt x="1314832" y="2401964"/>
                </a:lnTo>
                <a:lnTo>
                  <a:pt x="1356667" y="2427118"/>
                </a:lnTo>
                <a:lnTo>
                  <a:pt x="1399480" y="2451195"/>
                </a:lnTo>
                <a:lnTo>
                  <a:pt x="1443240" y="2474174"/>
                </a:lnTo>
                <a:lnTo>
                  <a:pt x="1487917" y="2496034"/>
                </a:lnTo>
                <a:lnTo>
                  <a:pt x="1533479" y="2516754"/>
                </a:lnTo>
                <a:lnTo>
                  <a:pt x="1579894" y="2536311"/>
                </a:lnTo>
                <a:lnTo>
                  <a:pt x="1627132" y="2554686"/>
                </a:lnTo>
                <a:lnTo>
                  <a:pt x="1675162" y="2571856"/>
                </a:lnTo>
                <a:lnTo>
                  <a:pt x="1723953" y="2587800"/>
                </a:lnTo>
                <a:lnTo>
                  <a:pt x="1773472" y="2602497"/>
                </a:lnTo>
                <a:lnTo>
                  <a:pt x="1823690" y="2615925"/>
                </a:lnTo>
                <a:lnTo>
                  <a:pt x="1874575" y="2628064"/>
                </a:lnTo>
                <a:lnTo>
                  <a:pt x="1926096" y="2638891"/>
                </a:lnTo>
                <a:lnTo>
                  <a:pt x="1978222" y="2648386"/>
                </a:lnTo>
                <a:lnTo>
                  <a:pt x="2030922" y="2656528"/>
                </a:lnTo>
                <a:lnTo>
                  <a:pt x="2084164" y="2663294"/>
                </a:lnTo>
                <a:lnTo>
                  <a:pt x="2137918" y="2668664"/>
                </a:lnTo>
                <a:lnTo>
                  <a:pt x="2190877" y="2672550"/>
                </a:lnTo>
                <a:lnTo>
                  <a:pt x="2243593" y="2675046"/>
                </a:lnTo>
                <a:lnTo>
                  <a:pt x="2296038" y="2676171"/>
                </a:lnTo>
                <a:lnTo>
                  <a:pt x="2348185" y="2675943"/>
                </a:lnTo>
                <a:lnTo>
                  <a:pt x="2400004" y="2674380"/>
                </a:lnTo>
                <a:lnTo>
                  <a:pt x="2451468" y="2671501"/>
                </a:lnTo>
                <a:lnTo>
                  <a:pt x="2502550" y="2667325"/>
                </a:lnTo>
                <a:lnTo>
                  <a:pt x="2553220" y="2661870"/>
                </a:lnTo>
                <a:lnTo>
                  <a:pt x="2603451" y="2655155"/>
                </a:lnTo>
                <a:lnTo>
                  <a:pt x="2653215" y="2647197"/>
                </a:lnTo>
                <a:lnTo>
                  <a:pt x="2702484" y="2638015"/>
                </a:lnTo>
                <a:lnTo>
                  <a:pt x="2751229" y="2627629"/>
                </a:lnTo>
                <a:lnTo>
                  <a:pt x="2799422" y="2616055"/>
                </a:lnTo>
                <a:lnTo>
                  <a:pt x="2847037" y="2603313"/>
                </a:lnTo>
                <a:lnTo>
                  <a:pt x="2894044" y="2589422"/>
                </a:lnTo>
                <a:lnTo>
                  <a:pt x="2940415" y="2574399"/>
                </a:lnTo>
                <a:lnTo>
                  <a:pt x="2986122" y="2558264"/>
                </a:lnTo>
                <a:lnTo>
                  <a:pt x="3031138" y="2541033"/>
                </a:lnTo>
                <a:lnTo>
                  <a:pt x="3075434" y="2522727"/>
                </a:lnTo>
                <a:lnTo>
                  <a:pt x="3118983" y="2503364"/>
                </a:lnTo>
                <a:lnTo>
                  <a:pt x="3161755" y="2482961"/>
                </a:lnTo>
                <a:lnTo>
                  <a:pt x="3203724" y="2461538"/>
                </a:lnTo>
                <a:lnTo>
                  <a:pt x="3244860" y="2439113"/>
                </a:lnTo>
                <a:lnTo>
                  <a:pt x="3285137" y="2415704"/>
                </a:lnTo>
                <a:lnTo>
                  <a:pt x="3324525" y="2391330"/>
                </a:lnTo>
                <a:lnTo>
                  <a:pt x="3362998" y="2366009"/>
                </a:lnTo>
                <a:lnTo>
                  <a:pt x="3400526" y="2339760"/>
                </a:lnTo>
                <a:lnTo>
                  <a:pt x="3437082" y="2312601"/>
                </a:lnTo>
                <a:lnTo>
                  <a:pt x="3472637" y="2284551"/>
                </a:lnTo>
                <a:lnTo>
                  <a:pt x="3507165" y="2255628"/>
                </a:lnTo>
                <a:lnTo>
                  <a:pt x="3540636" y="2225851"/>
                </a:lnTo>
                <a:lnTo>
                  <a:pt x="3573022" y="2195237"/>
                </a:lnTo>
                <a:lnTo>
                  <a:pt x="3604296" y="2163806"/>
                </a:lnTo>
                <a:lnTo>
                  <a:pt x="3634429" y="2131576"/>
                </a:lnTo>
                <a:lnTo>
                  <a:pt x="3663394" y="2098566"/>
                </a:lnTo>
                <a:lnTo>
                  <a:pt x="3691162" y="2064793"/>
                </a:lnTo>
                <a:lnTo>
                  <a:pt x="3717705" y="2030277"/>
                </a:lnTo>
                <a:lnTo>
                  <a:pt x="3742995" y="1995036"/>
                </a:lnTo>
                <a:lnTo>
                  <a:pt x="3767005" y="1959088"/>
                </a:lnTo>
                <a:lnTo>
                  <a:pt x="3789706" y="1922452"/>
                </a:lnTo>
                <a:lnTo>
                  <a:pt x="3811069" y="1885146"/>
                </a:lnTo>
                <a:lnTo>
                  <a:pt x="3831068" y="1847188"/>
                </a:lnTo>
                <a:lnTo>
                  <a:pt x="3849673" y="1808598"/>
                </a:lnTo>
                <a:lnTo>
                  <a:pt x="3866858" y="1769394"/>
                </a:lnTo>
                <a:lnTo>
                  <a:pt x="3882593" y="1729593"/>
                </a:lnTo>
                <a:lnTo>
                  <a:pt x="3896851" y="1689215"/>
                </a:lnTo>
                <a:lnTo>
                  <a:pt x="3909604" y="1648278"/>
                </a:lnTo>
                <a:lnTo>
                  <a:pt x="3920823" y="1606800"/>
                </a:lnTo>
                <a:lnTo>
                  <a:pt x="3930481" y="1564801"/>
                </a:lnTo>
                <a:lnTo>
                  <a:pt x="3938550" y="1522298"/>
                </a:lnTo>
                <a:lnTo>
                  <a:pt x="3945001" y="1479309"/>
                </a:lnTo>
                <a:lnTo>
                  <a:pt x="3949773" y="1436176"/>
                </a:lnTo>
                <a:lnTo>
                  <a:pt x="3952838" y="1393240"/>
                </a:lnTo>
                <a:lnTo>
                  <a:pt x="3954220" y="1350525"/>
                </a:lnTo>
                <a:lnTo>
                  <a:pt x="3953941" y="1308053"/>
                </a:lnTo>
                <a:lnTo>
                  <a:pt x="3952023" y="1265847"/>
                </a:lnTo>
                <a:lnTo>
                  <a:pt x="3948490" y="1223931"/>
                </a:lnTo>
                <a:lnTo>
                  <a:pt x="3943363" y="1182327"/>
                </a:lnTo>
                <a:lnTo>
                  <a:pt x="3936666" y="1141057"/>
                </a:lnTo>
                <a:lnTo>
                  <a:pt x="3928422" y="1100146"/>
                </a:lnTo>
                <a:lnTo>
                  <a:pt x="3918652" y="1059614"/>
                </a:lnTo>
                <a:lnTo>
                  <a:pt x="3907380" y="1019487"/>
                </a:lnTo>
                <a:lnTo>
                  <a:pt x="3894628" y="979785"/>
                </a:lnTo>
                <a:lnTo>
                  <a:pt x="3880418" y="940533"/>
                </a:lnTo>
                <a:lnTo>
                  <a:pt x="3864775" y="901752"/>
                </a:lnTo>
                <a:lnTo>
                  <a:pt x="3847719" y="863467"/>
                </a:lnTo>
                <a:lnTo>
                  <a:pt x="3829274" y="825699"/>
                </a:lnTo>
                <a:lnTo>
                  <a:pt x="3809463" y="788471"/>
                </a:lnTo>
                <a:lnTo>
                  <a:pt x="3788308" y="751807"/>
                </a:lnTo>
                <a:lnTo>
                  <a:pt x="3765832" y="715730"/>
                </a:lnTo>
                <a:lnTo>
                  <a:pt x="3742058" y="680261"/>
                </a:lnTo>
                <a:lnTo>
                  <a:pt x="3717007" y="645424"/>
                </a:lnTo>
                <a:lnTo>
                  <a:pt x="3690703" y="611242"/>
                </a:lnTo>
                <a:lnTo>
                  <a:pt x="3663052" y="577604"/>
                </a:lnTo>
                <a:lnTo>
                  <a:pt x="3634427" y="544934"/>
                </a:lnTo>
                <a:lnTo>
                  <a:pt x="3604500" y="512853"/>
                </a:lnTo>
                <a:lnTo>
                  <a:pt x="3573410" y="481519"/>
                </a:lnTo>
                <a:lnTo>
                  <a:pt x="3541180" y="450953"/>
                </a:lnTo>
                <a:lnTo>
                  <a:pt x="3507834" y="421180"/>
                </a:lnTo>
                <a:lnTo>
                  <a:pt x="3473392" y="392221"/>
                </a:lnTo>
                <a:lnTo>
                  <a:pt x="3437879" y="364100"/>
                </a:lnTo>
                <a:lnTo>
                  <a:pt x="3401316" y="336839"/>
                </a:lnTo>
                <a:lnTo>
                  <a:pt x="3363727" y="310461"/>
                </a:lnTo>
                <a:lnTo>
                  <a:pt x="3325134" y="284990"/>
                </a:lnTo>
                <a:lnTo>
                  <a:pt x="3285560" y="260448"/>
                </a:lnTo>
                <a:lnTo>
                  <a:pt x="3245027" y="236857"/>
                </a:lnTo>
                <a:lnTo>
                  <a:pt x="3203559" y="214241"/>
                </a:lnTo>
                <a:lnTo>
                  <a:pt x="3161177" y="192623"/>
                </a:lnTo>
                <a:lnTo>
                  <a:pt x="3117904" y="172025"/>
                </a:lnTo>
                <a:lnTo>
                  <a:pt x="3073763" y="152471"/>
                </a:lnTo>
                <a:lnTo>
                  <a:pt x="3028778" y="133982"/>
                </a:lnTo>
                <a:lnTo>
                  <a:pt x="2982969" y="116583"/>
                </a:lnTo>
                <a:lnTo>
                  <a:pt x="2936361" y="100295"/>
                </a:lnTo>
                <a:lnTo>
                  <a:pt x="2888975" y="85142"/>
                </a:lnTo>
                <a:lnTo>
                  <a:pt x="2840835" y="71146"/>
                </a:lnTo>
                <a:lnTo>
                  <a:pt x="2791963" y="58331"/>
                </a:lnTo>
                <a:lnTo>
                  <a:pt x="2742381" y="46719"/>
                </a:lnTo>
                <a:lnTo>
                  <a:pt x="2692113" y="36333"/>
                </a:lnTo>
                <a:lnTo>
                  <a:pt x="2641181" y="27196"/>
                </a:lnTo>
                <a:lnTo>
                  <a:pt x="2589608" y="19330"/>
                </a:lnTo>
                <a:lnTo>
                  <a:pt x="2537416" y="12759"/>
                </a:lnTo>
                <a:lnTo>
                  <a:pt x="2484628" y="7506"/>
                </a:lnTo>
                <a:lnTo>
                  <a:pt x="2431668" y="3620"/>
                </a:lnTo>
                <a:lnTo>
                  <a:pt x="2378952" y="1124"/>
                </a:lnTo>
                <a:lnTo>
                  <a:pt x="2326507"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6303009" y="2046705"/>
            <a:ext cx="7909558" cy="5353050"/>
          </a:xfrm>
          <a:custGeom>
            <a:avLst/>
            <a:gdLst/>
            <a:ahLst/>
            <a:cxnLst/>
            <a:rect l="l" t="t" r="r" b="b"/>
            <a:pathLst>
              <a:path w="3954779" h="2676525">
                <a:moveTo>
                  <a:pt x="0" y="1500899"/>
                </a:moveTo>
                <a:lnTo>
                  <a:pt x="677544" y="1196861"/>
                </a:lnTo>
                <a:lnTo>
                  <a:pt x="683995" y="1153873"/>
                </a:lnTo>
                <a:lnTo>
                  <a:pt x="692064" y="1111370"/>
                </a:lnTo>
                <a:lnTo>
                  <a:pt x="701722" y="1069370"/>
                </a:lnTo>
                <a:lnTo>
                  <a:pt x="712941" y="1027892"/>
                </a:lnTo>
                <a:lnTo>
                  <a:pt x="725694" y="986955"/>
                </a:lnTo>
                <a:lnTo>
                  <a:pt x="739952" y="946577"/>
                </a:lnTo>
                <a:lnTo>
                  <a:pt x="755687" y="906777"/>
                </a:lnTo>
                <a:lnTo>
                  <a:pt x="772872" y="867572"/>
                </a:lnTo>
                <a:lnTo>
                  <a:pt x="791477" y="828982"/>
                </a:lnTo>
                <a:lnTo>
                  <a:pt x="811476" y="791025"/>
                </a:lnTo>
                <a:lnTo>
                  <a:pt x="832839" y="753719"/>
                </a:lnTo>
                <a:lnTo>
                  <a:pt x="855540" y="717082"/>
                </a:lnTo>
                <a:lnTo>
                  <a:pt x="879550" y="681134"/>
                </a:lnTo>
                <a:lnTo>
                  <a:pt x="904840" y="645893"/>
                </a:lnTo>
                <a:lnTo>
                  <a:pt x="931383" y="611377"/>
                </a:lnTo>
                <a:lnTo>
                  <a:pt x="959151" y="577604"/>
                </a:lnTo>
                <a:lnTo>
                  <a:pt x="988116" y="544594"/>
                </a:lnTo>
                <a:lnTo>
                  <a:pt x="1018249" y="512364"/>
                </a:lnTo>
                <a:lnTo>
                  <a:pt x="1049523" y="480933"/>
                </a:lnTo>
                <a:lnTo>
                  <a:pt x="1081909" y="450320"/>
                </a:lnTo>
                <a:lnTo>
                  <a:pt x="1115380" y="420542"/>
                </a:lnTo>
                <a:lnTo>
                  <a:pt x="1149908" y="391619"/>
                </a:lnTo>
                <a:lnTo>
                  <a:pt x="1185463" y="363569"/>
                </a:lnTo>
                <a:lnTo>
                  <a:pt x="1222019" y="336410"/>
                </a:lnTo>
                <a:lnTo>
                  <a:pt x="1259547" y="310161"/>
                </a:lnTo>
                <a:lnTo>
                  <a:pt x="1298020" y="284840"/>
                </a:lnTo>
                <a:lnTo>
                  <a:pt x="1337408" y="260466"/>
                </a:lnTo>
                <a:lnTo>
                  <a:pt x="1377685" y="237057"/>
                </a:lnTo>
                <a:lnTo>
                  <a:pt x="1418821" y="214632"/>
                </a:lnTo>
                <a:lnTo>
                  <a:pt x="1460790" y="193209"/>
                </a:lnTo>
                <a:lnTo>
                  <a:pt x="1503562" y="172806"/>
                </a:lnTo>
                <a:lnTo>
                  <a:pt x="1547111" y="153443"/>
                </a:lnTo>
                <a:lnTo>
                  <a:pt x="1591407" y="135137"/>
                </a:lnTo>
                <a:lnTo>
                  <a:pt x="1636423" y="117907"/>
                </a:lnTo>
                <a:lnTo>
                  <a:pt x="1682130" y="101771"/>
                </a:lnTo>
                <a:lnTo>
                  <a:pt x="1728501" y="86748"/>
                </a:lnTo>
                <a:lnTo>
                  <a:pt x="1775508" y="72857"/>
                </a:lnTo>
                <a:lnTo>
                  <a:pt x="1823123" y="60115"/>
                </a:lnTo>
                <a:lnTo>
                  <a:pt x="1871316" y="48542"/>
                </a:lnTo>
                <a:lnTo>
                  <a:pt x="1920061" y="38155"/>
                </a:lnTo>
                <a:lnTo>
                  <a:pt x="1969330" y="28974"/>
                </a:lnTo>
                <a:lnTo>
                  <a:pt x="2019094" y="21016"/>
                </a:lnTo>
                <a:lnTo>
                  <a:pt x="2069325" y="14300"/>
                </a:lnTo>
                <a:lnTo>
                  <a:pt x="2119995" y="8845"/>
                </a:lnTo>
                <a:lnTo>
                  <a:pt x="2171077" y="4669"/>
                </a:lnTo>
                <a:lnTo>
                  <a:pt x="2222541" y="1790"/>
                </a:lnTo>
                <a:lnTo>
                  <a:pt x="2274360" y="228"/>
                </a:lnTo>
                <a:lnTo>
                  <a:pt x="2326507" y="0"/>
                </a:lnTo>
                <a:lnTo>
                  <a:pt x="2378952" y="1124"/>
                </a:lnTo>
                <a:lnTo>
                  <a:pt x="2431668" y="3620"/>
                </a:lnTo>
                <a:lnTo>
                  <a:pt x="2484628" y="7506"/>
                </a:lnTo>
                <a:lnTo>
                  <a:pt x="2537416" y="12759"/>
                </a:lnTo>
                <a:lnTo>
                  <a:pt x="2589608" y="19330"/>
                </a:lnTo>
                <a:lnTo>
                  <a:pt x="2641181" y="27196"/>
                </a:lnTo>
                <a:lnTo>
                  <a:pt x="2692113" y="36333"/>
                </a:lnTo>
                <a:lnTo>
                  <a:pt x="2742381" y="46719"/>
                </a:lnTo>
                <a:lnTo>
                  <a:pt x="2791963" y="58331"/>
                </a:lnTo>
                <a:lnTo>
                  <a:pt x="2840835" y="71146"/>
                </a:lnTo>
                <a:lnTo>
                  <a:pt x="2888975" y="85142"/>
                </a:lnTo>
                <a:lnTo>
                  <a:pt x="2936361" y="100295"/>
                </a:lnTo>
                <a:lnTo>
                  <a:pt x="2982969" y="116583"/>
                </a:lnTo>
                <a:lnTo>
                  <a:pt x="3028778" y="133982"/>
                </a:lnTo>
                <a:lnTo>
                  <a:pt x="3073763" y="152471"/>
                </a:lnTo>
                <a:lnTo>
                  <a:pt x="3117904" y="172025"/>
                </a:lnTo>
                <a:lnTo>
                  <a:pt x="3161177" y="192623"/>
                </a:lnTo>
                <a:lnTo>
                  <a:pt x="3203559" y="214241"/>
                </a:lnTo>
                <a:lnTo>
                  <a:pt x="3245027" y="236857"/>
                </a:lnTo>
                <a:lnTo>
                  <a:pt x="3285560" y="260448"/>
                </a:lnTo>
                <a:lnTo>
                  <a:pt x="3325134" y="284990"/>
                </a:lnTo>
                <a:lnTo>
                  <a:pt x="3363727" y="310461"/>
                </a:lnTo>
                <a:lnTo>
                  <a:pt x="3401316" y="336839"/>
                </a:lnTo>
                <a:lnTo>
                  <a:pt x="3437879" y="364100"/>
                </a:lnTo>
                <a:lnTo>
                  <a:pt x="3473392" y="392221"/>
                </a:lnTo>
                <a:lnTo>
                  <a:pt x="3507834" y="421180"/>
                </a:lnTo>
                <a:lnTo>
                  <a:pt x="3541180" y="450953"/>
                </a:lnTo>
                <a:lnTo>
                  <a:pt x="3573410" y="481519"/>
                </a:lnTo>
                <a:lnTo>
                  <a:pt x="3604500" y="512853"/>
                </a:lnTo>
                <a:lnTo>
                  <a:pt x="3634427" y="544934"/>
                </a:lnTo>
                <a:lnTo>
                  <a:pt x="3663169" y="577738"/>
                </a:lnTo>
                <a:lnTo>
                  <a:pt x="3690703" y="611242"/>
                </a:lnTo>
                <a:lnTo>
                  <a:pt x="3717007" y="645424"/>
                </a:lnTo>
                <a:lnTo>
                  <a:pt x="3742058" y="680261"/>
                </a:lnTo>
                <a:lnTo>
                  <a:pt x="3765832" y="715730"/>
                </a:lnTo>
                <a:lnTo>
                  <a:pt x="3788308" y="751807"/>
                </a:lnTo>
                <a:lnTo>
                  <a:pt x="3809463" y="788471"/>
                </a:lnTo>
                <a:lnTo>
                  <a:pt x="3829274" y="825699"/>
                </a:lnTo>
                <a:lnTo>
                  <a:pt x="3847719" y="863467"/>
                </a:lnTo>
                <a:lnTo>
                  <a:pt x="3864775" y="901752"/>
                </a:lnTo>
                <a:lnTo>
                  <a:pt x="3880418" y="940533"/>
                </a:lnTo>
                <a:lnTo>
                  <a:pt x="3894628" y="979785"/>
                </a:lnTo>
                <a:lnTo>
                  <a:pt x="3907380" y="1019487"/>
                </a:lnTo>
                <a:lnTo>
                  <a:pt x="3918652" y="1059614"/>
                </a:lnTo>
                <a:lnTo>
                  <a:pt x="3928422" y="1100146"/>
                </a:lnTo>
                <a:lnTo>
                  <a:pt x="3936666" y="1141057"/>
                </a:lnTo>
                <a:lnTo>
                  <a:pt x="3943363" y="1182327"/>
                </a:lnTo>
                <a:lnTo>
                  <a:pt x="3948490" y="1223931"/>
                </a:lnTo>
                <a:lnTo>
                  <a:pt x="3952023" y="1265847"/>
                </a:lnTo>
                <a:lnTo>
                  <a:pt x="3953941" y="1308053"/>
                </a:lnTo>
                <a:lnTo>
                  <a:pt x="3954220" y="1350525"/>
                </a:lnTo>
                <a:lnTo>
                  <a:pt x="3952838" y="1393240"/>
                </a:lnTo>
                <a:lnTo>
                  <a:pt x="3949773" y="1436176"/>
                </a:lnTo>
                <a:lnTo>
                  <a:pt x="3945001" y="1479309"/>
                </a:lnTo>
                <a:lnTo>
                  <a:pt x="3938550" y="1522298"/>
                </a:lnTo>
                <a:lnTo>
                  <a:pt x="3930481" y="1564801"/>
                </a:lnTo>
                <a:lnTo>
                  <a:pt x="3920823" y="1606800"/>
                </a:lnTo>
                <a:lnTo>
                  <a:pt x="3909604" y="1648278"/>
                </a:lnTo>
                <a:lnTo>
                  <a:pt x="3896851" y="1689215"/>
                </a:lnTo>
                <a:lnTo>
                  <a:pt x="3882593" y="1729593"/>
                </a:lnTo>
                <a:lnTo>
                  <a:pt x="3866858" y="1769394"/>
                </a:lnTo>
                <a:lnTo>
                  <a:pt x="3849673" y="1808598"/>
                </a:lnTo>
                <a:lnTo>
                  <a:pt x="3831068" y="1847188"/>
                </a:lnTo>
                <a:lnTo>
                  <a:pt x="3811069" y="1885146"/>
                </a:lnTo>
                <a:lnTo>
                  <a:pt x="3789706" y="1922452"/>
                </a:lnTo>
                <a:lnTo>
                  <a:pt x="3767005" y="1959088"/>
                </a:lnTo>
                <a:lnTo>
                  <a:pt x="3742995" y="1995036"/>
                </a:lnTo>
                <a:lnTo>
                  <a:pt x="3717705" y="2030277"/>
                </a:lnTo>
                <a:lnTo>
                  <a:pt x="3691162" y="2064793"/>
                </a:lnTo>
                <a:lnTo>
                  <a:pt x="3663394" y="2098566"/>
                </a:lnTo>
                <a:lnTo>
                  <a:pt x="3634429" y="2131576"/>
                </a:lnTo>
                <a:lnTo>
                  <a:pt x="3604296" y="2163806"/>
                </a:lnTo>
                <a:lnTo>
                  <a:pt x="3573022" y="2195237"/>
                </a:lnTo>
                <a:lnTo>
                  <a:pt x="3540636" y="2225851"/>
                </a:lnTo>
                <a:lnTo>
                  <a:pt x="3507165" y="2255628"/>
                </a:lnTo>
                <a:lnTo>
                  <a:pt x="3472637" y="2284551"/>
                </a:lnTo>
                <a:lnTo>
                  <a:pt x="3437082" y="2312601"/>
                </a:lnTo>
                <a:lnTo>
                  <a:pt x="3400526" y="2339760"/>
                </a:lnTo>
                <a:lnTo>
                  <a:pt x="3362998" y="2366009"/>
                </a:lnTo>
                <a:lnTo>
                  <a:pt x="3324525" y="2391330"/>
                </a:lnTo>
                <a:lnTo>
                  <a:pt x="3285137" y="2415704"/>
                </a:lnTo>
                <a:lnTo>
                  <a:pt x="3244860" y="2439113"/>
                </a:lnTo>
                <a:lnTo>
                  <a:pt x="3203724" y="2461538"/>
                </a:lnTo>
                <a:lnTo>
                  <a:pt x="3161755" y="2482961"/>
                </a:lnTo>
                <a:lnTo>
                  <a:pt x="3118983" y="2503364"/>
                </a:lnTo>
                <a:lnTo>
                  <a:pt x="3075434" y="2522727"/>
                </a:lnTo>
                <a:lnTo>
                  <a:pt x="3031138" y="2541033"/>
                </a:lnTo>
                <a:lnTo>
                  <a:pt x="2986122" y="2558264"/>
                </a:lnTo>
                <a:lnTo>
                  <a:pt x="2940415" y="2574399"/>
                </a:lnTo>
                <a:lnTo>
                  <a:pt x="2894044" y="2589422"/>
                </a:lnTo>
                <a:lnTo>
                  <a:pt x="2847037" y="2603313"/>
                </a:lnTo>
                <a:lnTo>
                  <a:pt x="2799422" y="2616055"/>
                </a:lnTo>
                <a:lnTo>
                  <a:pt x="2751229" y="2627629"/>
                </a:lnTo>
                <a:lnTo>
                  <a:pt x="2702484" y="2638015"/>
                </a:lnTo>
                <a:lnTo>
                  <a:pt x="2653215" y="2647197"/>
                </a:lnTo>
                <a:lnTo>
                  <a:pt x="2603451" y="2655155"/>
                </a:lnTo>
                <a:lnTo>
                  <a:pt x="2553220" y="2661870"/>
                </a:lnTo>
                <a:lnTo>
                  <a:pt x="2502550" y="2667325"/>
                </a:lnTo>
                <a:lnTo>
                  <a:pt x="2451468" y="2671501"/>
                </a:lnTo>
                <a:lnTo>
                  <a:pt x="2400004" y="2674380"/>
                </a:lnTo>
                <a:lnTo>
                  <a:pt x="2348185" y="2675943"/>
                </a:lnTo>
                <a:lnTo>
                  <a:pt x="2296038" y="2676171"/>
                </a:lnTo>
                <a:lnTo>
                  <a:pt x="2243593" y="2675046"/>
                </a:lnTo>
                <a:lnTo>
                  <a:pt x="2190877" y="2672550"/>
                </a:lnTo>
                <a:lnTo>
                  <a:pt x="2137918" y="2668664"/>
                </a:lnTo>
                <a:lnTo>
                  <a:pt x="2084164" y="2663294"/>
                </a:lnTo>
                <a:lnTo>
                  <a:pt x="2030922" y="2656528"/>
                </a:lnTo>
                <a:lnTo>
                  <a:pt x="1978222" y="2648386"/>
                </a:lnTo>
                <a:lnTo>
                  <a:pt x="1926096" y="2638891"/>
                </a:lnTo>
                <a:lnTo>
                  <a:pt x="1874575" y="2628064"/>
                </a:lnTo>
                <a:lnTo>
                  <a:pt x="1823690" y="2615925"/>
                </a:lnTo>
                <a:lnTo>
                  <a:pt x="1773472" y="2602497"/>
                </a:lnTo>
                <a:lnTo>
                  <a:pt x="1723953" y="2587800"/>
                </a:lnTo>
                <a:lnTo>
                  <a:pt x="1675162" y="2571856"/>
                </a:lnTo>
                <a:lnTo>
                  <a:pt x="1627132" y="2554686"/>
                </a:lnTo>
                <a:lnTo>
                  <a:pt x="1579894" y="2536311"/>
                </a:lnTo>
                <a:lnTo>
                  <a:pt x="1533479" y="2516754"/>
                </a:lnTo>
                <a:lnTo>
                  <a:pt x="1487917" y="2496034"/>
                </a:lnTo>
                <a:lnTo>
                  <a:pt x="1443240" y="2474174"/>
                </a:lnTo>
                <a:lnTo>
                  <a:pt x="1399480" y="2451195"/>
                </a:lnTo>
                <a:lnTo>
                  <a:pt x="1356667" y="2427118"/>
                </a:lnTo>
                <a:lnTo>
                  <a:pt x="1314832" y="2401964"/>
                </a:lnTo>
                <a:lnTo>
                  <a:pt x="1274006" y="2375754"/>
                </a:lnTo>
                <a:lnTo>
                  <a:pt x="1234221" y="2348511"/>
                </a:lnTo>
                <a:lnTo>
                  <a:pt x="1195508" y="2320255"/>
                </a:lnTo>
                <a:lnTo>
                  <a:pt x="1157898" y="2291008"/>
                </a:lnTo>
                <a:lnTo>
                  <a:pt x="1121421" y="2260791"/>
                </a:lnTo>
                <a:lnTo>
                  <a:pt x="1086110" y="2229625"/>
                </a:lnTo>
                <a:lnTo>
                  <a:pt x="1051995" y="2197532"/>
                </a:lnTo>
                <a:lnTo>
                  <a:pt x="1019108" y="2164532"/>
                </a:lnTo>
                <a:lnTo>
                  <a:pt x="987478" y="2130648"/>
                </a:lnTo>
                <a:lnTo>
                  <a:pt x="957139" y="2095900"/>
                </a:lnTo>
                <a:lnTo>
                  <a:pt x="928120" y="2060310"/>
                </a:lnTo>
                <a:lnTo>
                  <a:pt x="900453" y="2023900"/>
                </a:lnTo>
                <a:lnTo>
                  <a:pt x="874169" y="1986690"/>
                </a:lnTo>
                <a:lnTo>
                  <a:pt x="849299" y="1948701"/>
                </a:lnTo>
                <a:lnTo>
                  <a:pt x="825875" y="1909956"/>
                </a:lnTo>
                <a:lnTo>
                  <a:pt x="803926" y="1870475"/>
                </a:lnTo>
                <a:lnTo>
                  <a:pt x="783486" y="1830280"/>
                </a:lnTo>
                <a:lnTo>
                  <a:pt x="764584" y="1789392"/>
                </a:lnTo>
                <a:lnTo>
                  <a:pt x="747251" y="1747833"/>
                </a:lnTo>
                <a:lnTo>
                  <a:pt x="731519" y="1705623"/>
                </a:lnTo>
                <a:lnTo>
                  <a:pt x="0" y="1500899"/>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8824214" y="2757425"/>
            <a:ext cx="4201160" cy="3904915"/>
          </a:xfrm>
          <a:prstGeom prst="rect">
            <a:avLst/>
          </a:prstGeom>
        </p:spPr>
        <p:txBody>
          <a:bodyPr vert="horz" wrap="square" lIns="0" tIns="26670" rIns="0" bIns="0" rtlCol="0">
            <a:spAutoFit/>
          </a:bodyPr>
          <a:lstStyle/>
          <a:p>
            <a:pPr marL="25400" marR="11430" algn="ctr">
              <a:spcBef>
                <a:spcPts val="210"/>
              </a:spcBef>
            </a:pPr>
            <a:r>
              <a:rPr sz="2800" spc="-10" dirty="0">
                <a:solidFill>
                  <a:srgbClr val="5F5F5F"/>
                </a:solidFill>
                <a:latin typeface="Comic Sans MS"/>
                <a:cs typeface="Comic Sans MS"/>
              </a:rPr>
              <a:t>In </a:t>
            </a:r>
            <a:r>
              <a:rPr sz="2800" dirty="0">
                <a:solidFill>
                  <a:srgbClr val="5F5F5F"/>
                </a:solidFill>
                <a:latin typeface="Comic Sans MS"/>
                <a:cs typeface="Comic Sans MS"/>
              </a:rPr>
              <a:t>addition </a:t>
            </a:r>
            <a:r>
              <a:rPr sz="2800" spc="-10" dirty="0">
                <a:solidFill>
                  <a:srgbClr val="5F5F5F"/>
                </a:solidFill>
                <a:latin typeface="Comic Sans MS"/>
                <a:cs typeface="Comic Sans MS"/>
              </a:rPr>
              <a:t>to the </a:t>
            </a:r>
            <a:r>
              <a:rPr sz="2800" dirty="0">
                <a:solidFill>
                  <a:srgbClr val="5F5F5F"/>
                </a:solidFill>
                <a:latin typeface="Comic Sans MS"/>
                <a:cs typeface="Comic Sans MS"/>
              </a:rPr>
              <a:t>main  Ethereum blockchain  protocol, </a:t>
            </a:r>
            <a:r>
              <a:rPr sz="2800" spc="-10" dirty="0">
                <a:solidFill>
                  <a:srgbClr val="5F5F5F"/>
                </a:solidFill>
                <a:latin typeface="Comic Sans MS"/>
                <a:cs typeface="Comic Sans MS"/>
              </a:rPr>
              <a:t>there </a:t>
            </a:r>
            <a:r>
              <a:rPr sz="2800" dirty="0">
                <a:solidFill>
                  <a:srgbClr val="5F5F5F"/>
                </a:solidFill>
                <a:latin typeface="Comic Sans MS"/>
                <a:cs typeface="Comic Sans MS"/>
              </a:rPr>
              <a:t>are also  supporting </a:t>
            </a:r>
            <a:r>
              <a:rPr sz="2800" spc="-10" dirty="0">
                <a:solidFill>
                  <a:srgbClr val="5F5F5F"/>
                </a:solidFill>
                <a:latin typeface="Comic Sans MS"/>
                <a:cs typeface="Comic Sans MS"/>
              </a:rPr>
              <a:t>technologies  </a:t>
            </a:r>
            <a:r>
              <a:rPr sz="2800" dirty="0">
                <a:solidFill>
                  <a:srgbClr val="5F5F5F"/>
                </a:solidFill>
                <a:latin typeface="Comic Sans MS"/>
                <a:cs typeface="Comic Sans MS"/>
              </a:rPr>
              <a:t>in </a:t>
            </a:r>
            <a:r>
              <a:rPr sz="2800" spc="-10" dirty="0">
                <a:solidFill>
                  <a:srgbClr val="5F5F5F"/>
                </a:solidFill>
                <a:latin typeface="Comic Sans MS"/>
                <a:cs typeface="Comic Sans MS"/>
              </a:rPr>
              <a:t>development that</a:t>
            </a:r>
            <a:r>
              <a:rPr sz="2800" spc="-210" dirty="0">
                <a:solidFill>
                  <a:srgbClr val="5F5F5F"/>
                </a:solidFill>
                <a:latin typeface="Comic Sans MS"/>
                <a:cs typeface="Comic Sans MS"/>
              </a:rPr>
              <a:t> </a:t>
            </a:r>
            <a:r>
              <a:rPr sz="2800" dirty="0">
                <a:solidFill>
                  <a:srgbClr val="5F5F5F"/>
                </a:solidFill>
                <a:latin typeface="Comic Sans MS"/>
                <a:cs typeface="Comic Sans MS"/>
              </a:rPr>
              <a:t>seek  </a:t>
            </a:r>
            <a:r>
              <a:rPr sz="2800" spc="-10" dirty="0">
                <a:solidFill>
                  <a:srgbClr val="5F5F5F"/>
                </a:solidFill>
                <a:latin typeface="Comic Sans MS"/>
                <a:cs typeface="Comic Sans MS"/>
              </a:rPr>
              <a:t>to </a:t>
            </a:r>
            <a:r>
              <a:rPr sz="2800" dirty="0">
                <a:solidFill>
                  <a:srgbClr val="5F5F5F"/>
                </a:solidFill>
                <a:latin typeface="Comic Sans MS"/>
                <a:cs typeface="Comic Sans MS"/>
              </a:rPr>
              <a:t>help </a:t>
            </a:r>
            <a:r>
              <a:rPr sz="2800" spc="-10" dirty="0">
                <a:solidFill>
                  <a:srgbClr val="5F5F5F"/>
                </a:solidFill>
                <a:latin typeface="Comic Sans MS"/>
                <a:cs typeface="Comic Sans MS"/>
              </a:rPr>
              <a:t>the network, </a:t>
            </a:r>
            <a:r>
              <a:rPr sz="2800" dirty="0">
                <a:solidFill>
                  <a:srgbClr val="5F5F5F"/>
                </a:solidFill>
                <a:latin typeface="Comic Sans MS"/>
                <a:cs typeface="Comic Sans MS"/>
              </a:rPr>
              <a:t>and  </a:t>
            </a:r>
            <a:r>
              <a:rPr sz="2800" spc="-10" dirty="0">
                <a:solidFill>
                  <a:srgbClr val="5F5F5F"/>
                </a:solidFill>
                <a:latin typeface="Comic Sans MS"/>
                <a:cs typeface="Comic Sans MS"/>
              </a:rPr>
              <a:t>components </a:t>
            </a:r>
            <a:r>
              <a:rPr sz="2800" dirty="0">
                <a:solidFill>
                  <a:srgbClr val="5F5F5F"/>
                </a:solidFill>
                <a:latin typeface="Comic Sans MS"/>
                <a:cs typeface="Comic Sans MS"/>
              </a:rPr>
              <a:t>built on </a:t>
            </a:r>
            <a:r>
              <a:rPr sz="2800" spc="-10" dirty="0">
                <a:solidFill>
                  <a:srgbClr val="5F5F5F"/>
                </a:solidFill>
                <a:latin typeface="Comic Sans MS"/>
                <a:cs typeface="Comic Sans MS"/>
              </a:rPr>
              <a:t>the  network, run more  efficiently</a:t>
            </a:r>
            <a:endParaRPr sz="2800" dirty="0">
              <a:solidFill>
                <a:prstClr val="black"/>
              </a:solidFill>
              <a:latin typeface="Comic Sans MS"/>
              <a:cs typeface="Comic Sans MS"/>
            </a:endParaRPr>
          </a:p>
        </p:txBody>
      </p:sp>
    </p:spTree>
    <p:extLst>
      <p:ext uri="{BB962C8B-B14F-4D97-AF65-F5344CB8AC3E}">
        <p14:creationId xmlns:p14="http://schemas.microsoft.com/office/powerpoint/2010/main" val="3025097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73240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Supporting</a:t>
            </a:r>
            <a:r>
              <a:rPr sz="5600" spc="-20" dirty="0">
                <a:solidFill>
                  <a:srgbClr val="095A82"/>
                </a:solidFill>
              </a:rPr>
              <a:t> Technologies</a:t>
            </a:r>
            <a:endParaRPr sz="5600"/>
          </a:p>
        </p:txBody>
      </p:sp>
      <p:sp>
        <p:nvSpPr>
          <p:cNvPr id="12" name="object 3"/>
          <p:cNvSpPr txBox="1"/>
          <p:nvPr/>
        </p:nvSpPr>
        <p:spPr>
          <a:xfrm>
            <a:off x="7280147" y="8837574"/>
            <a:ext cx="3729990" cy="442429"/>
          </a:xfrm>
          <a:prstGeom prst="rect">
            <a:avLst/>
          </a:prstGeom>
        </p:spPr>
        <p:txBody>
          <a:bodyPr vert="horz" wrap="square" lIns="0" tIns="26670" rIns="0" bIns="0" rtlCol="0">
            <a:spAutoFit/>
          </a:bodyPr>
          <a:lstStyle/>
          <a:p>
            <a:pPr marL="25400">
              <a:spcBef>
                <a:spcPts val="210"/>
              </a:spcBef>
            </a:pPr>
            <a:r>
              <a:rPr sz="2700" b="1" spc="-40" dirty="0">
                <a:solidFill>
                  <a:srgbClr val="5F5F5F"/>
                </a:solidFill>
                <a:cs typeface="Calibri"/>
              </a:rPr>
              <a:t>Web </a:t>
            </a:r>
            <a:r>
              <a:rPr sz="2700" b="1" spc="-10" dirty="0">
                <a:solidFill>
                  <a:srgbClr val="5F5F5F"/>
                </a:solidFill>
                <a:cs typeface="Calibri"/>
              </a:rPr>
              <a:t>3.0 </a:t>
            </a:r>
            <a:r>
              <a:rPr sz="2700" b="1" spc="-30" dirty="0">
                <a:solidFill>
                  <a:srgbClr val="5F5F5F"/>
                </a:solidFill>
                <a:cs typeface="Calibri"/>
              </a:rPr>
              <a:t>Technology</a:t>
            </a:r>
            <a:r>
              <a:rPr sz="2700" b="1" spc="-140" dirty="0">
                <a:solidFill>
                  <a:srgbClr val="5F5F5F"/>
                </a:solidFill>
                <a:cs typeface="Calibri"/>
              </a:rPr>
              <a:t> </a:t>
            </a:r>
            <a:r>
              <a:rPr sz="2700" b="1" spc="-10" dirty="0">
                <a:solidFill>
                  <a:srgbClr val="5F5F5F"/>
                </a:solidFill>
                <a:cs typeface="Calibri"/>
              </a:rPr>
              <a:t>Stack</a:t>
            </a:r>
            <a:endParaRPr sz="2700">
              <a:solidFill>
                <a:prstClr val="black"/>
              </a:solidFill>
              <a:cs typeface="Calibri"/>
            </a:endParaRPr>
          </a:p>
        </p:txBody>
      </p:sp>
      <p:sp>
        <p:nvSpPr>
          <p:cNvPr id="13" name="object 4"/>
          <p:cNvSpPr/>
          <p:nvPr/>
        </p:nvSpPr>
        <p:spPr>
          <a:xfrm>
            <a:off x="3233926" y="2142745"/>
            <a:ext cx="11820144" cy="665073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4054654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244856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We</a:t>
            </a:r>
            <a:r>
              <a:rPr sz="5600" spc="-30" dirty="0">
                <a:solidFill>
                  <a:srgbClr val="095A82"/>
                </a:solidFill>
              </a:rPr>
              <a:t>b</a:t>
            </a:r>
            <a:r>
              <a:rPr sz="5600" spc="-10" dirty="0">
                <a:solidFill>
                  <a:srgbClr val="095A82"/>
                </a:solidFill>
              </a:rPr>
              <a:t>3.js</a:t>
            </a:r>
            <a:endParaRPr sz="5600"/>
          </a:p>
        </p:txBody>
      </p:sp>
      <p:sp>
        <p:nvSpPr>
          <p:cNvPr id="12" name="object 3"/>
          <p:cNvSpPr txBox="1"/>
          <p:nvPr/>
        </p:nvSpPr>
        <p:spPr>
          <a:xfrm>
            <a:off x="942034" y="1653489"/>
            <a:ext cx="11602720" cy="1377300"/>
          </a:xfrm>
          <a:prstGeom prst="rect">
            <a:avLst/>
          </a:prstGeom>
        </p:spPr>
        <p:txBody>
          <a:bodyPr vert="horz" wrap="square" lIns="0" tIns="269240" rIns="0" bIns="0" rtlCol="0">
            <a:spAutoFit/>
          </a:bodyPr>
          <a:lstStyle/>
          <a:p>
            <a:pPr marL="598170" indent="-572770">
              <a:spcBef>
                <a:spcPts val="2120"/>
              </a:spcBef>
              <a:buClr>
                <a:srgbClr val="095A82"/>
              </a:buClr>
              <a:buFont typeface="Wingdings"/>
              <a:buChar char=""/>
              <a:tabLst>
                <a:tab pos="598170" algn="l"/>
                <a:tab pos="599440" algn="l"/>
              </a:tabLst>
            </a:pPr>
            <a:r>
              <a:rPr sz="2800" spc="-10" dirty="0">
                <a:solidFill>
                  <a:srgbClr val="5F5F5F"/>
                </a:solidFill>
                <a:cs typeface="Calibri"/>
              </a:rPr>
              <a:t>The </a:t>
            </a:r>
            <a:r>
              <a:rPr sz="2800" dirty="0">
                <a:solidFill>
                  <a:srgbClr val="5F5F5F"/>
                </a:solidFill>
                <a:cs typeface="Calibri"/>
              </a:rPr>
              <a:t>key </a:t>
            </a:r>
            <a:r>
              <a:rPr sz="2800" spc="-10" dirty="0">
                <a:solidFill>
                  <a:srgbClr val="5F5F5F"/>
                </a:solidFill>
                <a:cs typeface="Calibri"/>
              </a:rPr>
              <a:t>connection between the Ethereum </a:t>
            </a:r>
            <a:r>
              <a:rPr sz="2800" dirty="0">
                <a:solidFill>
                  <a:srgbClr val="5F5F5F"/>
                </a:solidFill>
                <a:cs typeface="Calibri"/>
              </a:rPr>
              <a:t>network </a:t>
            </a:r>
            <a:r>
              <a:rPr sz="2800" spc="-10" dirty="0">
                <a:solidFill>
                  <a:srgbClr val="5F5F5F"/>
                </a:solidFill>
                <a:cs typeface="Calibri"/>
              </a:rPr>
              <a:t>and </a:t>
            </a:r>
            <a:r>
              <a:rPr sz="2800" dirty="0">
                <a:solidFill>
                  <a:srgbClr val="5F5F5F"/>
                </a:solidFill>
                <a:cs typeface="Calibri"/>
              </a:rPr>
              <a:t>your</a:t>
            </a:r>
            <a:r>
              <a:rPr sz="2800" spc="120" dirty="0">
                <a:solidFill>
                  <a:srgbClr val="5F5F5F"/>
                </a:solidFill>
                <a:cs typeface="Calibri"/>
              </a:rPr>
              <a:t> </a:t>
            </a:r>
            <a:r>
              <a:rPr sz="2800" spc="-10" dirty="0">
                <a:solidFill>
                  <a:srgbClr val="5F5F5F"/>
                </a:solidFill>
                <a:cs typeface="Calibri"/>
              </a:rPr>
              <a:t>DApp</a:t>
            </a:r>
            <a:endParaRPr sz="2800">
              <a:solidFill>
                <a:prstClr val="black"/>
              </a:solidFill>
              <a:cs typeface="Calibri"/>
            </a:endParaRPr>
          </a:p>
          <a:p>
            <a:pPr marL="598170" indent="-572770">
              <a:spcBef>
                <a:spcPts val="1920"/>
              </a:spcBef>
              <a:buClr>
                <a:srgbClr val="095A82"/>
              </a:buClr>
              <a:buFont typeface="Wingdings"/>
              <a:buChar char=""/>
              <a:tabLst>
                <a:tab pos="598170" algn="l"/>
                <a:tab pos="599440" algn="l"/>
              </a:tabLst>
            </a:pPr>
            <a:r>
              <a:rPr sz="2800" spc="-10" dirty="0">
                <a:solidFill>
                  <a:srgbClr val="5F5F5F"/>
                </a:solidFill>
                <a:cs typeface="Calibri"/>
              </a:rPr>
              <a:t>Web3 </a:t>
            </a:r>
            <a:r>
              <a:rPr sz="2800" dirty="0">
                <a:solidFill>
                  <a:srgbClr val="5F5F5F"/>
                </a:solidFill>
                <a:cs typeface="Calibri"/>
              </a:rPr>
              <a:t>allows you to </a:t>
            </a:r>
            <a:r>
              <a:rPr sz="2800" spc="-10" dirty="0">
                <a:solidFill>
                  <a:srgbClr val="5F5F5F"/>
                </a:solidFill>
                <a:cs typeface="Calibri"/>
              </a:rPr>
              <a:t>compile, deploy, </a:t>
            </a:r>
            <a:r>
              <a:rPr sz="2800" dirty="0">
                <a:solidFill>
                  <a:srgbClr val="5F5F5F"/>
                </a:solidFill>
                <a:cs typeface="Calibri"/>
              </a:rPr>
              <a:t>and </a:t>
            </a:r>
            <a:r>
              <a:rPr sz="2800" spc="-10" dirty="0">
                <a:solidFill>
                  <a:srgbClr val="5F5F5F"/>
                </a:solidFill>
                <a:cs typeface="Calibri"/>
              </a:rPr>
              <a:t>interact </a:t>
            </a:r>
            <a:r>
              <a:rPr sz="2800" dirty="0">
                <a:solidFill>
                  <a:srgbClr val="5F5F5F"/>
                </a:solidFill>
                <a:cs typeface="Calibri"/>
              </a:rPr>
              <a:t>with your </a:t>
            </a:r>
            <a:r>
              <a:rPr sz="2800" spc="-10" dirty="0">
                <a:solidFill>
                  <a:srgbClr val="5F5F5F"/>
                </a:solidFill>
                <a:cs typeface="Calibri"/>
              </a:rPr>
              <a:t>smart</a:t>
            </a:r>
            <a:r>
              <a:rPr sz="2800" spc="80" dirty="0">
                <a:solidFill>
                  <a:srgbClr val="5F5F5F"/>
                </a:solidFill>
                <a:cs typeface="Calibri"/>
              </a:rPr>
              <a:t> </a:t>
            </a:r>
            <a:r>
              <a:rPr sz="2800" spc="-10" dirty="0">
                <a:solidFill>
                  <a:srgbClr val="5F5F5F"/>
                </a:solidFill>
                <a:cs typeface="Calibri"/>
              </a:rPr>
              <a:t>contracts</a:t>
            </a:r>
            <a:endParaRPr sz="2800">
              <a:solidFill>
                <a:prstClr val="black"/>
              </a:solidFill>
              <a:cs typeface="Calibri"/>
            </a:endParaRPr>
          </a:p>
        </p:txBody>
      </p:sp>
      <p:sp>
        <p:nvSpPr>
          <p:cNvPr id="13" name="object 4"/>
          <p:cNvSpPr/>
          <p:nvPr/>
        </p:nvSpPr>
        <p:spPr>
          <a:xfrm>
            <a:off x="1699509" y="3346202"/>
            <a:ext cx="15128094" cy="588017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975203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802640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Messaging </a:t>
            </a:r>
            <a:r>
              <a:rPr sz="5600" spc="-10" dirty="0">
                <a:solidFill>
                  <a:srgbClr val="095A82"/>
                </a:solidFill>
              </a:rPr>
              <a:t>and File</a:t>
            </a:r>
            <a:r>
              <a:rPr sz="5600" spc="30" dirty="0">
                <a:solidFill>
                  <a:srgbClr val="095A82"/>
                </a:solidFill>
              </a:rPr>
              <a:t> </a:t>
            </a:r>
            <a:r>
              <a:rPr sz="5600" spc="-10" dirty="0">
                <a:solidFill>
                  <a:srgbClr val="095A82"/>
                </a:solidFill>
              </a:rPr>
              <a:t>Sharing</a:t>
            </a:r>
            <a:endParaRPr sz="5600"/>
          </a:p>
        </p:txBody>
      </p:sp>
      <p:sp>
        <p:nvSpPr>
          <p:cNvPr id="12" name="object 3"/>
          <p:cNvSpPr txBox="1"/>
          <p:nvPr/>
        </p:nvSpPr>
        <p:spPr>
          <a:xfrm>
            <a:off x="942034" y="1683969"/>
            <a:ext cx="8293100" cy="4909036"/>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The Ethereum project </a:t>
            </a:r>
            <a:r>
              <a:rPr sz="2800" dirty="0">
                <a:solidFill>
                  <a:srgbClr val="5F5F5F"/>
                </a:solidFill>
                <a:cs typeface="Calibri"/>
              </a:rPr>
              <a:t>also </a:t>
            </a:r>
            <a:r>
              <a:rPr sz="2800" spc="-10" dirty="0">
                <a:solidFill>
                  <a:srgbClr val="5F5F5F"/>
                </a:solidFill>
                <a:cs typeface="Calibri"/>
              </a:rPr>
              <a:t>introduced </a:t>
            </a:r>
            <a:r>
              <a:rPr sz="2800" dirty="0">
                <a:solidFill>
                  <a:srgbClr val="5F5F5F"/>
                </a:solidFill>
                <a:cs typeface="Calibri"/>
              </a:rPr>
              <a:t>two </a:t>
            </a:r>
            <a:r>
              <a:rPr sz="2800" spc="-10" dirty="0">
                <a:solidFill>
                  <a:srgbClr val="5F5F5F"/>
                </a:solidFill>
                <a:cs typeface="Calibri"/>
              </a:rPr>
              <a:t>additional  </a:t>
            </a:r>
            <a:r>
              <a:rPr sz="2800" dirty="0">
                <a:solidFill>
                  <a:srgbClr val="5F5F5F"/>
                </a:solidFill>
                <a:cs typeface="Calibri"/>
              </a:rPr>
              <a:t>protocols to provide </a:t>
            </a:r>
            <a:r>
              <a:rPr sz="2800" spc="-10" dirty="0">
                <a:solidFill>
                  <a:srgbClr val="5F5F5F"/>
                </a:solidFill>
                <a:cs typeface="Calibri"/>
              </a:rPr>
              <a:t>peer to peer support </a:t>
            </a:r>
            <a:r>
              <a:rPr sz="2800" dirty="0">
                <a:solidFill>
                  <a:srgbClr val="5F5F5F"/>
                </a:solidFill>
                <a:cs typeface="Calibri"/>
              </a:rPr>
              <a:t>for  </a:t>
            </a:r>
            <a:r>
              <a:rPr sz="2800" spc="-10" dirty="0">
                <a:solidFill>
                  <a:srgbClr val="5F5F5F"/>
                </a:solidFill>
                <a:cs typeface="Calibri"/>
              </a:rPr>
              <a:t>exchanging </a:t>
            </a:r>
            <a:r>
              <a:rPr sz="2800" dirty="0">
                <a:solidFill>
                  <a:srgbClr val="5F5F5F"/>
                </a:solidFill>
                <a:cs typeface="Calibri"/>
              </a:rPr>
              <a:t>message as well </a:t>
            </a:r>
            <a:r>
              <a:rPr sz="2800" spc="-10" dirty="0">
                <a:solidFill>
                  <a:srgbClr val="5F5F5F"/>
                </a:solidFill>
                <a:cs typeface="Calibri"/>
              </a:rPr>
              <a:t>exchanging static</a:t>
            </a:r>
            <a:r>
              <a:rPr sz="2800" spc="70" dirty="0">
                <a:solidFill>
                  <a:srgbClr val="5F5F5F"/>
                </a:solidFill>
                <a:cs typeface="Calibri"/>
              </a:rPr>
              <a:t> </a:t>
            </a:r>
            <a:r>
              <a:rPr sz="2800" dirty="0">
                <a:solidFill>
                  <a:srgbClr val="5F5F5F"/>
                </a:solidFill>
                <a:cs typeface="Calibri"/>
              </a:rPr>
              <a:t>files</a:t>
            </a:r>
            <a:endParaRPr sz="2800">
              <a:solidFill>
                <a:prstClr val="black"/>
              </a:solidFill>
              <a:cs typeface="Calibri"/>
            </a:endParaRPr>
          </a:p>
          <a:p>
            <a:pPr marL="598170" marR="976630" indent="-572770">
              <a:lnSpc>
                <a:spcPct val="150000"/>
              </a:lnSpc>
              <a:spcBef>
                <a:spcPts val="1390"/>
              </a:spcBef>
              <a:buClr>
                <a:srgbClr val="095A82"/>
              </a:buClr>
              <a:buFont typeface="Wingdings"/>
              <a:buChar char=""/>
              <a:tabLst>
                <a:tab pos="598170" algn="l"/>
                <a:tab pos="599440" algn="l"/>
              </a:tabLst>
            </a:pPr>
            <a:r>
              <a:rPr sz="2800" spc="-10" dirty="0">
                <a:solidFill>
                  <a:srgbClr val="5F5F5F"/>
                </a:solidFill>
                <a:cs typeface="Calibri"/>
              </a:rPr>
              <a:t>The peer </a:t>
            </a:r>
            <a:r>
              <a:rPr sz="2800" dirty="0">
                <a:solidFill>
                  <a:srgbClr val="5F5F5F"/>
                </a:solidFill>
                <a:cs typeface="Calibri"/>
              </a:rPr>
              <a:t>to </a:t>
            </a:r>
            <a:r>
              <a:rPr sz="2800" spc="-10" dirty="0">
                <a:solidFill>
                  <a:srgbClr val="5F5F5F"/>
                </a:solidFill>
                <a:cs typeface="Calibri"/>
              </a:rPr>
              <a:t>peer </a:t>
            </a:r>
            <a:r>
              <a:rPr sz="2800" dirty="0">
                <a:solidFill>
                  <a:srgbClr val="5F5F5F"/>
                </a:solidFill>
                <a:cs typeface="Calibri"/>
              </a:rPr>
              <a:t>protocol </a:t>
            </a:r>
            <a:r>
              <a:rPr sz="2800" spc="-10" dirty="0">
                <a:solidFill>
                  <a:srgbClr val="5F5F5F"/>
                </a:solidFill>
                <a:cs typeface="Calibri"/>
              </a:rPr>
              <a:t>used </a:t>
            </a:r>
            <a:r>
              <a:rPr sz="2800" dirty="0">
                <a:solidFill>
                  <a:srgbClr val="5F5F5F"/>
                </a:solidFill>
                <a:cs typeface="Calibri"/>
              </a:rPr>
              <a:t>for </a:t>
            </a:r>
            <a:r>
              <a:rPr sz="2800" spc="-10" dirty="0">
                <a:solidFill>
                  <a:srgbClr val="5F5F5F"/>
                </a:solidFill>
                <a:cs typeface="Calibri"/>
              </a:rPr>
              <a:t>exchanging  </a:t>
            </a:r>
            <a:r>
              <a:rPr sz="2800" dirty="0">
                <a:solidFill>
                  <a:srgbClr val="5F5F5F"/>
                </a:solidFill>
                <a:cs typeface="Calibri"/>
              </a:rPr>
              <a:t>message is </a:t>
            </a:r>
            <a:r>
              <a:rPr sz="2800" spc="-10" dirty="0">
                <a:solidFill>
                  <a:srgbClr val="5F5F5F"/>
                </a:solidFill>
                <a:cs typeface="Calibri"/>
              </a:rPr>
              <a:t>named</a:t>
            </a:r>
            <a:r>
              <a:rPr sz="2800" spc="-30" dirty="0">
                <a:solidFill>
                  <a:srgbClr val="5F5F5F"/>
                </a:solidFill>
                <a:cs typeface="Calibri"/>
              </a:rPr>
              <a:t> </a:t>
            </a:r>
            <a:r>
              <a:rPr sz="2800" b="1" spc="-10" dirty="0">
                <a:solidFill>
                  <a:srgbClr val="5F5F5F"/>
                </a:solidFill>
                <a:cs typeface="Calibri"/>
              </a:rPr>
              <a:t>Whisper</a:t>
            </a:r>
            <a:endParaRPr sz="2800">
              <a:solidFill>
                <a:prstClr val="black"/>
              </a:solidFill>
              <a:cs typeface="Calibri"/>
            </a:endParaRPr>
          </a:p>
          <a:p>
            <a:pPr marL="598170" marR="109220" indent="-572770">
              <a:lnSpc>
                <a:spcPct val="150200"/>
              </a:lnSpc>
              <a:spcBef>
                <a:spcPts val="1390"/>
              </a:spcBef>
              <a:buClr>
                <a:srgbClr val="095A82"/>
              </a:buClr>
              <a:buFont typeface="Wingdings"/>
              <a:buChar char=""/>
              <a:tabLst>
                <a:tab pos="598170" algn="l"/>
                <a:tab pos="599440" algn="l"/>
              </a:tabLst>
            </a:pPr>
            <a:r>
              <a:rPr sz="2800" spc="-10" dirty="0">
                <a:solidFill>
                  <a:srgbClr val="5F5F5F"/>
                </a:solidFill>
                <a:cs typeface="Calibri"/>
              </a:rPr>
              <a:t>The peer </a:t>
            </a:r>
            <a:r>
              <a:rPr sz="2800" dirty="0">
                <a:solidFill>
                  <a:srgbClr val="5F5F5F"/>
                </a:solidFill>
                <a:cs typeface="Calibri"/>
              </a:rPr>
              <a:t>to </a:t>
            </a:r>
            <a:r>
              <a:rPr sz="2800" spc="-10" dirty="0">
                <a:solidFill>
                  <a:srgbClr val="5F5F5F"/>
                </a:solidFill>
                <a:cs typeface="Calibri"/>
              </a:rPr>
              <a:t>peer </a:t>
            </a:r>
            <a:r>
              <a:rPr sz="2800" dirty="0">
                <a:solidFill>
                  <a:srgbClr val="5F5F5F"/>
                </a:solidFill>
                <a:cs typeface="Calibri"/>
              </a:rPr>
              <a:t>protocol </a:t>
            </a:r>
            <a:r>
              <a:rPr sz="2800" spc="-10" dirty="0">
                <a:solidFill>
                  <a:srgbClr val="5F5F5F"/>
                </a:solidFill>
                <a:cs typeface="Calibri"/>
              </a:rPr>
              <a:t>used </a:t>
            </a:r>
            <a:r>
              <a:rPr sz="2800" dirty="0">
                <a:solidFill>
                  <a:srgbClr val="5F5F5F"/>
                </a:solidFill>
                <a:cs typeface="Calibri"/>
              </a:rPr>
              <a:t>for </a:t>
            </a:r>
            <a:r>
              <a:rPr sz="2800" spc="-10" dirty="0">
                <a:solidFill>
                  <a:srgbClr val="5F5F5F"/>
                </a:solidFill>
                <a:cs typeface="Calibri"/>
              </a:rPr>
              <a:t>exchanging static  </a:t>
            </a:r>
            <a:r>
              <a:rPr sz="2800" dirty="0">
                <a:solidFill>
                  <a:srgbClr val="5F5F5F"/>
                </a:solidFill>
                <a:cs typeface="Calibri"/>
              </a:rPr>
              <a:t>files is </a:t>
            </a:r>
            <a:r>
              <a:rPr sz="2800" spc="-10" dirty="0">
                <a:solidFill>
                  <a:srgbClr val="5F5F5F"/>
                </a:solidFill>
                <a:cs typeface="Calibri"/>
              </a:rPr>
              <a:t>named</a:t>
            </a:r>
            <a:r>
              <a:rPr sz="2800" spc="-30" dirty="0">
                <a:solidFill>
                  <a:srgbClr val="5F5F5F"/>
                </a:solidFill>
                <a:cs typeface="Calibri"/>
              </a:rPr>
              <a:t> </a:t>
            </a:r>
            <a:r>
              <a:rPr sz="2800" b="1" dirty="0">
                <a:solidFill>
                  <a:srgbClr val="5F5F5F"/>
                </a:solidFill>
                <a:cs typeface="Calibri"/>
              </a:rPr>
              <a:t>Swarm</a:t>
            </a:r>
            <a:endParaRPr sz="2800">
              <a:solidFill>
                <a:prstClr val="black"/>
              </a:solidFill>
              <a:cs typeface="Calibri"/>
            </a:endParaRPr>
          </a:p>
        </p:txBody>
      </p:sp>
      <p:sp>
        <p:nvSpPr>
          <p:cNvPr id="13" name="object 4"/>
          <p:cNvSpPr/>
          <p:nvPr/>
        </p:nvSpPr>
        <p:spPr>
          <a:xfrm>
            <a:off x="9275064" y="2508504"/>
            <a:ext cx="8034528" cy="607161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4" name="object 5"/>
          <p:cNvSpPr txBox="1"/>
          <p:nvPr/>
        </p:nvSpPr>
        <p:spPr>
          <a:xfrm>
            <a:off x="16099028" y="8257234"/>
            <a:ext cx="1252220" cy="442429"/>
          </a:xfrm>
          <a:prstGeom prst="rect">
            <a:avLst/>
          </a:prstGeom>
        </p:spPr>
        <p:txBody>
          <a:bodyPr vert="horz" wrap="square" lIns="0" tIns="26670" rIns="0" bIns="0" rtlCol="0">
            <a:spAutoFit/>
          </a:bodyPr>
          <a:lstStyle/>
          <a:p>
            <a:pPr marL="25400">
              <a:spcBef>
                <a:spcPts val="210"/>
              </a:spcBef>
            </a:pPr>
            <a:r>
              <a:rPr sz="2700" b="1" dirty="0">
                <a:solidFill>
                  <a:srgbClr val="5F5F5F"/>
                </a:solidFill>
                <a:cs typeface="Calibri"/>
              </a:rPr>
              <a:t>Wh</a:t>
            </a:r>
            <a:r>
              <a:rPr sz="2700" b="1" spc="10" dirty="0">
                <a:solidFill>
                  <a:srgbClr val="5F5F5F"/>
                </a:solidFill>
                <a:cs typeface="Calibri"/>
              </a:rPr>
              <a:t>i</a:t>
            </a:r>
            <a:r>
              <a:rPr sz="2700" b="1" dirty="0">
                <a:solidFill>
                  <a:srgbClr val="5F5F5F"/>
                </a:solidFill>
                <a:cs typeface="Calibri"/>
              </a:rPr>
              <a:t>sper</a:t>
            </a:r>
            <a:endParaRPr sz="2700">
              <a:solidFill>
                <a:prstClr val="black"/>
              </a:solidFill>
              <a:cs typeface="Calibri"/>
            </a:endParaRPr>
          </a:p>
        </p:txBody>
      </p:sp>
      <p:sp>
        <p:nvSpPr>
          <p:cNvPr id="15" name="object 6"/>
          <p:cNvSpPr txBox="1"/>
          <p:nvPr/>
        </p:nvSpPr>
        <p:spPr>
          <a:xfrm>
            <a:off x="9705085" y="8257234"/>
            <a:ext cx="1036318" cy="442429"/>
          </a:xfrm>
          <a:prstGeom prst="rect">
            <a:avLst/>
          </a:prstGeom>
        </p:spPr>
        <p:txBody>
          <a:bodyPr vert="horz" wrap="square" lIns="0" tIns="26670" rIns="0" bIns="0" rtlCol="0">
            <a:spAutoFit/>
          </a:bodyPr>
          <a:lstStyle/>
          <a:p>
            <a:pPr marL="25400">
              <a:spcBef>
                <a:spcPts val="210"/>
              </a:spcBef>
            </a:pPr>
            <a:r>
              <a:rPr sz="2700" b="1" spc="-40" dirty="0">
                <a:solidFill>
                  <a:srgbClr val="5F5F5F"/>
                </a:solidFill>
                <a:cs typeface="Calibri"/>
              </a:rPr>
              <a:t>S</a:t>
            </a:r>
            <a:r>
              <a:rPr sz="2700" b="1" spc="-30" dirty="0">
                <a:solidFill>
                  <a:srgbClr val="5F5F5F"/>
                </a:solidFill>
                <a:cs typeface="Calibri"/>
              </a:rPr>
              <a:t>w</a:t>
            </a:r>
            <a:r>
              <a:rPr sz="2700" b="1" dirty="0">
                <a:solidFill>
                  <a:srgbClr val="5F5F5F"/>
                </a:solidFill>
                <a:cs typeface="Calibri"/>
              </a:rPr>
              <a:t>arm</a:t>
            </a:r>
            <a:endParaRPr sz="2700">
              <a:solidFill>
                <a:prstClr val="black"/>
              </a:solidFill>
              <a:cs typeface="Calibri"/>
            </a:endParaRPr>
          </a:p>
        </p:txBody>
      </p:sp>
      <p:sp>
        <p:nvSpPr>
          <p:cNvPr id="16" name="object 7"/>
          <p:cNvSpPr txBox="1"/>
          <p:nvPr/>
        </p:nvSpPr>
        <p:spPr>
          <a:xfrm>
            <a:off x="12737082" y="4291838"/>
            <a:ext cx="1450340" cy="442429"/>
          </a:xfrm>
          <a:prstGeom prst="rect">
            <a:avLst/>
          </a:prstGeom>
        </p:spPr>
        <p:txBody>
          <a:bodyPr vert="horz" wrap="square" lIns="0" tIns="26670" rIns="0" bIns="0" rtlCol="0">
            <a:spAutoFit/>
          </a:bodyPr>
          <a:lstStyle/>
          <a:p>
            <a:pPr marL="25400">
              <a:spcBef>
                <a:spcPts val="210"/>
              </a:spcBef>
            </a:pPr>
            <a:r>
              <a:rPr sz="2700" b="1" spc="-60" dirty="0">
                <a:solidFill>
                  <a:srgbClr val="5F5F5F"/>
                </a:solidFill>
                <a:cs typeface="Calibri"/>
              </a:rPr>
              <a:t>E</a:t>
            </a:r>
            <a:r>
              <a:rPr sz="2700" b="1" dirty="0">
                <a:solidFill>
                  <a:srgbClr val="5F5F5F"/>
                </a:solidFill>
                <a:cs typeface="Calibri"/>
              </a:rPr>
              <a:t>the</a:t>
            </a:r>
            <a:r>
              <a:rPr sz="2700" b="1" spc="-20" dirty="0">
                <a:solidFill>
                  <a:srgbClr val="5F5F5F"/>
                </a:solidFill>
                <a:cs typeface="Calibri"/>
              </a:rPr>
              <a:t>r</a:t>
            </a:r>
            <a:r>
              <a:rPr sz="2700" b="1" spc="-10" dirty="0">
                <a:solidFill>
                  <a:srgbClr val="5F5F5F"/>
                </a:solidFill>
                <a:cs typeface="Calibri"/>
              </a:rPr>
              <a:t>e</a:t>
            </a:r>
            <a:r>
              <a:rPr sz="2700" b="1" dirty="0">
                <a:solidFill>
                  <a:srgbClr val="5F5F5F"/>
                </a:solidFill>
                <a:cs typeface="Calibri"/>
              </a:rPr>
              <a:t>um</a:t>
            </a:r>
            <a:endParaRPr sz="2700">
              <a:solidFill>
                <a:prstClr val="black"/>
              </a:solidFill>
              <a:cs typeface="Calibri"/>
            </a:endParaRPr>
          </a:p>
        </p:txBody>
      </p:sp>
    </p:spTree>
    <p:extLst>
      <p:ext uri="{BB962C8B-B14F-4D97-AF65-F5344CB8AC3E}">
        <p14:creationId xmlns:p14="http://schemas.microsoft.com/office/powerpoint/2010/main" val="3755455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Ethereum</a:t>
            </a:r>
            <a:endParaRPr sz="5600" dirty="0">
              <a:solidFill>
                <a:schemeClr val="tx2"/>
              </a:solidFill>
            </a:endParaRPr>
          </a:p>
        </p:txBody>
      </p:sp>
      <p:sp>
        <p:nvSpPr>
          <p:cNvPr id="14" name="object 3"/>
          <p:cNvSpPr txBox="1"/>
          <p:nvPr/>
        </p:nvSpPr>
        <p:spPr>
          <a:xfrm>
            <a:off x="942034" y="1896110"/>
            <a:ext cx="16342360" cy="7354257"/>
          </a:xfrm>
          <a:prstGeom prst="rect">
            <a:avLst/>
          </a:prstGeom>
        </p:spPr>
        <p:txBody>
          <a:bodyPr vert="horz" wrap="square" lIns="0" tIns="26670" rIns="0" bIns="0" rtlCol="0">
            <a:spAutoFit/>
          </a:bodyPr>
          <a:lstStyle/>
          <a:p>
            <a:pPr marL="598170" indent="-572770">
              <a:lnSpc>
                <a:spcPct val="150000"/>
              </a:lnSpc>
              <a:buClr>
                <a:srgbClr val="095A82"/>
              </a:buClr>
              <a:buFont typeface="Wingdings"/>
              <a:buChar char=""/>
              <a:tabLst>
                <a:tab pos="598170" algn="l"/>
                <a:tab pos="599440" algn="l"/>
              </a:tabLst>
            </a:pPr>
            <a:r>
              <a:rPr sz="2000" spc="-10" dirty="0">
                <a:solidFill>
                  <a:prstClr val="black"/>
                </a:solidFill>
                <a:latin typeface="Arial Rounded MT Bold" panose="020F0704030504030204" pitchFamily="34" charset="0"/>
                <a:cs typeface="Calibri"/>
              </a:rPr>
              <a:t>Ethereum </a:t>
            </a:r>
            <a:r>
              <a:rPr sz="2000" dirty="0">
                <a:solidFill>
                  <a:prstClr val="black"/>
                </a:solidFill>
                <a:latin typeface="Arial Rounded MT Bold" panose="020F0704030504030204" pitchFamily="34" charset="0"/>
                <a:cs typeface="Calibri"/>
              </a:rPr>
              <a:t>was </a:t>
            </a:r>
            <a:r>
              <a:rPr sz="2000" spc="-10" dirty="0">
                <a:solidFill>
                  <a:prstClr val="black"/>
                </a:solidFill>
                <a:latin typeface="Arial Rounded MT Bold" panose="020F0704030504030204" pitchFamily="34" charset="0"/>
                <a:cs typeface="Calibri"/>
              </a:rPr>
              <a:t>conceptualized by Vitalik Buterin </a:t>
            </a:r>
            <a:r>
              <a:rPr sz="2000" dirty="0">
                <a:solidFill>
                  <a:prstClr val="black"/>
                </a:solidFill>
                <a:latin typeface="Arial Rounded MT Bold" panose="020F0704030504030204" pitchFamily="34" charset="0"/>
                <a:cs typeface="Calibri"/>
              </a:rPr>
              <a:t>in </a:t>
            </a:r>
            <a:r>
              <a:rPr sz="2000" spc="-10" dirty="0">
                <a:solidFill>
                  <a:prstClr val="black"/>
                </a:solidFill>
                <a:latin typeface="Arial Rounded MT Bold" panose="020F0704030504030204" pitchFamily="34" charset="0"/>
                <a:cs typeface="Calibri"/>
              </a:rPr>
              <a:t>November</a:t>
            </a:r>
            <a:r>
              <a:rPr sz="2000" spc="70" dirty="0">
                <a:solidFill>
                  <a:prstClr val="black"/>
                </a:solidFill>
                <a:latin typeface="Arial Rounded MT Bold" panose="020F0704030504030204" pitchFamily="34" charset="0"/>
                <a:cs typeface="Calibri"/>
              </a:rPr>
              <a:t> </a:t>
            </a:r>
            <a:r>
              <a:rPr sz="2000" spc="-10" dirty="0">
                <a:solidFill>
                  <a:prstClr val="black"/>
                </a:solidFill>
                <a:latin typeface="Arial Rounded MT Bold" panose="020F0704030504030204" pitchFamily="34" charset="0"/>
                <a:cs typeface="Calibri"/>
              </a:rPr>
              <a:t>2013</a:t>
            </a:r>
            <a:endParaRPr sz="2000" dirty="0">
              <a:solidFill>
                <a:prstClr val="black"/>
              </a:solidFill>
              <a:latin typeface="Arial Rounded MT Bold" panose="020F0704030504030204" pitchFamily="34" charset="0"/>
              <a:cs typeface="Calibri"/>
            </a:endParaRPr>
          </a:p>
          <a:p>
            <a:pPr>
              <a:lnSpc>
                <a:spcPct val="150000"/>
              </a:lnSpc>
              <a:buClr>
                <a:srgbClr val="095A82"/>
              </a:buClr>
              <a:buFont typeface="Wingdings"/>
              <a:buChar char=""/>
            </a:pPr>
            <a:endParaRPr sz="2000" dirty="0">
              <a:solidFill>
                <a:prstClr val="black"/>
              </a:solidFill>
              <a:latin typeface="Arial Rounded MT Bold" panose="020F0704030504030204" pitchFamily="34" charset="0"/>
              <a:cs typeface="Times New Roman"/>
            </a:endParaRPr>
          </a:p>
          <a:p>
            <a:pPr marL="598170" indent="-572770">
              <a:lnSpc>
                <a:spcPct val="150000"/>
              </a:lnSpc>
              <a:buClr>
                <a:srgbClr val="095A82"/>
              </a:buClr>
              <a:buFont typeface="Wingdings"/>
              <a:buChar char=""/>
              <a:tabLst>
                <a:tab pos="598170" algn="l"/>
                <a:tab pos="599440" algn="l"/>
              </a:tabLst>
            </a:pPr>
            <a:r>
              <a:rPr sz="2000" spc="-10" dirty="0">
                <a:solidFill>
                  <a:prstClr val="black"/>
                </a:solidFill>
                <a:latin typeface="Arial Rounded MT Bold" panose="020F0704030504030204" pitchFamily="34" charset="0"/>
                <a:cs typeface="Calibri"/>
              </a:rPr>
              <a:t>Ethereum </a:t>
            </a:r>
            <a:r>
              <a:rPr sz="2000" dirty="0">
                <a:solidFill>
                  <a:prstClr val="black"/>
                </a:solidFill>
                <a:latin typeface="Arial Rounded MT Bold" panose="020F0704030504030204" pitchFamily="34" charset="0"/>
                <a:cs typeface="Calibri"/>
              </a:rPr>
              <a:t>is a </a:t>
            </a:r>
            <a:r>
              <a:rPr sz="2000" spc="-10" dirty="0">
                <a:solidFill>
                  <a:prstClr val="black"/>
                </a:solidFill>
                <a:latin typeface="Arial Rounded MT Bold" panose="020F0704030504030204" pitchFamily="34" charset="0"/>
                <a:cs typeface="Calibri"/>
              </a:rPr>
              <a:t>distributed public blockchain</a:t>
            </a:r>
            <a:r>
              <a:rPr sz="2000" spc="100" dirty="0">
                <a:solidFill>
                  <a:prstClr val="black"/>
                </a:solidFill>
                <a:latin typeface="Arial Rounded MT Bold" panose="020F0704030504030204" pitchFamily="34" charset="0"/>
                <a:cs typeface="Calibri"/>
              </a:rPr>
              <a:t> </a:t>
            </a:r>
            <a:r>
              <a:rPr sz="2000" dirty="0">
                <a:solidFill>
                  <a:prstClr val="black"/>
                </a:solidFill>
                <a:latin typeface="Arial Rounded MT Bold" panose="020F0704030504030204" pitchFamily="34" charset="0"/>
                <a:cs typeface="Calibri"/>
              </a:rPr>
              <a:t>network</a:t>
            </a:r>
          </a:p>
          <a:p>
            <a:pPr>
              <a:lnSpc>
                <a:spcPct val="150000"/>
              </a:lnSpc>
              <a:buClr>
                <a:srgbClr val="095A82"/>
              </a:buClr>
              <a:buFont typeface="Wingdings"/>
              <a:buChar char=""/>
            </a:pPr>
            <a:endParaRPr sz="2000" dirty="0">
              <a:solidFill>
                <a:prstClr val="black"/>
              </a:solidFill>
              <a:latin typeface="Arial Rounded MT Bold" panose="020F0704030504030204" pitchFamily="34" charset="0"/>
              <a:cs typeface="Times New Roman"/>
            </a:endParaRPr>
          </a:p>
          <a:p>
            <a:pPr marL="598170" indent="-572770">
              <a:lnSpc>
                <a:spcPct val="150000"/>
              </a:lnSpc>
              <a:buClr>
                <a:srgbClr val="095A82"/>
              </a:buClr>
              <a:buFont typeface="Wingdings"/>
              <a:buChar char=""/>
              <a:tabLst>
                <a:tab pos="598170" algn="l"/>
                <a:tab pos="599440" algn="l"/>
              </a:tabLst>
            </a:pPr>
            <a:r>
              <a:rPr sz="2000" spc="-10" dirty="0">
                <a:solidFill>
                  <a:prstClr val="black"/>
                </a:solidFill>
                <a:latin typeface="Arial Rounded MT Bold" panose="020F0704030504030204" pitchFamily="34" charset="0"/>
                <a:cs typeface="Calibri"/>
              </a:rPr>
              <a:t>The key </a:t>
            </a:r>
            <a:r>
              <a:rPr sz="2000" dirty="0">
                <a:solidFill>
                  <a:prstClr val="black"/>
                </a:solidFill>
                <a:latin typeface="Arial Rounded MT Bold" panose="020F0704030504030204" pitchFamily="34" charset="0"/>
                <a:cs typeface="Calibri"/>
              </a:rPr>
              <a:t>idea proposed was </a:t>
            </a:r>
            <a:r>
              <a:rPr sz="2000" spc="-10" dirty="0">
                <a:solidFill>
                  <a:prstClr val="black"/>
                </a:solidFill>
                <a:latin typeface="Arial Rounded MT Bold" panose="020F0704030504030204" pitchFamily="34" charset="0"/>
                <a:cs typeface="Calibri"/>
              </a:rPr>
              <a:t>the development </a:t>
            </a:r>
            <a:r>
              <a:rPr sz="2000" dirty="0">
                <a:solidFill>
                  <a:prstClr val="black"/>
                </a:solidFill>
                <a:latin typeface="Arial Rounded MT Bold" panose="020F0704030504030204" pitchFamily="34" charset="0"/>
                <a:cs typeface="Calibri"/>
              </a:rPr>
              <a:t>of a </a:t>
            </a:r>
            <a:r>
              <a:rPr sz="2000" spc="-10" dirty="0">
                <a:solidFill>
                  <a:prstClr val="black"/>
                </a:solidFill>
                <a:latin typeface="Arial Rounded MT Bold" panose="020F0704030504030204" pitchFamily="34" charset="0"/>
                <a:cs typeface="Calibri"/>
              </a:rPr>
              <a:t>Turing-complete </a:t>
            </a:r>
            <a:r>
              <a:rPr sz="2000" dirty="0">
                <a:solidFill>
                  <a:prstClr val="black"/>
                </a:solidFill>
                <a:latin typeface="Arial Rounded MT Bold" panose="020F0704030504030204" pitchFamily="34" charset="0"/>
                <a:cs typeface="Calibri"/>
              </a:rPr>
              <a:t>language that allows the development</a:t>
            </a:r>
            <a:r>
              <a:rPr sz="2000" spc="290" dirty="0">
                <a:solidFill>
                  <a:prstClr val="black"/>
                </a:solidFill>
                <a:latin typeface="Arial Rounded MT Bold" panose="020F0704030504030204" pitchFamily="34" charset="0"/>
                <a:cs typeface="Calibri"/>
              </a:rPr>
              <a:t> </a:t>
            </a:r>
            <a:r>
              <a:rPr sz="2000" dirty="0">
                <a:solidFill>
                  <a:prstClr val="black"/>
                </a:solidFill>
                <a:latin typeface="Arial Rounded MT Bold" panose="020F0704030504030204" pitchFamily="34" charset="0"/>
                <a:cs typeface="Calibri"/>
              </a:rPr>
              <a:t>of</a:t>
            </a:r>
          </a:p>
          <a:p>
            <a:pPr marL="598170">
              <a:lnSpc>
                <a:spcPct val="150000"/>
              </a:lnSpc>
            </a:pPr>
            <a:r>
              <a:rPr sz="2000" spc="-10" dirty="0">
                <a:solidFill>
                  <a:prstClr val="black"/>
                </a:solidFill>
                <a:latin typeface="Arial Rounded MT Bold" panose="020F0704030504030204" pitchFamily="34" charset="0"/>
                <a:cs typeface="Calibri"/>
              </a:rPr>
              <a:t>smart contracts </a:t>
            </a:r>
            <a:r>
              <a:rPr sz="2000" dirty="0">
                <a:solidFill>
                  <a:prstClr val="black"/>
                </a:solidFill>
                <a:latin typeface="Arial Rounded MT Bold" panose="020F0704030504030204" pitchFamily="34" charset="0"/>
                <a:cs typeface="Calibri"/>
              </a:rPr>
              <a:t>for </a:t>
            </a:r>
            <a:r>
              <a:rPr sz="2000" spc="-10" dirty="0">
                <a:solidFill>
                  <a:prstClr val="black"/>
                </a:solidFill>
                <a:latin typeface="Arial Rounded MT Bold" panose="020F0704030504030204" pitchFamily="34" charset="0"/>
                <a:cs typeface="Calibri"/>
              </a:rPr>
              <a:t>blockchain and decentralized</a:t>
            </a:r>
            <a:r>
              <a:rPr sz="2000" spc="50" dirty="0">
                <a:solidFill>
                  <a:prstClr val="black"/>
                </a:solidFill>
                <a:latin typeface="Arial Rounded MT Bold" panose="020F0704030504030204" pitchFamily="34" charset="0"/>
                <a:cs typeface="Calibri"/>
              </a:rPr>
              <a:t> </a:t>
            </a:r>
            <a:r>
              <a:rPr sz="2000" spc="-10" dirty="0">
                <a:solidFill>
                  <a:prstClr val="black"/>
                </a:solidFill>
                <a:latin typeface="Arial Rounded MT Bold" panose="020F0704030504030204" pitchFamily="34" charset="0"/>
                <a:cs typeface="Calibri"/>
              </a:rPr>
              <a:t>applications</a:t>
            </a:r>
            <a:endParaRPr sz="2000" dirty="0">
              <a:solidFill>
                <a:prstClr val="black"/>
              </a:solidFill>
              <a:latin typeface="Arial Rounded MT Bold" panose="020F0704030504030204" pitchFamily="34" charset="0"/>
              <a:cs typeface="Calibri"/>
            </a:endParaRPr>
          </a:p>
          <a:p>
            <a:pPr>
              <a:lnSpc>
                <a:spcPct val="150000"/>
              </a:lnSpc>
            </a:pPr>
            <a:endParaRPr sz="2000" dirty="0">
              <a:solidFill>
                <a:prstClr val="black"/>
              </a:solidFill>
              <a:latin typeface="Arial Rounded MT Bold" panose="020F0704030504030204" pitchFamily="34" charset="0"/>
              <a:cs typeface="Times New Roman"/>
            </a:endParaRPr>
          </a:p>
          <a:p>
            <a:pPr marL="25400">
              <a:lnSpc>
                <a:spcPct val="150000"/>
              </a:lnSpc>
            </a:pPr>
            <a:r>
              <a:rPr sz="2000" dirty="0">
                <a:solidFill>
                  <a:srgbClr val="0070C0"/>
                </a:solidFill>
                <a:latin typeface="Arial Rounded MT Bold" panose="020F0704030504030204" pitchFamily="34" charset="0"/>
                <a:cs typeface="Calibri"/>
              </a:rPr>
              <a:t>Ethereum aims to enable innovations in </a:t>
            </a:r>
            <a:r>
              <a:rPr sz="2000" spc="-10" dirty="0">
                <a:solidFill>
                  <a:srgbClr val="0070C0"/>
                </a:solidFill>
                <a:latin typeface="Arial Rounded MT Bold" panose="020F0704030504030204" pitchFamily="34" charset="0"/>
                <a:cs typeface="Calibri"/>
              </a:rPr>
              <a:t>four </a:t>
            </a:r>
            <a:r>
              <a:rPr sz="2000" dirty="0">
                <a:solidFill>
                  <a:srgbClr val="0070C0"/>
                </a:solidFill>
                <a:latin typeface="Arial Rounded MT Bold" panose="020F0704030504030204" pitchFamily="34" charset="0"/>
                <a:cs typeface="Calibri"/>
              </a:rPr>
              <a:t>key</a:t>
            </a:r>
            <a:r>
              <a:rPr sz="2000" spc="-40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areas:</a:t>
            </a:r>
          </a:p>
          <a:p>
            <a:pPr>
              <a:lnSpc>
                <a:spcPct val="150000"/>
              </a:lnSpc>
            </a:pPr>
            <a:endParaRPr sz="2000" dirty="0">
              <a:solidFill>
                <a:prstClr val="black"/>
              </a:solidFill>
              <a:latin typeface="Arial Rounded MT Bold" panose="020F0704030504030204" pitchFamily="34" charset="0"/>
              <a:cs typeface="Times New Roman"/>
            </a:endParaRPr>
          </a:p>
          <a:p>
            <a:pPr marL="598170" indent="-572770">
              <a:lnSpc>
                <a:spcPct val="150000"/>
              </a:lnSpc>
              <a:buClr>
                <a:srgbClr val="095A82"/>
              </a:buClr>
              <a:buFont typeface="Wingdings"/>
              <a:buChar char=""/>
              <a:tabLst>
                <a:tab pos="598170" algn="l"/>
                <a:tab pos="599440" algn="l"/>
              </a:tabLst>
            </a:pPr>
            <a:r>
              <a:rPr sz="2000" spc="-10" dirty="0">
                <a:solidFill>
                  <a:prstClr val="black"/>
                </a:solidFill>
                <a:latin typeface="Arial Rounded MT Bold" panose="020F0704030504030204" pitchFamily="34" charset="0"/>
                <a:cs typeface="Calibri"/>
              </a:rPr>
              <a:t>Currency</a:t>
            </a:r>
            <a:r>
              <a:rPr sz="2000" dirty="0">
                <a:solidFill>
                  <a:prstClr val="black"/>
                </a:solidFill>
                <a:latin typeface="Arial Rounded MT Bold" panose="020F0704030504030204" pitchFamily="34" charset="0"/>
                <a:cs typeface="Calibri"/>
              </a:rPr>
              <a:t> </a:t>
            </a:r>
            <a:r>
              <a:rPr sz="2000" spc="-10" dirty="0">
                <a:solidFill>
                  <a:prstClr val="black"/>
                </a:solidFill>
                <a:latin typeface="Arial Rounded MT Bold" panose="020F0704030504030204" pitchFamily="34" charset="0"/>
                <a:cs typeface="Calibri"/>
              </a:rPr>
              <a:t>Issuance</a:t>
            </a:r>
            <a:endParaRPr sz="2000" dirty="0">
              <a:solidFill>
                <a:prstClr val="black"/>
              </a:solidFill>
              <a:latin typeface="Arial Rounded MT Bold" panose="020F0704030504030204" pitchFamily="34" charset="0"/>
              <a:cs typeface="Calibri"/>
            </a:endParaRPr>
          </a:p>
          <a:p>
            <a:pPr>
              <a:lnSpc>
                <a:spcPct val="150000"/>
              </a:lnSpc>
              <a:buClr>
                <a:srgbClr val="095A82"/>
              </a:buClr>
              <a:buFont typeface="Wingdings"/>
              <a:buChar char=""/>
            </a:pPr>
            <a:endParaRPr sz="2000" dirty="0">
              <a:solidFill>
                <a:prstClr val="black"/>
              </a:solidFill>
              <a:latin typeface="Arial Rounded MT Bold" panose="020F0704030504030204" pitchFamily="34" charset="0"/>
              <a:cs typeface="Times New Roman"/>
            </a:endParaRPr>
          </a:p>
          <a:p>
            <a:pPr marL="598170" indent="-572770">
              <a:lnSpc>
                <a:spcPct val="150000"/>
              </a:lnSpc>
              <a:buClr>
                <a:srgbClr val="095A82"/>
              </a:buClr>
              <a:buFont typeface="Wingdings"/>
              <a:buChar char=""/>
              <a:tabLst>
                <a:tab pos="598170" algn="l"/>
                <a:tab pos="599440" algn="l"/>
              </a:tabLst>
            </a:pPr>
            <a:r>
              <a:rPr sz="2000" spc="-10" dirty="0">
                <a:solidFill>
                  <a:prstClr val="black"/>
                </a:solidFill>
                <a:latin typeface="Arial Rounded MT Bold" panose="020F0704030504030204" pitchFamily="34" charset="0"/>
                <a:cs typeface="Calibri"/>
              </a:rPr>
              <a:t>Decentralized Autonomous Organizations</a:t>
            </a:r>
            <a:r>
              <a:rPr sz="2000" spc="30" dirty="0">
                <a:solidFill>
                  <a:prstClr val="black"/>
                </a:solidFill>
                <a:latin typeface="Arial Rounded MT Bold" panose="020F0704030504030204" pitchFamily="34" charset="0"/>
                <a:cs typeface="Calibri"/>
              </a:rPr>
              <a:t> </a:t>
            </a:r>
            <a:r>
              <a:rPr sz="2000" spc="-10" dirty="0">
                <a:solidFill>
                  <a:prstClr val="black"/>
                </a:solidFill>
                <a:latin typeface="Arial Rounded MT Bold" panose="020F0704030504030204" pitchFamily="34" charset="0"/>
                <a:cs typeface="Calibri"/>
              </a:rPr>
              <a:t>(DAO)</a:t>
            </a:r>
            <a:endParaRPr sz="2000" dirty="0">
              <a:solidFill>
                <a:prstClr val="black"/>
              </a:solidFill>
              <a:latin typeface="Arial Rounded MT Bold" panose="020F0704030504030204" pitchFamily="34" charset="0"/>
              <a:cs typeface="Calibri"/>
            </a:endParaRPr>
          </a:p>
          <a:p>
            <a:pPr>
              <a:lnSpc>
                <a:spcPct val="150000"/>
              </a:lnSpc>
              <a:buClr>
                <a:srgbClr val="095A82"/>
              </a:buClr>
              <a:buFont typeface="Wingdings"/>
              <a:buChar char=""/>
            </a:pPr>
            <a:endParaRPr sz="2000" dirty="0">
              <a:solidFill>
                <a:prstClr val="black"/>
              </a:solidFill>
              <a:latin typeface="Arial Rounded MT Bold" panose="020F0704030504030204" pitchFamily="34" charset="0"/>
              <a:cs typeface="Times New Roman"/>
            </a:endParaRPr>
          </a:p>
          <a:p>
            <a:pPr marL="598170" indent="-572770">
              <a:lnSpc>
                <a:spcPct val="150000"/>
              </a:lnSpc>
              <a:buClr>
                <a:srgbClr val="095A82"/>
              </a:buClr>
              <a:buFont typeface="Wingdings"/>
              <a:buChar char=""/>
              <a:tabLst>
                <a:tab pos="598170" algn="l"/>
                <a:tab pos="599440" algn="l"/>
              </a:tabLst>
            </a:pPr>
            <a:r>
              <a:rPr sz="2000" spc="-10" dirty="0">
                <a:solidFill>
                  <a:prstClr val="black"/>
                </a:solidFill>
                <a:latin typeface="Arial Rounded MT Bold" panose="020F0704030504030204" pitchFamily="34" charset="0"/>
                <a:cs typeface="Calibri"/>
              </a:rPr>
              <a:t>Smart</a:t>
            </a:r>
            <a:r>
              <a:rPr sz="2000" spc="-60" dirty="0">
                <a:solidFill>
                  <a:prstClr val="black"/>
                </a:solidFill>
                <a:latin typeface="Arial Rounded MT Bold" panose="020F0704030504030204" pitchFamily="34" charset="0"/>
                <a:cs typeface="Calibri"/>
              </a:rPr>
              <a:t> </a:t>
            </a:r>
            <a:r>
              <a:rPr sz="2000" spc="-10" dirty="0">
                <a:solidFill>
                  <a:prstClr val="black"/>
                </a:solidFill>
                <a:latin typeface="Arial Rounded MT Bold" panose="020F0704030504030204" pitchFamily="34" charset="0"/>
                <a:cs typeface="Calibri"/>
              </a:rPr>
              <a:t>Contracts</a:t>
            </a:r>
            <a:endParaRPr sz="2000" dirty="0">
              <a:solidFill>
                <a:prstClr val="black"/>
              </a:solidFill>
              <a:latin typeface="Arial Rounded MT Bold" panose="020F0704030504030204" pitchFamily="34" charset="0"/>
              <a:cs typeface="Calibri"/>
            </a:endParaRPr>
          </a:p>
          <a:p>
            <a:pPr>
              <a:lnSpc>
                <a:spcPct val="150000"/>
              </a:lnSpc>
              <a:buClr>
                <a:srgbClr val="095A82"/>
              </a:buClr>
              <a:buFont typeface="Wingdings"/>
              <a:buChar char=""/>
            </a:pPr>
            <a:endParaRPr sz="2000" dirty="0">
              <a:solidFill>
                <a:prstClr val="black"/>
              </a:solidFill>
              <a:latin typeface="Arial Rounded MT Bold" panose="020F0704030504030204" pitchFamily="34" charset="0"/>
              <a:cs typeface="Times New Roman"/>
            </a:endParaRPr>
          </a:p>
          <a:p>
            <a:pPr marL="598170" indent="-572770">
              <a:lnSpc>
                <a:spcPct val="150000"/>
              </a:lnSpc>
              <a:buClr>
                <a:srgbClr val="095A82"/>
              </a:buClr>
              <a:buFont typeface="Wingdings"/>
              <a:buChar char=""/>
              <a:tabLst>
                <a:tab pos="598170" algn="l"/>
                <a:tab pos="599440" algn="l"/>
              </a:tabLst>
            </a:pPr>
            <a:r>
              <a:rPr sz="2000" spc="-10" dirty="0">
                <a:solidFill>
                  <a:prstClr val="black"/>
                </a:solidFill>
                <a:latin typeface="Arial Rounded MT Bold" panose="020F0704030504030204" pitchFamily="34" charset="0"/>
                <a:cs typeface="Calibri"/>
              </a:rPr>
              <a:t>Smart</a:t>
            </a:r>
            <a:r>
              <a:rPr sz="2000" spc="-60" dirty="0">
                <a:solidFill>
                  <a:prstClr val="black"/>
                </a:solidFill>
                <a:latin typeface="Arial Rounded MT Bold" panose="020F0704030504030204" pitchFamily="34" charset="0"/>
                <a:cs typeface="Calibri"/>
              </a:rPr>
              <a:t> </a:t>
            </a:r>
            <a:r>
              <a:rPr sz="2000" spc="-10" dirty="0">
                <a:solidFill>
                  <a:prstClr val="black"/>
                </a:solidFill>
                <a:latin typeface="Arial Rounded MT Bold" panose="020F0704030504030204" pitchFamily="34" charset="0"/>
                <a:cs typeface="Calibri"/>
              </a:rPr>
              <a:t>Property</a:t>
            </a:r>
            <a:endParaRPr sz="2000" dirty="0">
              <a:solidFill>
                <a:prstClr val="black"/>
              </a:solidFill>
              <a:latin typeface="Arial Rounded MT Bold" panose="020F0704030504030204" pitchFamily="34" charset="0"/>
              <a:cs typeface="Calibri"/>
            </a:endParaRPr>
          </a:p>
        </p:txBody>
      </p:sp>
      <p:pic>
        <p:nvPicPr>
          <p:cNvPr id="3" name="Picture 2"/>
          <p:cNvPicPr>
            <a:picLocks noChangeAspect="1"/>
          </p:cNvPicPr>
          <p:nvPr/>
        </p:nvPicPr>
        <p:blipFill>
          <a:blip r:embed="rId5"/>
          <a:stretch>
            <a:fillRect/>
          </a:stretch>
        </p:blipFill>
        <p:spPr>
          <a:xfrm>
            <a:off x="13792200" y="4279159"/>
            <a:ext cx="3286029" cy="4938188"/>
          </a:xfrm>
          <a:prstGeom prst="rect">
            <a:avLst/>
          </a:prstGeom>
        </p:spPr>
      </p:pic>
    </p:spTree>
    <p:extLst>
      <p:ext uri="{BB962C8B-B14F-4D97-AF65-F5344CB8AC3E}">
        <p14:creationId xmlns:p14="http://schemas.microsoft.com/office/powerpoint/2010/main" val="1582484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740537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Decentralized</a:t>
            </a:r>
            <a:r>
              <a:rPr sz="5600" spc="70" dirty="0">
                <a:solidFill>
                  <a:srgbClr val="095A82"/>
                </a:solidFill>
              </a:rPr>
              <a:t> </a:t>
            </a:r>
            <a:r>
              <a:rPr sz="5600" spc="-20" dirty="0">
                <a:solidFill>
                  <a:srgbClr val="095A82"/>
                </a:solidFill>
              </a:rPr>
              <a:t>Messaging</a:t>
            </a:r>
            <a:endParaRPr sz="5600"/>
          </a:p>
        </p:txBody>
      </p:sp>
      <p:sp>
        <p:nvSpPr>
          <p:cNvPr id="12" name="object 3"/>
          <p:cNvSpPr/>
          <p:nvPr/>
        </p:nvSpPr>
        <p:spPr>
          <a:xfrm>
            <a:off x="13277086" y="4272907"/>
            <a:ext cx="1761744" cy="275383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txBox="1"/>
          <p:nvPr/>
        </p:nvSpPr>
        <p:spPr>
          <a:xfrm>
            <a:off x="13555216" y="7248904"/>
            <a:ext cx="1252220" cy="442429"/>
          </a:xfrm>
          <a:prstGeom prst="rect">
            <a:avLst/>
          </a:prstGeom>
        </p:spPr>
        <p:txBody>
          <a:bodyPr vert="horz" wrap="square" lIns="0" tIns="26670" rIns="0" bIns="0" rtlCol="0">
            <a:spAutoFit/>
          </a:bodyPr>
          <a:lstStyle/>
          <a:p>
            <a:pPr marL="25400">
              <a:spcBef>
                <a:spcPts val="210"/>
              </a:spcBef>
            </a:pPr>
            <a:r>
              <a:rPr sz="2700" b="1" dirty="0">
                <a:solidFill>
                  <a:srgbClr val="5F5F5F"/>
                </a:solidFill>
                <a:cs typeface="Calibri"/>
              </a:rPr>
              <a:t>Wh</a:t>
            </a:r>
            <a:r>
              <a:rPr sz="2700" b="1" spc="10" dirty="0">
                <a:solidFill>
                  <a:srgbClr val="5F5F5F"/>
                </a:solidFill>
                <a:cs typeface="Calibri"/>
              </a:rPr>
              <a:t>i</a:t>
            </a:r>
            <a:r>
              <a:rPr sz="2700" b="1" dirty="0">
                <a:solidFill>
                  <a:srgbClr val="5F5F5F"/>
                </a:solidFill>
                <a:cs typeface="Calibri"/>
              </a:rPr>
              <a:t>sper</a:t>
            </a:r>
            <a:endParaRPr sz="2700">
              <a:solidFill>
                <a:prstClr val="black"/>
              </a:solidFill>
              <a:cs typeface="Calibri"/>
            </a:endParaRPr>
          </a:p>
        </p:txBody>
      </p:sp>
      <p:sp>
        <p:nvSpPr>
          <p:cNvPr id="14" name="object 5"/>
          <p:cNvSpPr txBox="1"/>
          <p:nvPr/>
        </p:nvSpPr>
        <p:spPr>
          <a:xfrm>
            <a:off x="942035" y="1683968"/>
            <a:ext cx="10003790" cy="5342488"/>
          </a:xfrm>
          <a:prstGeom prst="rect">
            <a:avLst/>
          </a:prstGeom>
        </p:spPr>
        <p:txBody>
          <a:bodyPr vert="horz" wrap="square" lIns="0" tIns="25400" rIns="0" bIns="0" rtlCol="0">
            <a:spAutoFit/>
          </a:bodyPr>
          <a:lstStyle/>
          <a:p>
            <a:pPr marL="598170" marR="359410" indent="-572770">
              <a:lnSpc>
                <a:spcPct val="150000"/>
              </a:lnSpc>
              <a:spcBef>
                <a:spcPts val="200"/>
              </a:spcBef>
              <a:buClr>
                <a:srgbClr val="095A82"/>
              </a:buClr>
              <a:buFont typeface="Wingdings"/>
              <a:buChar char=""/>
              <a:tabLst>
                <a:tab pos="598170" algn="l"/>
                <a:tab pos="599440" algn="l"/>
              </a:tabLst>
            </a:pPr>
            <a:r>
              <a:rPr sz="2800" dirty="0">
                <a:solidFill>
                  <a:srgbClr val="5F5F5F"/>
                </a:solidFill>
                <a:cs typeface="Calibri"/>
              </a:rPr>
              <a:t>Whisper </a:t>
            </a:r>
            <a:r>
              <a:rPr sz="2800" spc="-10" dirty="0">
                <a:solidFill>
                  <a:srgbClr val="5F5F5F"/>
                </a:solidFill>
                <a:cs typeface="Calibri"/>
              </a:rPr>
              <a:t>provides </a:t>
            </a:r>
            <a:r>
              <a:rPr sz="2800" dirty="0">
                <a:solidFill>
                  <a:srgbClr val="5F5F5F"/>
                </a:solidFill>
                <a:cs typeface="Calibri"/>
              </a:rPr>
              <a:t>a </a:t>
            </a:r>
            <a:r>
              <a:rPr sz="2800" spc="-10" dirty="0">
                <a:solidFill>
                  <a:srgbClr val="5F5F5F"/>
                </a:solidFill>
                <a:cs typeface="Calibri"/>
              </a:rPr>
              <a:t>peer </a:t>
            </a:r>
            <a:r>
              <a:rPr sz="2800" dirty="0">
                <a:solidFill>
                  <a:srgbClr val="5F5F5F"/>
                </a:solidFill>
                <a:cs typeface="Calibri"/>
              </a:rPr>
              <a:t>to </a:t>
            </a:r>
            <a:r>
              <a:rPr sz="2800" spc="-10" dirty="0">
                <a:solidFill>
                  <a:srgbClr val="5F5F5F"/>
                </a:solidFill>
                <a:cs typeface="Calibri"/>
              </a:rPr>
              <a:t>peer </a:t>
            </a:r>
            <a:r>
              <a:rPr sz="2800" dirty="0">
                <a:solidFill>
                  <a:srgbClr val="5F5F5F"/>
                </a:solidFill>
                <a:cs typeface="Calibri"/>
              </a:rPr>
              <a:t>protocol for </a:t>
            </a:r>
            <a:r>
              <a:rPr sz="2800" spc="-10" dirty="0">
                <a:solidFill>
                  <a:srgbClr val="5F5F5F"/>
                </a:solidFill>
                <a:cs typeface="Calibri"/>
              </a:rPr>
              <a:t>exchanging short  timed </a:t>
            </a:r>
            <a:r>
              <a:rPr sz="2800" dirty="0">
                <a:solidFill>
                  <a:srgbClr val="5F5F5F"/>
                </a:solidFill>
                <a:cs typeface="Calibri"/>
              </a:rPr>
              <a:t>messages </a:t>
            </a:r>
            <a:r>
              <a:rPr sz="2800" spc="-10" dirty="0">
                <a:solidFill>
                  <a:srgbClr val="5F5F5F"/>
                </a:solidFill>
                <a:cs typeface="Calibri"/>
              </a:rPr>
              <a:t>privately</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Whisper relies on a </a:t>
            </a:r>
            <a:r>
              <a:rPr sz="2800" spc="-10" dirty="0">
                <a:solidFill>
                  <a:srgbClr val="5F5F5F"/>
                </a:solidFill>
                <a:cs typeface="Calibri"/>
              </a:rPr>
              <a:t>subject </a:t>
            </a:r>
            <a:r>
              <a:rPr sz="2800" dirty="0">
                <a:solidFill>
                  <a:srgbClr val="5F5F5F"/>
                </a:solidFill>
                <a:cs typeface="Calibri"/>
              </a:rPr>
              <a:t>key </a:t>
            </a:r>
            <a:r>
              <a:rPr sz="2800" spc="-10" dirty="0">
                <a:solidFill>
                  <a:srgbClr val="5F5F5F"/>
                </a:solidFill>
                <a:cs typeface="Calibri"/>
              </a:rPr>
              <a:t>(Topic) approach </a:t>
            </a:r>
            <a:r>
              <a:rPr sz="2800" dirty="0">
                <a:solidFill>
                  <a:srgbClr val="5F5F5F"/>
                </a:solidFill>
                <a:cs typeface="Calibri"/>
              </a:rPr>
              <a:t>to</a:t>
            </a:r>
            <a:r>
              <a:rPr sz="2800" spc="-20" dirty="0">
                <a:solidFill>
                  <a:srgbClr val="5F5F5F"/>
                </a:solidFill>
                <a:cs typeface="Calibri"/>
              </a:rPr>
              <a:t> </a:t>
            </a:r>
            <a:r>
              <a:rPr sz="2800" dirty="0">
                <a:solidFill>
                  <a:srgbClr val="5F5F5F"/>
                </a:solidFill>
                <a:cs typeface="Calibri"/>
              </a:rPr>
              <a:t>deliver</a:t>
            </a:r>
            <a:endParaRPr sz="2800">
              <a:solidFill>
                <a:prstClr val="black"/>
              </a:solidFill>
              <a:cs typeface="Calibri"/>
            </a:endParaRPr>
          </a:p>
          <a:p>
            <a:pPr marL="598170">
              <a:spcBef>
                <a:spcPts val="1680"/>
              </a:spcBef>
            </a:pPr>
            <a:r>
              <a:rPr sz="2800" dirty="0">
                <a:solidFill>
                  <a:srgbClr val="5F5F5F"/>
                </a:solidFill>
                <a:cs typeface="Calibri"/>
              </a:rPr>
              <a:t>messages where messages are </a:t>
            </a:r>
            <a:r>
              <a:rPr sz="2800" spc="-10" dirty="0">
                <a:solidFill>
                  <a:srgbClr val="5F5F5F"/>
                </a:solidFill>
                <a:cs typeface="Calibri"/>
              </a:rPr>
              <a:t>published using hashed</a:t>
            </a:r>
            <a:r>
              <a:rPr sz="2800" spc="10" dirty="0">
                <a:solidFill>
                  <a:srgbClr val="5F5F5F"/>
                </a:solidFill>
                <a:cs typeface="Calibri"/>
              </a:rPr>
              <a:t> </a:t>
            </a:r>
            <a:r>
              <a:rPr sz="2800" dirty="0">
                <a:solidFill>
                  <a:srgbClr val="5F5F5F"/>
                </a:solidFill>
                <a:cs typeface="Calibri"/>
              </a:rPr>
              <a:t>topic</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Indirectly supports broadcast, </a:t>
            </a:r>
            <a:r>
              <a:rPr sz="2800" dirty="0">
                <a:solidFill>
                  <a:srgbClr val="5F5F5F"/>
                </a:solidFill>
                <a:cs typeface="Calibri"/>
              </a:rPr>
              <a:t>multicast </a:t>
            </a:r>
            <a:r>
              <a:rPr sz="2800" spc="-10" dirty="0">
                <a:solidFill>
                  <a:srgbClr val="5F5F5F"/>
                </a:solidFill>
                <a:cs typeface="Calibri"/>
              </a:rPr>
              <a:t>and</a:t>
            </a:r>
            <a:r>
              <a:rPr sz="2800" spc="100" dirty="0">
                <a:solidFill>
                  <a:srgbClr val="5F5F5F"/>
                </a:solidFill>
                <a:cs typeface="Calibri"/>
              </a:rPr>
              <a:t> </a:t>
            </a:r>
            <a:r>
              <a:rPr sz="2800" spc="-10" dirty="0">
                <a:solidFill>
                  <a:srgbClr val="5F5F5F"/>
                </a:solidFill>
                <a:cs typeface="Calibri"/>
              </a:rPr>
              <a:t>unicast</a:t>
            </a:r>
            <a:endParaRPr sz="2800">
              <a:solidFill>
                <a:prstClr val="black"/>
              </a:solidFill>
              <a:cs typeface="Calibri"/>
            </a:endParaRPr>
          </a:p>
          <a:p>
            <a:pPr>
              <a:spcBef>
                <a:spcPts val="11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Whisper is a high </a:t>
            </a:r>
            <a:r>
              <a:rPr sz="2800" spc="-10" dirty="0">
                <a:solidFill>
                  <a:srgbClr val="5F5F5F"/>
                </a:solidFill>
                <a:cs typeface="Calibri"/>
              </a:rPr>
              <a:t>latency and </a:t>
            </a:r>
            <a:r>
              <a:rPr sz="2800" dirty="0">
                <a:solidFill>
                  <a:srgbClr val="5F5F5F"/>
                </a:solidFill>
                <a:cs typeface="Calibri"/>
              </a:rPr>
              <a:t>low </a:t>
            </a:r>
            <a:r>
              <a:rPr sz="2800" spc="-10" dirty="0">
                <a:solidFill>
                  <a:srgbClr val="5F5F5F"/>
                </a:solidFill>
                <a:cs typeface="Calibri"/>
              </a:rPr>
              <a:t>bandwidth messaging</a:t>
            </a:r>
            <a:r>
              <a:rPr sz="2800" spc="100" dirty="0">
                <a:solidFill>
                  <a:srgbClr val="5F5F5F"/>
                </a:solidFill>
                <a:cs typeface="Calibri"/>
              </a:rPr>
              <a:t> </a:t>
            </a:r>
            <a:r>
              <a:rPr sz="2800" spc="-10" dirty="0">
                <a:solidFill>
                  <a:srgbClr val="5F5F5F"/>
                </a:solidFill>
                <a:cs typeface="Calibri"/>
              </a:rPr>
              <a:t>protocol</a:t>
            </a:r>
            <a:endParaRPr sz="2800">
              <a:solidFill>
                <a:prstClr val="black"/>
              </a:solidFill>
              <a:cs typeface="Calibri"/>
            </a:endParaRPr>
          </a:p>
          <a:p>
            <a:pPr>
              <a:spcBef>
                <a:spcPts val="9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Provides the </a:t>
            </a:r>
            <a:r>
              <a:rPr sz="2800" dirty="0">
                <a:solidFill>
                  <a:srgbClr val="5F5F5F"/>
                </a:solidFill>
                <a:cs typeface="Calibri"/>
              </a:rPr>
              <a:t>ability to </a:t>
            </a:r>
            <a:r>
              <a:rPr sz="2800" spc="-10" dirty="0">
                <a:solidFill>
                  <a:srgbClr val="5F5F5F"/>
                </a:solidFill>
                <a:cs typeface="Calibri"/>
              </a:rPr>
              <a:t>use </a:t>
            </a:r>
            <a:r>
              <a:rPr sz="2800" dirty="0">
                <a:solidFill>
                  <a:srgbClr val="5F5F5F"/>
                </a:solidFill>
                <a:cs typeface="Calibri"/>
              </a:rPr>
              <a:t>masks/filters narrow </a:t>
            </a:r>
            <a:r>
              <a:rPr sz="2800" spc="-10" dirty="0">
                <a:solidFill>
                  <a:srgbClr val="5F5F5F"/>
                </a:solidFill>
                <a:cs typeface="Calibri"/>
              </a:rPr>
              <a:t>down </a:t>
            </a:r>
            <a:r>
              <a:rPr sz="2800" dirty="0">
                <a:solidFill>
                  <a:srgbClr val="5F5F5F"/>
                </a:solidFill>
                <a:cs typeface="Calibri"/>
              </a:rPr>
              <a:t>topics</a:t>
            </a:r>
            <a:r>
              <a:rPr sz="2800" spc="-20" dirty="0">
                <a:solidFill>
                  <a:srgbClr val="5F5F5F"/>
                </a:solidFill>
                <a:cs typeface="Calibri"/>
              </a:rPr>
              <a:t> </a:t>
            </a:r>
            <a:r>
              <a:rPr sz="2800" spc="-10" dirty="0">
                <a:solidFill>
                  <a:srgbClr val="5F5F5F"/>
                </a:solidFill>
                <a:cs typeface="Calibri"/>
              </a:rPr>
              <a:t>of</a:t>
            </a:r>
            <a:endParaRPr sz="2800">
              <a:solidFill>
                <a:prstClr val="black"/>
              </a:solidFill>
              <a:cs typeface="Calibri"/>
            </a:endParaRPr>
          </a:p>
        </p:txBody>
      </p:sp>
      <p:sp>
        <p:nvSpPr>
          <p:cNvPr id="15" name="object 6"/>
          <p:cNvSpPr txBox="1"/>
          <p:nvPr/>
        </p:nvSpPr>
        <p:spPr>
          <a:xfrm>
            <a:off x="1515059" y="7088122"/>
            <a:ext cx="804037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interest without </a:t>
            </a:r>
            <a:r>
              <a:rPr sz="2800" dirty="0">
                <a:solidFill>
                  <a:srgbClr val="5F5F5F"/>
                </a:solidFill>
                <a:cs typeface="Calibri"/>
              </a:rPr>
              <a:t>giving away what topic is </a:t>
            </a:r>
            <a:r>
              <a:rPr sz="2800" spc="-10" dirty="0">
                <a:solidFill>
                  <a:srgbClr val="5F5F5F"/>
                </a:solidFill>
                <a:cs typeface="Calibri"/>
              </a:rPr>
              <a:t>being</a:t>
            </a:r>
            <a:r>
              <a:rPr sz="2800" spc="100" dirty="0">
                <a:solidFill>
                  <a:srgbClr val="5F5F5F"/>
                </a:solidFill>
                <a:cs typeface="Calibri"/>
              </a:rPr>
              <a:t> </a:t>
            </a:r>
            <a:r>
              <a:rPr sz="2800" spc="-10" dirty="0">
                <a:solidFill>
                  <a:srgbClr val="5F5F5F"/>
                </a:solidFill>
                <a:cs typeface="Calibri"/>
              </a:rPr>
              <a:t>sought</a:t>
            </a:r>
            <a:endParaRPr sz="2800">
              <a:solidFill>
                <a:prstClr val="black"/>
              </a:solidFill>
              <a:cs typeface="Calibri"/>
            </a:endParaRPr>
          </a:p>
        </p:txBody>
      </p:sp>
    </p:spTree>
    <p:extLst>
      <p:ext uri="{BB962C8B-B14F-4D97-AF65-F5344CB8AC3E}">
        <p14:creationId xmlns:p14="http://schemas.microsoft.com/office/powerpoint/2010/main" val="3961887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370332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File</a:t>
            </a:r>
            <a:r>
              <a:rPr sz="5600" spc="-70" dirty="0">
                <a:solidFill>
                  <a:srgbClr val="095A82"/>
                </a:solidFill>
              </a:rPr>
              <a:t> </a:t>
            </a:r>
            <a:r>
              <a:rPr sz="5600" spc="-20" dirty="0">
                <a:solidFill>
                  <a:srgbClr val="095A82"/>
                </a:solidFill>
              </a:rPr>
              <a:t>Transfer</a:t>
            </a:r>
            <a:endParaRPr sz="5600"/>
          </a:p>
        </p:txBody>
      </p:sp>
      <p:sp>
        <p:nvSpPr>
          <p:cNvPr id="12" name="object 3"/>
          <p:cNvSpPr/>
          <p:nvPr/>
        </p:nvSpPr>
        <p:spPr>
          <a:xfrm>
            <a:off x="13496069" y="3944923"/>
            <a:ext cx="2300962" cy="227511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txBox="1"/>
          <p:nvPr/>
        </p:nvSpPr>
        <p:spPr>
          <a:xfrm>
            <a:off x="14234413" y="5948678"/>
            <a:ext cx="1036318" cy="442429"/>
          </a:xfrm>
          <a:prstGeom prst="rect">
            <a:avLst/>
          </a:prstGeom>
        </p:spPr>
        <p:txBody>
          <a:bodyPr vert="horz" wrap="square" lIns="0" tIns="26670" rIns="0" bIns="0" rtlCol="0">
            <a:spAutoFit/>
          </a:bodyPr>
          <a:lstStyle/>
          <a:p>
            <a:pPr marL="25400">
              <a:spcBef>
                <a:spcPts val="210"/>
              </a:spcBef>
            </a:pPr>
            <a:r>
              <a:rPr sz="2700" b="1" spc="-40" dirty="0">
                <a:solidFill>
                  <a:srgbClr val="5F5F5F"/>
                </a:solidFill>
                <a:cs typeface="Calibri"/>
              </a:rPr>
              <a:t>S</a:t>
            </a:r>
            <a:r>
              <a:rPr sz="2700" b="1" spc="-30" dirty="0">
                <a:solidFill>
                  <a:srgbClr val="5F5F5F"/>
                </a:solidFill>
                <a:cs typeface="Calibri"/>
              </a:rPr>
              <a:t>w</a:t>
            </a:r>
            <a:r>
              <a:rPr sz="2700" b="1" dirty="0">
                <a:solidFill>
                  <a:srgbClr val="5F5F5F"/>
                </a:solidFill>
                <a:cs typeface="Calibri"/>
              </a:rPr>
              <a:t>arm</a:t>
            </a:r>
            <a:endParaRPr sz="2700">
              <a:solidFill>
                <a:prstClr val="black"/>
              </a:solidFill>
              <a:cs typeface="Calibri"/>
            </a:endParaRPr>
          </a:p>
        </p:txBody>
      </p:sp>
      <p:sp>
        <p:nvSpPr>
          <p:cNvPr id="14" name="object 5"/>
          <p:cNvSpPr txBox="1"/>
          <p:nvPr/>
        </p:nvSpPr>
        <p:spPr>
          <a:xfrm>
            <a:off x="942035" y="1683969"/>
            <a:ext cx="10283190" cy="3634328"/>
          </a:xfrm>
          <a:prstGeom prst="rect">
            <a:avLst/>
          </a:prstGeom>
        </p:spPr>
        <p:txBody>
          <a:bodyPr vert="horz" wrap="square" lIns="0" tIns="25400" rIns="0" bIns="0" rtlCol="0">
            <a:spAutoFit/>
          </a:bodyPr>
          <a:lstStyle/>
          <a:p>
            <a:pPr marL="598170" marR="43180" indent="-572770">
              <a:lnSpc>
                <a:spcPct val="150000"/>
              </a:lnSpc>
              <a:spcBef>
                <a:spcPts val="200"/>
              </a:spcBef>
              <a:buClr>
                <a:srgbClr val="095A82"/>
              </a:buClr>
              <a:buFont typeface="Wingdings"/>
              <a:buChar char=""/>
              <a:tabLst>
                <a:tab pos="598170" algn="l"/>
                <a:tab pos="599440" algn="l"/>
              </a:tabLst>
            </a:pPr>
            <a:r>
              <a:rPr sz="2800" dirty="0">
                <a:solidFill>
                  <a:srgbClr val="5F5F5F"/>
                </a:solidFill>
                <a:cs typeface="Calibri"/>
              </a:rPr>
              <a:t>Leverages </a:t>
            </a:r>
            <a:r>
              <a:rPr sz="2800" spc="-10" dirty="0">
                <a:solidFill>
                  <a:srgbClr val="5F5F5F"/>
                </a:solidFill>
                <a:cs typeface="Calibri"/>
              </a:rPr>
              <a:t>the underlying ethereum infrastructure through the use  of </a:t>
            </a:r>
            <a:r>
              <a:rPr sz="2800" dirty="0">
                <a:solidFill>
                  <a:srgbClr val="5F5F5F"/>
                </a:solidFill>
                <a:cs typeface="Calibri"/>
              </a:rPr>
              <a:t>a </a:t>
            </a:r>
            <a:r>
              <a:rPr sz="2800" spc="-10" dirty="0">
                <a:solidFill>
                  <a:srgbClr val="5F5F5F"/>
                </a:solidFill>
                <a:cs typeface="Calibri"/>
              </a:rPr>
              <a:t>contracts and ethers </a:t>
            </a:r>
            <a:r>
              <a:rPr sz="2800" dirty="0">
                <a:solidFill>
                  <a:srgbClr val="5F5F5F"/>
                </a:solidFill>
                <a:cs typeface="Calibri"/>
              </a:rPr>
              <a:t>to </a:t>
            </a:r>
            <a:r>
              <a:rPr sz="2800" spc="-10" dirty="0">
                <a:solidFill>
                  <a:srgbClr val="5F5F5F"/>
                </a:solidFill>
                <a:cs typeface="Calibri"/>
              </a:rPr>
              <a:t>encourage </a:t>
            </a:r>
            <a:r>
              <a:rPr sz="2800" dirty="0">
                <a:solidFill>
                  <a:srgbClr val="5F5F5F"/>
                </a:solidFill>
                <a:cs typeface="Calibri"/>
              </a:rPr>
              <a:t>cooperation </a:t>
            </a:r>
            <a:r>
              <a:rPr sz="2800" spc="-10" dirty="0">
                <a:solidFill>
                  <a:srgbClr val="5F5F5F"/>
                </a:solidFill>
                <a:cs typeface="Calibri"/>
              </a:rPr>
              <a:t>among</a:t>
            </a:r>
            <a:r>
              <a:rPr sz="2800" dirty="0">
                <a:solidFill>
                  <a:srgbClr val="5F5F5F"/>
                </a:solidFill>
                <a:cs typeface="Calibri"/>
              </a:rPr>
              <a:t> </a:t>
            </a:r>
            <a:r>
              <a:rPr sz="2800" spc="-10" dirty="0">
                <a:solidFill>
                  <a:srgbClr val="5F5F5F"/>
                </a:solidFill>
                <a:cs typeface="Calibri"/>
              </a:rPr>
              <a:t>nodes</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Files </a:t>
            </a:r>
            <a:r>
              <a:rPr sz="2800" dirty="0">
                <a:solidFill>
                  <a:srgbClr val="5F5F5F"/>
                </a:solidFill>
                <a:cs typeface="Calibri"/>
              </a:rPr>
              <a:t>are split into </a:t>
            </a:r>
            <a:r>
              <a:rPr sz="2800" spc="-10" dirty="0">
                <a:solidFill>
                  <a:srgbClr val="5F5F5F"/>
                </a:solidFill>
                <a:cs typeface="Calibri"/>
              </a:rPr>
              <a:t>chunks </a:t>
            </a:r>
            <a:r>
              <a:rPr sz="2800" dirty="0">
                <a:solidFill>
                  <a:srgbClr val="5F5F5F"/>
                </a:solidFill>
                <a:cs typeface="Calibri"/>
              </a:rPr>
              <a:t>which are </a:t>
            </a:r>
            <a:r>
              <a:rPr sz="2800" spc="-10" dirty="0">
                <a:solidFill>
                  <a:srgbClr val="5F5F5F"/>
                </a:solidFill>
                <a:cs typeface="Calibri"/>
              </a:rPr>
              <a:t>stored </a:t>
            </a:r>
            <a:r>
              <a:rPr sz="2800" dirty="0">
                <a:solidFill>
                  <a:srgbClr val="5F5F5F"/>
                </a:solidFill>
                <a:cs typeface="Calibri"/>
              </a:rPr>
              <a:t>in </a:t>
            </a:r>
            <a:r>
              <a:rPr sz="2800" spc="-10" dirty="0">
                <a:solidFill>
                  <a:srgbClr val="5F5F5F"/>
                </a:solidFill>
                <a:cs typeface="Calibri"/>
              </a:rPr>
              <a:t>nodes </a:t>
            </a:r>
            <a:r>
              <a:rPr sz="2800" dirty="0">
                <a:solidFill>
                  <a:srgbClr val="5F5F5F"/>
                </a:solidFill>
                <a:cs typeface="Calibri"/>
              </a:rPr>
              <a:t>in </a:t>
            </a:r>
            <a:r>
              <a:rPr sz="2800" spc="-10" dirty="0">
                <a:solidFill>
                  <a:srgbClr val="5F5F5F"/>
                </a:solidFill>
                <a:cs typeface="Calibri"/>
              </a:rPr>
              <a:t>the</a:t>
            </a:r>
            <a:r>
              <a:rPr sz="2800" spc="-30" dirty="0">
                <a:solidFill>
                  <a:srgbClr val="5F5F5F"/>
                </a:solidFill>
                <a:cs typeface="Calibri"/>
              </a:rPr>
              <a:t> </a:t>
            </a:r>
            <a:r>
              <a:rPr sz="2800" dirty="0">
                <a:solidFill>
                  <a:srgbClr val="5F5F5F"/>
                </a:solidFill>
                <a:cs typeface="Calibri"/>
              </a:rPr>
              <a:t>network</a:t>
            </a:r>
            <a:endParaRPr sz="2800">
              <a:solidFill>
                <a:prstClr val="black"/>
              </a:solidFill>
              <a:cs typeface="Calibri"/>
            </a:endParaRPr>
          </a:p>
          <a:p>
            <a:pPr marL="598170" marR="473708" indent="-572770">
              <a:lnSpc>
                <a:spcPct val="150000"/>
              </a:lnSpc>
              <a:spcBef>
                <a:spcPts val="1390"/>
              </a:spcBef>
              <a:buClr>
                <a:srgbClr val="095A82"/>
              </a:buClr>
              <a:buFont typeface="Wingdings"/>
              <a:buChar char=""/>
              <a:tabLst>
                <a:tab pos="598170" algn="l"/>
                <a:tab pos="599440" algn="l"/>
              </a:tabLst>
            </a:pPr>
            <a:r>
              <a:rPr sz="2800" dirty="0">
                <a:solidFill>
                  <a:srgbClr val="5F5F5F"/>
                </a:solidFill>
                <a:cs typeface="Calibri"/>
              </a:rPr>
              <a:t>An </a:t>
            </a:r>
            <a:r>
              <a:rPr sz="2800" spc="-10" dirty="0">
                <a:solidFill>
                  <a:srgbClr val="5F5F5F"/>
                </a:solidFill>
                <a:cs typeface="Calibri"/>
              </a:rPr>
              <a:t>accounting </a:t>
            </a:r>
            <a:r>
              <a:rPr sz="2800" dirty="0">
                <a:solidFill>
                  <a:srgbClr val="5F5F5F"/>
                </a:solidFill>
                <a:cs typeface="Calibri"/>
              </a:rPr>
              <a:t>protocol is </a:t>
            </a:r>
            <a:r>
              <a:rPr sz="2800" spc="-10" dirty="0">
                <a:solidFill>
                  <a:srgbClr val="5F5F5F"/>
                </a:solidFill>
                <a:cs typeface="Calibri"/>
              </a:rPr>
              <a:t>used by peers </a:t>
            </a:r>
            <a:r>
              <a:rPr sz="2800" dirty="0">
                <a:solidFill>
                  <a:srgbClr val="5F5F5F"/>
                </a:solidFill>
                <a:cs typeface="Calibri"/>
              </a:rPr>
              <a:t>to </a:t>
            </a:r>
            <a:r>
              <a:rPr sz="2800" spc="-10" dirty="0">
                <a:solidFill>
                  <a:srgbClr val="5F5F5F"/>
                </a:solidFill>
                <a:cs typeface="Calibri"/>
              </a:rPr>
              <a:t>keep track </a:t>
            </a:r>
            <a:r>
              <a:rPr sz="2800" dirty="0">
                <a:solidFill>
                  <a:srgbClr val="5F5F5F"/>
                </a:solidFill>
                <a:cs typeface="Calibri"/>
              </a:rPr>
              <a:t>of </a:t>
            </a:r>
            <a:r>
              <a:rPr sz="2800" spc="-10" dirty="0">
                <a:solidFill>
                  <a:srgbClr val="5F5F5F"/>
                </a:solidFill>
                <a:cs typeface="Calibri"/>
              </a:rPr>
              <a:t>chunks  </a:t>
            </a:r>
            <a:r>
              <a:rPr sz="2800" dirty="0">
                <a:solidFill>
                  <a:srgbClr val="5F5F5F"/>
                </a:solidFill>
                <a:cs typeface="Calibri"/>
              </a:rPr>
              <a:t>delivered </a:t>
            </a:r>
            <a:r>
              <a:rPr sz="2800" spc="-10" dirty="0">
                <a:solidFill>
                  <a:srgbClr val="5F5F5F"/>
                </a:solidFill>
                <a:cs typeface="Calibri"/>
              </a:rPr>
              <a:t>and </a:t>
            </a:r>
            <a:r>
              <a:rPr sz="2800" dirty="0">
                <a:solidFill>
                  <a:srgbClr val="5F5F5F"/>
                </a:solidFill>
                <a:cs typeface="Calibri"/>
              </a:rPr>
              <a:t>received </a:t>
            </a:r>
            <a:r>
              <a:rPr sz="2800" spc="-10" dirty="0">
                <a:solidFill>
                  <a:srgbClr val="5F5F5F"/>
                </a:solidFill>
                <a:cs typeface="Calibri"/>
              </a:rPr>
              <a:t>and </a:t>
            </a:r>
            <a:r>
              <a:rPr sz="2800" dirty="0">
                <a:solidFill>
                  <a:srgbClr val="5F5F5F"/>
                </a:solidFill>
                <a:cs typeface="Calibri"/>
              </a:rPr>
              <a:t>resulting </a:t>
            </a:r>
            <a:r>
              <a:rPr sz="2800" spc="-10" dirty="0">
                <a:solidFill>
                  <a:srgbClr val="5F5F5F"/>
                </a:solidFill>
                <a:cs typeface="Calibri"/>
              </a:rPr>
              <a:t>micro payments</a:t>
            </a:r>
            <a:r>
              <a:rPr sz="2800" spc="40" dirty="0">
                <a:solidFill>
                  <a:srgbClr val="5F5F5F"/>
                </a:solidFill>
                <a:cs typeface="Calibri"/>
              </a:rPr>
              <a:t> </a:t>
            </a:r>
            <a:r>
              <a:rPr sz="2800" dirty="0">
                <a:solidFill>
                  <a:srgbClr val="5F5F5F"/>
                </a:solidFill>
                <a:cs typeface="Calibri"/>
              </a:rPr>
              <a:t>owed</a:t>
            </a:r>
            <a:endParaRPr sz="2800">
              <a:solidFill>
                <a:prstClr val="black"/>
              </a:solidFill>
              <a:cs typeface="Calibri"/>
            </a:endParaRPr>
          </a:p>
        </p:txBody>
      </p:sp>
    </p:spTree>
    <p:extLst>
      <p:ext uri="{BB962C8B-B14F-4D97-AF65-F5344CB8AC3E}">
        <p14:creationId xmlns:p14="http://schemas.microsoft.com/office/powerpoint/2010/main" val="4182216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49110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Mist</a:t>
            </a:r>
            <a:r>
              <a:rPr sz="5600" spc="-60" dirty="0">
                <a:solidFill>
                  <a:srgbClr val="095A82"/>
                </a:solidFill>
              </a:rPr>
              <a:t> </a:t>
            </a:r>
            <a:r>
              <a:rPr sz="5600" spc="-20" dirty="0">
                <a:solidFill>
                  <a:srgbClr val="095A82"/>
                </a:solidFill>
              </a:rPr>
              <a:t>Application</a:t>
            </a:r>
            <a:endParaRPr sz="5600"/>
          </a:p>
        </p:txBody>
      </p:sp>
      <p:sp>
        <p:nvSpPr>
          <p:cNvPr id="12" name="object 3"/>
          <p:cNvSpPr txBox="1"/>
          <p:nvPr/>
        </p:nvSpPr>
        <p:spPr>
          <a:xfrm>
            <a:off x="942035" y="1683968"/>
            <a:ext cx="8290558" cy="4909036"/>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Styled </a:t>
            </a:r>
            <a:r>
              <a:rPr sz="2800" dirty="0">
                <a:solidFill>
                  <a:srgbClr val="5F5F5F"/>
                </a:solidFill>
                <a:cs typeface="Calibri"/>
              </a:rPr>
              <a:t>as a </a:t>
            </a:r>
            <a:r>
              <a:rPr sz="2800" spc="-10" dirty="0">
                <a:solidFill>
                  <a:srgbClr val="5F5F5F"/>
                </a:solidFill>
                <a:cs typeface="Calibri"/>
              </a:rPr>
              <a:t>decentralized application </a:t>
            </a:r>
            <a:r>
              <a:rPr sz="2800" dirty="0">
                <a:solidFill>
                  <a:srgbClr val="5F5F5F"/>
                </a:solidFill>
                <a:cs typeface="Calibri"/>
              </a:rPr>
              <a:t>discovery </a:t>
            </a:r>
            <a:r>
              <a:rPr sz="2800" spc="-10" dirty="0">
                <a:solidFill>
                  <a:srgbClr val="5F5F5F"/>
                </a:solidFill>
                <a:cs typeface="Calibri"/>
              </a:rPr>
              <a:t>tool,  </a:t>
            </a:r>
            <a:r>
              <a:rPr sz="2800" dirty="0">
                <a:solidFill>
                  <a:srgbClr val="5F5F5F"/>
                </a:solidFill>
                <a:cs typeface="Calibri"/>
              </a:rPr>
              <a:t>Mist is </a:t>
            </a:r>
            <a:r>
              <a:rPr sz="2800" spc="-10" dirty="0">
                <a:solidFill>
                  <a:srgbClr val="5F5F5F"/>
                </a:solidFill>
                <a:cs typeface="Calibri"/>
              </a:rPr>
              <a:t>meant </a:t>
            </a:r>
            <a:r>
              <a:rPr sz="2800" dirty="0">
                <a:solidFill>
                  <a:srgbClr val="5F5F5F"/>
                </a:solidFill>
                <a:cs typeface="Calibri"/>
              </a:rPr>
              <a:t>to </a:t>
            </a:r>
            <a:r>
              <a:rPr sz="2800" spc="-10" dirty="0">
                <a:solidFill>
                  <a:srgbClr val="5F5F5F"/>
                </a:solidFill>
                <a:cs typeface="Calibri"/>
              </a:rPr>
              <a:t>serve </a:t>
            </a:r>
            <a:r>
              <a:rPr sz="2800" dirty="0">
                <a:solidFill>
                  <a:srgbClr val="5F5F5F"/>
                </a:solidFill>
                <a:cs typeface="Calibri"/>
              </a:rPr>
              <a:t>as a wallet for </a:t>
            </a:r>
            <a:r>
              <a:rPr sz="2800" spc="-10" dirty="0">
                <a:solidFill>
                  <a:srgbClr val="5F5F5F"/>
                </a:solidFill>
                <a:cs typeface="Calibri"/>
              </a:rPr>
              <a:t>smart contracts  that features </a:t>
            </a:r>
            <a:r>
              <a:rPr sz="2800" dirty="0">
                <a:solidFill>
                  <a:srgbClr val="5F5F5F"/>
                </a:solidFill>
                <a:cs typeface="Calibri"/>
              </a:rPr>
              <a:t>a </a:t>
            </a:r>
            <a:r>
              <a:rPr sz="2800" spc="-10" dirty="0">
                <a:solidFill>
                  <a:srgbClr val="5F5F5F"/>
                </a:solidFill>
                <a:cs typeface="Calibri"/>
              </a:rPr>
              <a:t>graphical user</a:t>
            </a:r>
            <a:r>
              <a:rPr sz="2800" spc="80" dirty="0">
                <a:solidFill>
                  <a:srgbClr val="5F5F5F"/>
                </a:solidFill>
                <a:cs typeface="Calibri"/>
              </a:rPr>
              <a:t> </a:t>
            </a:r>
            <a:r>
              <a:rPr sz="2800" spc="-10" dirty="0">
                <a:solidFill>
                  <a:srgbClr val="5F5F5F"/>
                </a:solidFill>
                <a:cs typeface="Calibri"/>
              </a:rPr>
              <a:t>interface</a:t>
            </a:r>
            <a:endParaRPr sz="2800">
              <a:solidFill>
                <a:prstClr val="black"/>
              </a:solidFill>
              <a:cs typeface="Calibri"/>
            </a:endParaRPr>
          </a:p>
          <a:p>
            <a:pPr marL="598170" marR="298450" indent="-572770">
              <a:lnSpc>
                <a:spcPct val="150000"/>
              </a:lnSpc>
              <a:spcBef>
                <a:spcPts val="1390"/>
              </a:spcBef>
              <a:buClr>
                <a:srgbClr val="095A82"/>
              </a:buClr>
              <a:buFont typeface="Wingdings"/>
              <a:buChar char=""/>
              <a:tabLst>
                <a:tab pos="598170" algn="l"/>
                <a:tab pos="599440" algn="l"/>
              </a:tabLst>
            </a:pPr>
            <a:r>
              <a:rPr sz="2800" dirty="0">
                <a:solidFill>
                  <a:srgbClr val="5F5F5F"/>
                </a:solidFill>
                <a:cs typeface="Calibri"/>
              </a:rPr>
              <a:t>A </a:t>
            </a:r>
            <a:r>
              <a:rPr sz="2800" spc="-10" dirty="0">
                <a:solidFill>
                  <a:srgbClr val="5F5F5F"/>
                </a:solidFill>
                <a:cs typeface="Calibri"/>
              </a:rPr>
              <a:t>desktop application </a:t>
            </a:r>
            <a:r>
              <a:rPr sz="2800" dirty="0">
                <a:solidFill>
                  <a:srgbClr val="5F5F5F"/>
                </a:solidFill>
                <a:cs typeface="Calibri"/>
              </a:rPr>
              <a:t>is </a:t>
            </a:r>
            <a:r>
              <a:rPr sz="2800" spc="-10" dirty="0">
                <a:solidFill>
                  <a:srgbClr val="5F5F5F"/>
                </a:solidFill>
                <a:cs typeface="Calibri"/>
              </a:rPr>
              <a:t>used </a:t>
            </a:r>
            <a:r>
              <a:rPr sz="2800" dirty="0">
                <a:solidFill>
                  <a:srgbClr val="5F5F5F"/>
                </a:solidFill>
                <a:cs typeface="Calibri"/>
              </a:rPr>
              <a:t>to </a:t>
            </a:r>
            <a:r>
              <a:rPr sz="2800" spc="-10" dirty="0">
                <a:solidFill>
                  <a:srgbClr val="5F5F5F"/>
                </a:solidFill>
                <a:cs typeface="Calibri"/>
              </a:rPr>
              <a:t>communicate </a:t>
            </a:r>
            <a:r>
              <a:rPr sz="2800" dirty="0">
                <a:solidFill>
                  <a:srgbClr val="5F5F5F"/>
                </a:solidFill>
                <a:cs typeface="Calibri"/>
              </a:rPr>
              <a:t>with  your</a:t>
            </a:r>
            <a:r>
              <a:rPr sz="2800" spc="-20" dirty="0">
                <a:solidFill>
                  <a:srgbClr val="5F5F5F"/>
                </a:solidFill>
                <a:cs typeface="Calibri"/>
              </a:rPr>
              <a:t> </a:t>
            </a:r>
            <a:r>
              <a:rPr sz="2800" spc="-10" dirty="0">
                <a:solidFill>
                  <a:srgbClr val="5F5F5F"/>
                </a:solidFill>
                <a:cs typeface="Calibri"/>
              </a:rPr>
              <a:t>node</a:t>
            </a:r>
            <a:endParaRPr sz="2800">
              <a:solidFill>
                <a:prstClr val="black"/>
              </a:solidFill>
              <a:cs typeface="Calibri"/>
            </a:endParaRPr>
          </a:p>
          <a:p>
            <a:pPr marL="598170" marR="146050" indent="-572770">
              <a:lnSpc>
                <a:spcPct val="150200"/>
              </a:lnSpc>
              <a:spcBef>
                <a:spcPts val="1390"/>
              </a:spcBef>
              <a:buClr>
                <a:srgbClr val="095A82"/>
              </a:buClr>
              <a:buFont typeface="Wingdings"/>
              <a:buChar char=""/>
              <a:tabLst>
                <a:tab pos="598170" algn="l"/>
                <a:tab pos="599440" algn="l"/>
              </a:tabLst>
            </a:pPr>
            <a:r>
              <a:rPr sz="2800" dirty="0">
                <a:solidFill>
                  <a:srgbClr val="5F5F5F"/>
                </a:solidFill>
                <a:cs typeface="Calibri"/>
              </a:rPr>
              <a:t>Allows </a:t>
            </a:r>
            <a:r>
              <a:rPr sz="2800" spc="-10" dirty="0">
                <a:solidFill>
                  <a:srgbClr val="5F5F5F"/>
                </a:solidFill>
                <a:cs typeface="Calibri"/>
              </a:rPr>
              <a:t>users </a:t>
            </a:r>
            <a:r>
              <a:rPr sz="2800" dirty="0">
                <a:solidFill>
                  <a:srgbClr val="5F5F5F"/>
                </a:solidFill>
                <a:cs typeface="Calibri"/>
              </a:rPr>
              <a:t>to </a:t>
            </a:r>
            <a:r>
              <a:rPr sz="2800" spc="-10" dirty="0">
                <a:solidFill>
                  <a:srgbClr val="5F5F5F"/>
                </a:solidFill>
                <a:cs typeface="Calibri"/>
              </a:rPr>
              <a:t>dynamically set </a:t>
            </a:r>
            <a:r>
              <a:rPr sz="2800" dirty="0">
                <a:solidFill>
                  <a:srgbClr val="5F5F5F"/>
                </a:solidFill>
                <a:cs typeface="Calibri"/>
              </a:rPr>
              <a:t>transaction </a:t>
            </a:r>
            <a:r>
              <a:rPr sz="2800" spc="-10" dirty="0">
                <a:solidFill>
                  <a:srgbClr val="5F5F5F"/>
                </a:solidFill>
                <a:cs typeface="Calibri"/>
              </a:rPr>
              <a:t>fees and  manage custom</a:t>
            </a:r>
            <a:r>
              <a:rPr sz="2800" spc="-30" dirty="0">
                <a:solidFill>
                  <a:srgbClr val="5F5F5F"/>
                </a:solidFill>
                <a:cs typeface="Calibri"/>
              </a:rPr>
              <a:t> </a:t>
            </a:r>
            <a:r>
              <a:rPr sz="2800" spc="-10" dirty="0">
                <a:solidFill>
                  <a:srgbClr val="5F5F5F"/>
                </a:solidFill>
                <a:cs typeface="Calibri"/>
              </a:rPr>
              <a:t>tokens</a:t>
            </a:r>
            <a:endParaRPr sz="2800">
              <a:solidFill>
                <a:prstClr val="black"/>
              </a:solidFill>
              <a:cs typeface="Calibri"/>
            </a:endParaRPr>
          </a:p>
        </p:txBody>
      </p:sp>
      <p:sp>
        <p:nvSpPr>
          <p:cNvPr id="13" name="object 4"/>
          <p:cNvSpPr/>
          <p:nvPr/>
        </p:nvSpPr>
        <p:spPr>
          <a:xfrm>
            <a:off x="10061447" y="2761488"/>
            <a:ext cx="7293862" cy="583692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459612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026160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Mist Browser v/s Ethereum</a:t>
            </a:r>
            <a:r>
              <a:rPr sz="5600" spc="-20" dirty="0">
                <a:solidFill>
                  <a:srgbClr val="095A82"/>
                </a:solidFill>
              </a:rPr>
              <a:t> </a:t>
            </a:r>
            <a:r>
              <a:rPr sz="5600" spc="-10" dirty="0">
                <a:solidFill>
                  <a:srgbClr val="095A82"/>
                </a:solidFill>
              </a:rPr>
              <a:t>Wallet</a:t>
            </a:r>
            <a:endParaRPr sz="5600"/>
          </a:p>
        </p:txBody>
      </p:sp>
      <p:sp>
        <p:nvSpPr>
          <p:cNvPr id="12" name="object 4"/>
          <p:cNvSpPr txBox="1">
            <a:spLocks noGrp="1"/>
          </p:cNvSpPr>
          <p:nvPr>
            <p:ph type="ftr" sz="quarter" idx="5"/>
          </p:nvPr>
        </p:nvSpPr>
        <p:spPr>
          <a:xfrm>
            <a:off x="12263629" y="9791903"/>
            <a:ext cx="5721350" cy="230832"/>
          </a:xfrm>
          <a:prstGeom prst="rect">
            <a:avLst/>
          </a:prstGeom>
        </p:spPr>
        <p:txBody>
          <a:bodyPr vert="horz" wrap="square" lIns="0" tIns="0" rIns="0" bIns="0" rtlCol="0">
            <a:spAutoFit/>
          </a:bodyPr>
          <a:lstStyle/>
          <a:p>
            <a:pPr marL="25400">
              <a:lnSpc>
                <a:spcPts val="1770"/>
              </a:lnSpc>
            </a:pPr>
            <a:r>
              <a:rPr spc="10" dirty="0"/>
              <a:t>Copyright </a:t>
            </a:r>
            <a:r>
              <a:rPr spc="50" dirty="0"/>
              <a:t>© </a:t>
            </a:r>
            <a:r>
              <a:rPr spc="20" dirty="0"/>
              <a:t>2017, </a:t>
            </a:r>
            <a:r>
              <a:rPr spc="10" dirty="0"/>
              <a:t>edureka </a:t>
            </a:r>
            <a:r>
              <a:rPr spc="20" dirty="0"/>
              <a:t>and/or </a:t>
            </a:r>
            <a:r>
              <a:rPr spc="10" dirty="0"/>
              <a:t>its affiliates. </a:t>
            </a:r>
            <a:r>
              <a:rPr spc="20" dirty="0"/>
              <a:t>All </a:t>
            </a:r>
            <a:r>
              <a:rPr spc="10" dirty="0"/>
              <a:t>rights reserved.</a:t>
            </a:r>
          </a:p>
        </p:txBody>
      </p:sp>
      <p:sp>
        <p:nvSpPr>
          <p:cNvPr id="13" name="object 3"/>
          <p:cNvSpPr txBox="1"/>
          <p:nvPr/>
        </p:nvSpPr>
        <p:spPr>
          <a:xfrm>
            <a:off x="942034" y="1896111"/>
            <a:ext cx="16319500" cy="7446910"/>
          </a:xfrm>
          <a:prstGeom prst="rect">
            <a:avLst/>
          </a:prstGeom>
        </p:spPr>
        <p:txBody>
          <a:bodyPr vert="horz" wrap="square" lIns="0" tIns="26670" rIns="0" bIns="0" rtlCol="0">
            <a:spAutoFit/>
          </a:bodyPr>
          <a:lstStyle/>
          <a:p>
            <a:pPr marL="25400">
              <a:spcBef>
                <a:spcPts val="210"/>
              </a:spcBef>
            </a:pPr>
            <a:r>
              <a:rPr sz="2800" b="1" dirty="0">
                <a:solidFill>
                  <a:srgbClr val="5F5F5F"/>
                </a:solidFill>
                <a:cs typeface="Calibri"/>
              </a:rPr>
              <a:t>Mist DApp</a:t>
            </a:r>
            <a:r>
              <a:rPr sz="2800" b="1" spc="-30" dirty="0">
                <a:solidFill>
                  <a:srgbClr val="5F5F5F"/>
                </a:solidFill>
                <a:cs typeface="Calibri"/>
              </a:rPr>
              <a:t> </a:t>
            </a:r>
            <a:r>
              <a:rPr sz="2800" b="1" dirty="0">
                <a:solidFill>
                  <a:srgbClr val="5F5F5F"/>
                </a:solidFill>
                <a:cs typeface="Calibri"/>
              </a:rPr>
              <a:t>Browser</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Mist is </a:t>
            </a:r>
            <a:r>
              <a:rPr sz="2800" spc="-10" dirty="0">
                <a:solidFill>
                  <a:srgbClr val="5F5F5F"/>
                </a:solidFill>
                <a:cs typeface="Calibri"/>
              </a:rPr>
              <a:t>the </a:t>
            </a:r>
            <a:r>
              <a:rPr sz="2800" dirty="0">
                <a:solidFill>
                  <a:srgbClr val="5F5F5F"/>
                </a:solidFill>
                <a:cs typeface="Calibri"/>
              </a:rPr>
              <a:t>browser for </a:t>
            </a:r>
            <a:r>
              <a:rPr sz="2800" spc="-10" dirty="0">
                <a:solidFill>
                  <a:srgbClr val="5F5F5F"/>
                </a:solidFill>
                <a:cs typeface="Calibri"/>
              </a:rPr>
              <a:t>decentralized </a:t>
            </a:r>
            <a:r>
              <a:rPr sz="2800" dirty="0">
                <a:solidFill>
                  <a:srgbClr val="5F5F5F"/>
                </a:solidFill>
                <a:cs typeface="Calibri"/>
              </a:rPr>
              <a:t>web</a:t>
            </a:r>
            <a:r>
              <a:rPr sz="2800" spc="-40" dirty="0">
                <a:solidFill>
                  <a:srgbClr val="5F5F5F"/>
                </a:solidFill>
                <a:cs typeface="Calibri"/>
              </a:rPr>
              <a:t> </a:t>
            </a:r>
            <a:r>
              <a:rPr sz="2800" spc="-10" dirty="0">
                <a:solidFill>
                  <a:srgbClr val="5F5F5F"/>
                </a:solidFill>
                <a:cs typeface="Calibri"/>
              </a:rPr>
              <a:t>apps</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Mist is </a:t>
            </a:r>
            <a:r>
              <a:rPr sz="2800" spc="-10" dirty="0">
                <a:solidFill>
                  <a:srgbClr val="5F5F5F"/>
                </a:solidFill>
                <a:cs typeface="Calibri"/>
              </a:rPr>
              <a:t>still </a:t>
            </a:r>
            <a:r>
              <a:rPr sz="2800" dirty="0">
                <a:solidFill>
                  <a:srgbClr val="5F5F5F"/>
                </a:solidFill>
                <a:cs typeface="Calibri"/>
              </a:rPr>
              <a:t>in heavy </a:t>
            </a:r>
            <a:r>
              <a:rPr sz="2800" spc="-10" dirty="0">
                <a:solidFill>
                  <a:srgbClr val="5F5F5F"/>
                </a:solidFill>
                <a:cs typeface="Calibri"/>
              </a:rPr>
              <a:t>development (it's not recommended </a:t>
            </a:r>
            <a:r>
              <a:rPr sz="2800" dirty="0">
                <a:solidFill>
                  <a:srgbClr val="5F5F5F"/>
                </a:solidFill>
                <a:cs typeface="Calibri"/>
              </a:rPr>
              <a:t>to visit </a:t>
            </a:r>
            <a:r>
              <a:rPr sz="2800" spc="-10" dirty="0">
                <a:solidFill>
                  <a:srgbClr val="5F5F5F"/>
                </a:solidFill>
                <a:cs typeface="Calibri"/>
              </a:rPr>
              <a:t>untrusted DApps until the full security</a:t>
            </a:r>
            <a:r>
              <a:rPr sz="2800" spc="540" dirty="0">
                <a:solidFill>
                  <a:srgbClr val="5F5F5F"/>
                </a:solidFill>
                <a:cs typeface="Calibri"/>
              </a:rPr>
              <a:t> </a:t>
            </a:r>
            <a:r>
              <a:rPr sz="2800" spc="-10" dirty="0">
                <a:solidFill>
                  <a:srgbClr val="5F5F5F"/>
                </a:solidFill>
                <a:cs typeface="Calibri"/>
              </a:rPr>
              <a:t>audit</a:t>
            </a:r>
            <a:endParaRPr sz="2800">
              <a:solidFill>
                <a:prstClr val="black"/>
              </a:solidFill>
              <a:cs typeface="Calibri"/>
            </a:endParaRPr>
          </a:p>
          <a:p>
            <a:pPr marL="598170">
              <a:spcBef>
                <a:spcPts val="1680"/>
              </a:spcBef>
            </a:pPr>
            <a:r>
              <a:rPr sz="2800" dirty="0">
                <a:solidFill>
                  <a:srgbClr val="5F5F5F"/>
                </a:solidFill>
                <a:cs typeface="Calibri"/>
              </a:rPr>
              <a:t>is </a:t>
            </a:r>
            <a:r>
              <a:rPr sz="2800" spc="-10" dirty="0">
                <a:solidFill>
                  <a:srgbClr val="5F5F5F"/>
                </a:solidFill>
                <a:cs typeface="Calibri"/>
              </a:rPr>
              <a:t>done).. The current </a:t>
            </a:r>
            <a:r>
              <a:rPr sz="2800" dirty="0">
                <a:solidFill>
                  <a:srgbClr val="5F5F5F"/>
                </a:solidFill>
                <a:cs typeface="Calibri"/>
              </a:rPr>
              <a:t>release allows you to </a:t>
            </a:r>
            <a:r>
              <a:rPr sz="2800" spc="-10" dirty="0">
                <a:solidFill>
                  <a:srgbClr val="5F5F5F"/>
                </a:solidFill>
                <a:cs typeface="Calibri"/>
              </a:rPr>
              <a:t>open any Ethereum DApp </a:t>
            </a:r>
            <a:r>
              <a:rPr sz="2800" dirty="0">
                <a:solidFill>
                  <a:srgbClr val="5F5F5F"/>
                </a:solidFill>
                <a:cs typeface="Calibri"/>
              </a:rPr>
              <a:t>with </a:t>
            </a:r>
            <a:r>
              <a:rPr sz="2800" spc="-10" dirty="0">
                <a:solidFill>
                  <a:srgbClr val="5F5F5F"/>
                </a:solidFill>
                <a:cs typeface="Calibri"/>
              </a:rPr>
              <a:t>the </a:t>
            </a:r>
            <a:r>
              <a:rPr sz="2800" dirty="0">
                <a:solidFill>
                  <a:srgbClr val="5F5F5F"/>
                </a:solidFill>
                <a:cs typeface="Calibri"/>
              </a:rPr>
              <a:t>Mist</a:t>
            </a:r>
            <a:r>
              <a:rPr sz="2800" spc="100" dirty="0">
                <a:solidFill>
                  <a:srgbClr val="5F5F5F"/>
                </a:solidFill>
                <a:cs typeface="Calibri"/>
              </a:rPr>
              <a:t> </a:t>
            </a:r>
            <a:r>
              <a:rPr sz="2800" dirty="0">
                <a:solidFill>
                  <a:srgbClr val="5F5F5F"/>
                </a:solidFill>
                <a:cs typeface="Calibri"/>
              </a:rPr>
              <a:t>Browser</a:t>
            </a:r>
            <a:endParaRPr sz="2800">
              <a:solidFill>
                <a:prstClr val="black"/>
              </a:solidFill>
              <a:cs typeface="Calibri"/>
            </a:endParaRPr>
          </a:p>
          <a:p>
            <a:pPr>
              <a:spcBef>
                <a:spcPts val="110"/>
              </a:spcBef>
            </a:pPr>
            <a:endParaRPr sz="2600">
              <a:solidFill>
                <a:prstClr val="black"/>
              </a:solidFill>
              <a:latin typeface="Times New Roman"/>
              <a:cs typeface="Times New Roman"/>
            </a:endParaRPr>
          </a:p>
          <a:p>
            <a:pPr marL="25400"/>
            <a:r>
              <a:rPr sz="2800" b="1" dirty="0">
                <a:solidFill>
                  <a:srgbClr val="5F5F5F"/>
                </a:solidFill>
                <a:cs typeface="Calibri"/>
              </a:rPr>
              <a:t>Ethereum Wallet</a:t>
            </a:r>
            <a:r>
              <a:rPr sz="2800" b="1" spc="-90" dirty="0">
                <a:solidFill>
                  <a:srgbClr val="5F5F5F"/>
                </a:solidFill>
                <a:cs typeface="Calibri"/>
              </a:rPr>
              <a:t> </a:t>
            </a:r>
            <a:r>
              <a:rPr sz="2800" b="1" dirty="0">
                <a:solidFill>
                  <a:srgbClr val="5F5F5F"/>
                </a:solidFill>
                <a:cs typeface="Calibri"/>
              </a:rPr>
              <a:t>DApp</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The</a:t>
            </a:r>
            <a:r>
              <a:rPr sz="2800" spc="-10" dirty="0">
                <a:solidFill>
                  <a:srgbClr val="055180"/>
                </a:solidFill>
                <a:cs typeface="Calibri"/>
              </a:rPr>
              <a:t> </a:t>
            </a:r>
            <a:r>
              <a:rPr sz="2800" u="sng" spc="-10" dirty="0">
                <a:solidFill>
                  <a:srgbClr val="055180"/>
                </a:solidFill>
                <a:uFill>
                  <a:solidFill>
                    <a:srgbClr val="055180"/>
                  </a:solidFill>
                </a:uFill>
                <a:cs typeface="Calibri"/>
                <a:hlinkClick r:id="rId5"/>
              </a:rPr>
              <a:t>Ethereum </a:t>
            </a:r>
            <a:r>
              <a:rPr sz="2800" u="sng" dirty="0">
                <a:solidFill>
                  <a:srgbClr val="055180"/>
                </a:solidFill>
                <a:uFill>
                  <a:solidFill>
                    <a:srgbClr val="055180"/>
                  </a:solidFill>
                </a:uFill>
                <a:cs typeface="Calibri"/>
                <a:hlinkClick r:id="rId5"/>
              </a:rPr>
              <a:t>Wallet</a:t>
            </a:r>
            <a:r>
              <a:rPr sz="2800" dirty="0">
                <a:solidFill>
                  <a:srgbClr val="5F5F5F"/>
                </a:solidFill>
                <a:cs typeface="Calibri"/>
              </a:rPr>
              <a:t>, also known as </a:t>
            </a:r>
            <a:r>
              <a:rPr sz="2800" spc="-10" dirty="0">
                <a:solidFill>
                  <a:srgbClr val="5F5F5F"/>
                </a:solidFill>
                <a:cs typeface="Calibri"/>
              </a:rPr>
              <a:t>the </a:t>
            </a:r>
            <a:r>
              <a:rPr sz="2800" i="1" dirty="0">
                <a:solidFill>
                  <a:srgbClr val="5F5F5F"/>
                </a:solidFill>
                <a:cs typeface="Calibri"/>
              </a:rPr>
              <a:t>Meteor </a:t>
            </a:r>
            <a:r>
              <a:rPr sz="2800" i="1" spc="-10" dirty="0">
                <a:solidFill>
                  <a:srgbClr val="5F5F5F"/>
                </a:solidFill>
                <a:cs typeface="Calibri"/>
              </a:rPr>
              <a:t>DApp</a:t>
            </a:r>
            <a:r>
              <a:rPr sz="2800" i="1" spc="-40" dirty="0">
                <a:solidFill>
                  <a:srgbClr val="5F5F5F"/>
                </a:solidFill>
                <a:cs typeface="Calibri"/>
              </a:rPr>
              <a:t> </a:t>
            </a:r>
            <a:r>
              <a:rPr sz="2800" i="1" dirty="0">
                <a:solidFill>
                  <a:srgbClr val="5F5F5F"/>
                </a:solidFill>
                <a:cs typeface="Calibri"/>
              </a:rPr>
              <a:t>Wallet</a:t>
            </a:r>
            <a:endParaRPr sz="2800">
              <a:solidFill>
                <a:prstClr val="black"/>
              </a:solidFill>
              <a:cs typeface="Calibri"/>
            </a:endParaRPr>
          </a:p>
          <a:p>
            <a:pPr marL="598170" marR="565150" indent="-572770">
              <a:lnSpc>
                <a:spcPct val="150000"/>
              </a:lnSpc>
              <a:spcBef>
                <a:spcPts val="1400"/>
              </a:spcBef>
              <a:buClr>
                <a:srgbClr val="095A82"/>
              </a:buClr>
              <a:buFont typeface="Wingdings"/>
              <a:buChar char=""/>
              <a:tabLst>
                <a:tab pos="598170" algn="l"/>
                <a:tab pos="599440" algn="l"/>
              </a:tabLst>
            </a:pPr>
            <a:r>
              <a:rPr sz="2800" spc="-10" dirty="0">
                <a:solidFill>
                  <a:srgbClr val="5F5F5F"/>
                </a:solidFill>
                <a:cs typeface="Calibri"/>
              </a:rPr>
              <a:t>These </a:t>
            </a:r>
            <a:r>
              <a:rPr sz="2800" dirty="0">
                <a:solidFill>
                  <a:srgbClr val="5F5F5F"/>
                </a:solidFill>
                <a:cs typeface="Calibri"/>
              </a:rPr>
              <a:t>releases are therefore </a:t>
            </a:r>
            <a:r>
              <a:rPr sz="2800" spc="-10" dirty="0">
                <a:solidFill>
                  <a:srgbClr val="5F5F5F"/>
                </a:solidFill>
                <a:cs typeface="Calibri"/>
              </a:rPr>
              <a:t>called </a:t>
            </a:r>
            <a:r>
              <a:rPr sz="2800" i="1" spc="-10" dirty="0">
                <a:solidFill>
                  <a:srgbClr val="5F5F5F"/>
                </a:solidFill>
                <a:cs typeface="Calibri"/>
              </a:rPr>
              <a:t>Ethereum Wallet </a:t>
            </a:r>
            <a:r>
              <a:rPr sz="2800" dirty="0">
                <a:solidFill>
                  <a:srgbClr val="5F5F5F"/>
                </a:solidFill>
                <a:cs typeface="Calibri"/>
              </a:rPr>
              <a:t>as it only </a:t>
            </a:r>
            <a:r>
              <a:rPr sz="2800" spc="-10" dirty="0">
                <a:solidFill>
                  <a:srgbClr val="5F5F5F"/>
                </a:solidFill>
                <a:cs typeface="Calibri"/>
              </a:rPr>
              <a:t>offers </a:t>
            </a:r>
            <a:r>
              <a:rPr sz="2800" dirty="0">
                <a:solidFill>
                  <a:srgbClr val="5F5F5F"/>
                </a:solidFill>
                <a:cs typeface="Calibri"/>
              </a:rPr>
              <a:t>a </a:t>
            </a:r>
            <a:r>
              <a:rPr sz="2800" spc="-10" dirty="0">
                <a:solidFill>
                  <a:srgbClr val="5F5F5F"/>
                </a:solidFill>
                <a:cs typeface="Calibri"/>
              </a:rPr>
              <a:t>bundle of the </a:t>
            </a:r>
            <a:r>
              <a:rPr sz="2800" dirty="0">
                <a:solidFill>
                  <a:srgbClr val="5F5F5F"/>
                </a:solidFill>
                <a:cs typeface="Calibri"/>
              </a:rPr>
              <a:t>Mist browser with a  </a:t>
            </a:r>
            <a:r>
              <a:rPr sz="2800" spc="-10" dirty="0">
                <a:solidFill>
                  <a:srgbClr val="5F5F5F"/>
                </a:solidFill>
                <a:cs typeface="Calibri"/>
              </a:rPr>
              <a:t>single DApp: the</a:t>
            </a:r>
            <a:r>
              <a:rPr sz="2800" spc="20" dirty="0">
                <a:solidFill>
                  <a:srgbClr val="5F5F5F"/>
                </a:solidFill>
                <a:cs typeface="Calibri"/>
              </a:rPr>
              <a:t> </a:t>
            </a:r>
            <a:r>
              <a:rPr sz="2800" dirty="0">
                <a:solidFill>
                  <a:srgbClr val="5F5F5F"/>
                </a:solidFill>
                <a:cs typeface="Calibri"/>
              </a:rPr>
              <a:t>wallet</a:t>
            </a:r>
            <a:endParaRPr sz="2800">
              <a:solidFill>
                <a:prstClr val="black"/>
              </a:solidFill>
              <a:cs typeface="Calibri"/>
            </a:endParaRPr>
          </a:p>
          <a:p>
            <a:pPr>
              <a:spcBef>
                <a:spcPts val="100"/>
              </a:spcBef>
              <a:buClr>
                <a:srgbClr val="095A82"/>
              </a:buClr>
              <a:buFont typeface="Wingdings"/>
              <a:buChar char=""/>
            </a:pPr>
            <a:endParaRPr sz="2600">
              <a:solidFill>
                <a:prstClr val="black"/>
              </a:solidFill>
              <a:latin typeface="Times New Roman"/>
              <a:cs typeface="Times New Roman"/>
            </a:endParaRPr>
          </a:p>
          <a:p>
            <a:pPr marL="598170" indent="-572770">
              <a:spcBef>
                <a:spcPts val="10"/>
              </a:spcBef>
              <a:buClr>
                <a:srgbClr val="095A82"/>
              </a:buClr>
              <a:buFont typeface="Wingdings"/>
              <a:buChar char=""/>
              <a:tabLst>
                <a:tab pos="598170" algn="l"/>
                <a:tab pos="599440" algn="l"/>
              </a:tabLst>
            </a:pPr>
            <a:r>
              <a:rPr sz="2800" spc="-10" dirty="0">
                <a:solidFill>
                  <a:srgbClr val="5F5F5F"/>
                </a:solidFill>
                <a:cs typeface="Calibri"/>
              </a:rPr>
              <a:t>The future, </a:t>
            </a:r>
            <a:r>
              <a:rPr sz="2800" dirty="0">
                <a:solidFill>
                  <a:srgbClr val="5F5F5F"/>
                </a:solidFill>
                <a:cs typeface="Calibri"/>
              </a:rPr>
              <a:t>with </a:t>
            </a:r>
            <a:r>
              <a:rPr sz="2800" spc="-10" dirty="0">
                <a:solidFill>
                  <a:srgbClr val="5F5F5F"/>
                </a:solidFill>
                <a:cs typeface="Calibri"/>
              </a:rPr>
              <a:t>Metropolis </a:t>
            </a:r>
            <a:r>
              <a:rPr sz="2800" dirty="0">
                <a:solidFill>
                  <a:srgbClr val="5F5F5F"/>
                </a:solidFill>
                <a:cs typeface="Calibri"/>
              </a:rPr>
              <a:t>release, will provide a </a:t>
            </a:r>
            <a:r>
              <a:rPr sz="2800" spc="-10" dirty="0">
                <a:solidFill>
                  <a:srgbClr val="5F5F5F"/>
                </a:solidFill>
                <a:cs typeface="Calibri"/>
              </a:rPr>
              <a:t>full </a:t>
            </a:r>
            <a:r>
              <a:rPr sz="2800" dirty="0">
                <a:solidFill>
                  <a:srgbClr val="5F5F5F"/>
                </a:solidFill>
                <a:cs typeface="Calibri"/>
              </a:rPr>
              <a:t>Mist Browser able to </a:t>
            </a:r>
            <a:r>
              <a:rPr sz="2800" spc="-10" dirty="0">
                <a:solidFill>
                  <a:srgbClr val="5F5F5F"/>
                </a:solidFill>
                <a:cs typeface="Calibri"/>
              </a:rPr>
              <a:t>open any DApp </a:t>
            </a:r>
            <a:r>
              <a:rPr sz="2800" dirty="0">
                <a:solidFill>
                  <a:srgbClr val="5F5F5F"/>
                </a:solidFill>
                <a:cs typeface="Calibri"/>
              </a:rPr>
              <a:t>available</a:t>
            </a:r>
            <a:r>
              <a:rPr sz="2800" spc="140" dirty="0">
                <a:solidFill>
                  <a:srgbClr val="5F5F5F"/>
                </a:solidFill>
                <a:cs typeface="Calibri"/>
              </a:rPr>
              <a:t> </a:t>
            </a:r>
            <a:r>
              <a:rPr sz="2800" spc="-10" dirty="0">
                <a:solidFill>
                  <a:srgbClr val="5F5F5F"/>
                </a:solidFill>
                <a:cs typeface="Calibri"/>
              </a:rPr>
              <a:t>out</a:t>
            </a:r>
            <a:endParaRPr sz="2800">
              <a:solidFill>
                <a:prstClr val="black"/>
              </a:solidFill>
              <a:cs typeface="Calibri"/>
            </a:endParaRPr>
          </a:p>
          <a:p>
            <a:pPr marL="598170">
              <a:spcBef>
                <a:spcPts val="1680"/>
              </a:spcBef>
            </a:pPr>
            <a:r>
              <a:rPr sz="2800" spc="-10" dirty="0">
                <a:solidFill>
                  <a:srgbClr val="5F5F5F"/>
                </a:solidFill>
                <a:cs typeface="Calibri"/>
              </a:rPr>
              <a:t>there</a:t>
            </a:r>
            <a:endParaRPr sz="2800">
              <a:solidFill>
                <a:prstClr val="black"/>
              </a:solidFill>
              <a:cs typeface="Calibri"/>
            </a:endParaRPr>
          </a:p>
        </p:txBody>
      </p:sp>
    </p:spTree>
    <p:extLst>
      <p:ext uri="{BB962C8B-B14F-4D97-AF65-F5344CB8AC3E}">
        <p14:creationId xmlns:p14="http://schemas.microsoft.com/office/powerpoint/2010/main" val="2375115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Components for Development</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7403293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Components in Developing Ethereum DApps</a:t>
            </a:r>
            <a:endParaRPr sz="5600" dirty="0"/>
          </a:p>
        </p:txBody>
      </p:sp>
      <p:pic>
        <p:nvPicPr>
          <p:cNvPr id="3" name="Picture 2"/>
          <p:cNvPicPr>
            <a:picLocks noChangeAspect="1"/>
          </p:cNvPicPr>
          <p:nvPr/>
        </p:nvPicPr>
        <p:blipFill>
          <a:blip r:embed="rId5"/>
          <a:stretch>
            <a:fillRect/>
          </a:stretch>
        </p:blipFill>
        <p:spPr>
          <a:xfrm>
            <a:off x="2197608" y="2247900"/>
            <a:ext cx="14845004" cy="6553200"/>
          </a:xfrm>
          <a:prstGeom prst="rect">
            <a:avLst/>
          </a:prstGeom>
        </p:spPr>
      </p:pic>
    </p:spTree>
    <p:extLst>
      <p:ext uri="{BB962C8B-B14F-4D97-AF65-F5344CB8AC3E}">
        <p14:creationId xmlns:p14="http://schemas.microsoft.com/office/powerpoint/2010/main" val="1809901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28701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Ethereum Clients to Interact with</a:t>
            </a:r>
            <a:r>
              <a:rPr sz="5600" spc="150" dirty="0">
                <a:solidFill>
                  <a:srgbClr val="095A82"/>
                </a:solidFill>
              </a:rPr>
              <a:t> </a:t>
            </a:r>
            <a:r>
              <a:rPr sz="5600" spc="-10" dirty="0">
                <a:solidFill>
                  <a:srgbClr val="095A82"/>
                </a:solidFill>
              </a:rPr>
              <a:t>Contracts</a:t>
            </a:r>
            <a:endParaRPr sz="5600"/>
          </a:p>
        </p:txBody>
      </p:sp>
      <p:sp>
        <p:nvSpPr>
          <p:cNvPr id="12" name="object 3"/>
          <p:cNvSpPr txBox="1"/>
          <p:nvPr/>
        </p:nvSpPr>
        <p:spPr>
          <a:xfrm>
            <a:off x="1126134" y="1683969"/>
            <a:ext cx="16027400" cy="1318310"/>
          </a:xfrm>
          <a:prstGeom prst="rect">
            <a:avLst/>
          </a:prstGeom>
        </p:spPr>
        <p:txBody>
          <a:bodyPr vert="horz" wrap="square" lIns="0" tIns="25400" rIns="0" bIns="0" rtlCol="0">
            <a:spAutoFit/>
          </a:bodyPr>
          <a:lstStyle/>
          <a:p>
            <a:pPr marL="3948428" marR="10160" indent="-3924300">
              <a:lnSpc>
                <a:spcPct val="150000"/>
              </a:lnSpc>
              <a:spcBef>
                <a:spcPts val="200"/>
              </a:spcBef>
            </a:pPr>
            <a:r>
              <a:rPr sz="2800" b="1" spc="-10" dirty="0">
                <a:solidFill>
                  <a:srgbClr val="5F5F5F"/>
                </a:solidFill>
                <a:cs typeface="Calibri"/>
              </a:rPr>
              <a:t>Developers write </a:t>
            </a:r>
            <a:r>
              <a:rPr sz="2800" b="1" dirty="0">
                <a:solidFill>
                  <a:srgbClr val="5F5F5F"/>
                </a:solidFill>
                <a:cs typeface="Calibri"/>
              </a:rPr>
              <a:t>up the contracts, </a:t>
            </a:r>
            <a:r>
              <a:rPr sz="2800" b="1" spc="-10" dirty="0">
                <a:solidFill>
                  <a:srgbClr val="5F5F5F"/>
                </a:solidFill>
                <a:cs typeface="Calibri"/>
              </a:rPr>
              <a:t>which </a:t>
            </a:r>
            <a:r>
              <a:rPr sz="2800" b="1" dirty="0">
                <a:solidFill>
                  <a:srgbClr val="5F5F5F"/>
                </a:solidFill>
                <a:cs typeface="Calibri"/>
              </a:rPr>
              <a:t>are then </a:t>
            </a:r>
            <a:r>
              <a:rPr sz="2800" b="1" spc="-10" dirty="0">
                <a:solidFill>
                  <a:srgbClr val="5F5F5F"/>
                </a:solidFill>
                <a:cs typeface="Calibri"/>
              </a:rPr>
              <a:t>converted </a:t>
            </a:r>
            <a:r>
              <a:rPr sz="2800" b="1" dirty="0">
                <a:solidFill>
                  <a:srgbClr val="5F5F5F"/>
                </a:solidFill>
                <a:cs typeface="Calibri"/>
              </a:rPr>
              <a:t>into the EVM bytecode </a:t>
            </a:r>
            <a:r>
              <a:rPr sz="2800" b="1" spc="-10" dirty="0">
                <a:solidFill>
                  <a:srgbClr val="5F5F5F"/>
                </a:solidFill>
                <a:cs typeface="Calibri"/>
              </a:rPr>
              <a:t>via </a:t>
            </a:r>
            <a:r>
              <a:rPr sz="2800" b="1" dirty="0">
                <a:solidFill>
                  <a:srgbClr val="5F5F5F"/>
                </a:solidFill>
                <a:cs typeface="Calibri"/>
              </a:rPr>
              <a:t>a EVM </a:t>
            </a:r>
            <a:r>
              <a:rPr sz="2800" b="1" spc="-10" dirty="0">
                <a:solidFill>
                  <a:srgbClr val="5F5F5F"/>
                </a:solidFill>
                <a:cs typeface="Calibri"/>
              </a:rPr>
              <a:t>complier </a:t>
            </a:r>
            <a:r>
              <a:rPr sz="2800" b="1" dirty="0">
                <a:solidFill>
                  <a:srgbClr val="5F5F5F"/>
                </a:solidFill>
                <a:cs typeface="Calibri"/>
              </a:rPr>
              <a:t>and  uploaded onto the blockchain using an Ethereum</a:t>
            </a:r>
            <a:r>
              <a:rPr sz="2800" b="1" spc="-420" dirty="0">
                <a:solidFill>
                  <a:srgbClr val="5F5F5F"/>
                </a:solidFill>
                <a:cs typeface="Calibri"/>
              </a:rPr>
              <a:t> </a:t>
            </a:r>
            <a:r>
              <a:rPr sz="2800" b="1" spc="-10" dirty="0">
                <a:solidFill>
                  <a:srgbClr val="5F5F5F"/>
                </a:solidFill>
                <a:cs typeface="Calibri"/>
              </a:rPr>
              <a:t>client</a:t>
            </a:r>
            <a:endParaRPr sz="2800" dirty="0">
              <a:solidFill>
                <a:prstClr val="black"/>
              </a:solidFill>
              <a:cs typeface="Calibri"/>
            </a:endParaRPr>
          </a:p>
        </p:txBody>
      </p:sp>
      <p:sp>
        <p:nvSpPr>
          <p:cNvPr id="13" name="object 4"/>
          <p:cNvSpPr/>
          <p:nvPr/>
        </p:nvSpPr>
        <p:spPr>
          <a:xfrm>
            <a:off x="5437632" y="3730752"/>
            <a:ext cx="2225040" cy="550468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4" name="object 5"/>
          <p:cNvSpPr/>
          <p:nvPr/>
        </p:nvSpPr>
        <p:spPr>
          <a:xfrm>
            <a:off x="7138669" y="3454772"/>
            <a:ext cx="5713730" cy="4320540"/>
          </a:xfrm>
          <a:custGeom>
            <a:avLst/>
            <a:gdLst/>
            <a:ahLst/>
            <a:cxnLst/>
            <a:rect l="l" t="t" r="r" b="b"/>
            <a:pathLst>
              <a:path w="2856865" h="2160270">
                <a:moveTo>
                  <a:pt x="1614880" y="0"/>
                </a:moveTo>
                <a:lnTo>
                  <a:pt x="1564761" y="703"/>
                </a:lnTo>
                <a:lnTo>
                  <a:pt x="1515045" y="3138"/>
                </a:lnTo>
                <a:lnTo>
                  <a:pt x="1465777" y="7274"/>
                </a:lnTo>
                <a:lnTo>
                  <a:pt x="1417000" y="13081"/>
                </a:lnTo>
                <a:lnTo>
                  <a:pt x="1368761" y="20528"/>
                </a:lnTo>
                <a:lnTo>
                  <a:pt x="1321103" y="29586"/>
                </a:lnTo>
                <a:lnTo>
                  <a:pt x="1274071" y="40225"/>
                </a:lnTo>
                <a:lnTo>
                  <a:pt x="1227711" y="52414"/>
                </a:lnTo>
                <a:lnTo>
                  <a:pt x="1182066" y="66123"/>
                </a:lnTo>
                <a:lnTo>
                  <a:pt x="1137182" y="81322"/>
                </a:lnTo>
                <a:lnTo>
                  <a:pt x="1093103" y="97981"/>
                </a:lnTo>
                <a:lnTo>
                  <a:pt x="1049874" y="116070"/>
                </a:lnTo>
                <a:lnTo>
                  <a:pt x="1007539" y="135558"/>
                </a:lnTo>
                <a:lnTo>
                  <a:pt x="966144" y="156416"/>
                </a:lnTo>
                <a:lnTo>
                  <a:pt x="925733" y="178613"/>
                </a:lnTo>
                <a:lnTo>
                  <a:pt x="886351" y="202119"/>
                </a:lnTo>
                <a:lnTo>
                  <a:pt x="848042" y="226905"/>
                </a:lnTo>
                <a:lnTo>
                  <a:pt x="810851" y="252940"/>
                </a:lnTo>
                <a:lnTo>
                  <a:pt x="774824" y="280193"/>
                </a:lnTo>
                <a:lnTo>
                  <a:pt x="740004" y="308635"/>
                </a:lnTo>
                <a:lnTo>
                  <a:pt x="706436" y="338236"/>
                </a:lnTo>
                <a:lnTo>
                  <a:pt x="674166" y="368965"/>
                </a:lnTo>
                <a:lnTo>
                  <a:pt x="643238" y="400792"/>
                </a:lnTo>
                <a:lnTo>
                  <a:pt x="613696" y="433688"/>
                </a:lnTo>
                <a:lnTo>
                  <a:pt x="585585" y="467621"/>
                </a:lnTo>
                <a:lnTo>
                  <a:pt x="558950" y="502563"/>
                </a:lnTo>
                <a:lnTo>
                  <a:pt x="533836" y="538482"/>
                </a:lnTo>
                <a:lnTo>
                  <a:pt x="510287" y="575348"/>
                </a:lnTo>
                <a:lnTo>
                  <a:pt x="488349" y="613133"/>
                </a:lnTo>
                <a:lnTo>
                  <a:pt x="468065" y="651804"/>
                </a:lnTo>
                <a:lnTo>
                  <a:pt x="449482" y="691333"/>
                </a:lnTo>
                <a:lnTo>
                  <a:pt x="432642" y="731689"/>
                </a:lnTo>
                <a:lnTo>
                  <a:pt x="417591" y="772842"/>
                </a:lnTo>
                <a:lnTo>
                  <a:pt x="404374" y="814762"/>
                </a:lnTo>
                <a:lnTo>
                  <a:pt x="393036" y="857418"/>
                </a:lnTo>
                <a:lnTo>
                  <a:pt x="383621" y="900781"/>
                </a:lnTo>
                <a:lnTo>
                  <a:pt x="376174" y="944820"/>
                </a:lnTo>
                <a:lnTo>
                  <a:pt x="0" y="1173166"/>
                </a:lnTo>
                <a:lnTo>
                  <a:pt x="407797" y="1356046"/>
                </a:lnTo>
                <a:lnTo>
                  <a:pt x="422232" y="1399657"/>
                </a:lnTo>
                <a:lnTo>
                  <a:pt x="438651" y="1442440"/>
                </a:lnTo>
                <a:lnTo>
                  <a:pt x="457006" y="1484358"/>
                </a:lnTo>
                <a:lnTo>
                  <a:pt x="477249" y="1525376"/>
                </a:lnTo>
                <a:lnTo>
                  <a:pt x="499331" y="1565457"/>
                </a:lnTo>
                <a:lnTo>
                  <a:pt x="523204" y="1604564"/>
                </a:lnTo>
                <a:lnTo>
                  <a:pt x="548821" y="1642660"/>
                </a:lnTo>
                <a:lnTo>
                  <a:pt x="576132" y="1679710"/>
                </a:lnTo>
                <a:lnTo>
                  <a:pt x="605090" y="1715675"/>
                </a:lnTo>
                <a:lnTo>
                  <a:pt x="635646" y="1750521"/>
                </a:lnTo>
                <a:lnTo>
                  <a:pt x="667753" y="1784210"/>
                </a:lnTo>
                <a:lnTo>
                  <a:pt x="701362" y="1816705"/>
                </a:lnTo>
                <a:lnTo>
                  <a:pt x="736424" y="1847971"/>
                </a:lnTo>
                <a:lnTo>
                  <a:pt x="772892" y="1877970"/>
                </a:lnTo>
                <a:lnTo>
                  <a:pt x="810795" y="1906720"/>
                </a:lnTo>
                <a:lnTo>
                  <a:pt x="849852" y="1934022"/>
                </a:lnTo>
                <a:lnTo>
                  <a:pt x="890248" y="1960002"/>
                </a:lnTo>
                <a:lnTo>
                  <a:pt x="931856" y="1984570"/>
                </a:lnTo>
                <a:lnTo>
                  <a:pt x="974629" y="2007688"/>
                </a:lnTo>
                <a:lnTo>
                  <a:pt x="1018518" y="2029320"/>
                </a:lnTo>
                <a:lnTo>
                  <a:pt x="1063475" y="2049429"/>
                </a:lnTo>
                <a:lnTo>
                  <a:pt x="1109452" y="2067979"/>
                </a:lnTo>
                <a:lnTo>
                  <a:pt x="1156401" y="2084934"/>
                </a:lnTo>
                <a:lnTo>
                  <a:pt x="1204273" y="2100256"/>
                </a:lnTo>
                <a:lnTo>
                  <a:pt x="1253021" y="2113910"/>
                </a:lnTo>
                <a:lnTo>
                  <a:pt x="1302596" y="2125858"/>
                </a:lnTo>
                <a:lnTo>
                  <a:pt x="1352949" y="2136064"/>
                </a:lnTo>
                <a:lnTo>
                  <a:pt x="1404034" y="2144492"/>
                </a:lnTo>
                <a:lnTo>
                  <a:pt x="1455801" y="2151104"/>
                </a:lnTo>
                <a:lnTo>
                  <a:pt x="1506859" y="2155775"/>
                </a:lnTo>
                <a:lnTo>
                  <a:pt x="1557649" y="2158623"/>
                </a:lnTo>
                <a:lnTo>
                  <a:pt x="1608125" y="2159680"/>
                </a:lnTo>
                <a:lnTo>
                  <a:pt x="1658244" y="2158976"/>
                </a:lnTo>
                <a:lnTo>
                  <a:pt x="1707960" y="2156541"/>
                </a:lnTo>
                <a:lnTo>
                  <a:pt x="1757228" y="2152404"/>
                </a:lnTo>
                <a:lnTo>
                  <a:pt x="1806005" y="2146596"/>
                </a:lnTo>
                <a:lnTo>
                  <a:pt x="1854244" y="2139148"/>
                </a:lnTo>
                <a:lnTo>
                  <a:pt x="1901902" y="2130089"/>
                </a:lnTo>
                <a:lnTo>
                  <a:pt x="1948934" y="2119450"/>
                </a:lnTo>
                <a:lnTo>
                  <a:pt x="1995294" y="2107260"/>
                </a:lnTo>
                <a:lnTo>
                  <a:pt x="2040939" y="2093549"/>
                </a:lnTo>
                <a:lnTo>
                  <a:pt x="2085823" y="2078349"/>
                </a:lnTo>
                <a:lnTo>
                  <a:pt x="2129902" y="2061689"/>
                </a:lnTo>
                <a:lnTo>
                  <a:pt x="2173131" y="2043599"/>
                </a:lnTo>
                <a:lnTo>
                  <a:pt x="2215466" y="2024109"/>
                </a:lnTo>
                <a:lnTo>
                  <a:pt x="2256861" y="2003250"/>
                </a:lnTo>
                <a:lnTo>
                  <a:pt x="2297272" y="1981051"/>
                </a:lnTo>
                <a:lnTo>
                  <a:pt x="2336654" y="1957543"/>
                </a:lnTo>
                <a:lnTo>
                  <a:pt x="2374963" y="1932756"/>
                </a:lnTo>
                <a:lnTo>
                  <a:pt x="2412226" y="1906666"/>
                </a:lnTo>
                <a:lnTo>
                  <a:pt x="2448181" y="1879466"/>
                </a:lnTo>
                <a:lnTo>
                  <a:pt x="2483001" y="1851022"/>
                </a:lnTo>
                <a:lnTo>
                  <a:pt x="2516569" y="1821420"/>
                </a:lnTo>
                <a:lnTo>
                  <a:pt x="2548839" y="1790690"/>
                </a:lnTo>
                <a:lnTo>
                  <a:pt x="2579767" y="1758861"/>
                </a:lnTo>
                <a:lnTo>
                  <a:pt x="2609309" y="1725964"/>
                </a:lnTo>
                <a:lnTo>
                  <a:pt x="2637420" y="1692029"/>
                </a:lnTo>
                <a:lnTo>
                  <a:pt x="2664055" y="1657087"/>
                </a:lnTo>
                <a:lnTo>
                  <a:pt x="2689169" y="1621167"/>
                </a:lnTo>
                <a:lnTo>
                  <a:pt x="2712718" y="1584299"/>
                </a:lnTo>
                <a:lnTo>
                  <a:pt x="2734656" y="1546514"/>
                </a:lnTo>
                <a:lnTo>
                  <a:pt x="2754940" y="1507841"/>
                </a:lnTo>
                <a:lnTo>
                  <a:pt x="2773523" y="1468311"/>
                </a:lnTo>
                <a:lnTo>
                  <a:pt x="2790363" y="1427955"/>
                </a:lnTo>
                <a:lnTo>
                  <a:pt x="2805414" y="1386801"/>
                </a:lnTo>
                <a:lnTo>
                  <a:pt x="2818631" y="1344881"/>
                </a:lnTo>
                <a:lnTo>
                  <a:pt x="2829969" y="1302225"/>
                </a:lnTo>
                <a:lnTo>
                  <a:pt x="2839384" y="1258862"/>
                </a:lnTo>
                <a:lnTo>
                  <a:pt x="2846831" y="1214822"/>
                </a:lnTo>
                <a:lnTo>
                  <a:pt x="2852218" y="1170549"/>
                </a:lnTo>
                <a:lnTo>
                  <a:pt x="2855505" y="1126508"/>
                </a:lnTo>
                <a:lnTo>
                  <a:pt x="2856725" y="1082738"/>
                </a:lnTo>
                <a:lnTo>
                  <a:pt x="2855915" y="1039279"/>
                </a:lnTo>
                <a:lnTo>
                  <a:pt x="2853109" y="996168"/>
                </a:lnTo>
                <a:lnTo>
                  <a:pt x="2848342" y="953446"/>
                </a:lnTo>
                <a:lnTo>
                  <a:pt x="2841648" y="911150"/>
                </a:lnTo>
                <a:lnTo>
                  <a:pt x="2833062" y="869319"/>
                </a:lnTo>
                <a:lnTo>
                  <a:pt x="2822618" y="827993"/>
                </a:lnTo>
                <a:lnTo>
                  <a:pt x="2810353" y="787209"/>
                </a:lnTo>
                <a:lnTo>
                  <a:pt x="2796299" y="747007"/>
                </a:lnTo>
                <a:lnTo>
                  <a:pt x="2780493" y="707426"/>
                </a:lnTo>
                <a:lnTo>
                  <a:pt x="2762968" y="668504"/>
                </a:lnTo>
                <a:lnTo>
                  <a:pt x="2743760" y="630280"/>
                </a:lnTo>
                <a:lnTo>
                  <a:pt x="2722903" y="592794"/>
                </a:lnTo>
                <a:lnTo>
                  <a:pt x="2700432" y="556082"/>
                </a:lnTo>
                <a:lnTo>
                  <a:pt x="2676382" y="520186"/>
                </a:lnTo>
                <a:lnTo>
                  <a:pt x="2650787" y="485142"/>
                </a:lnTo>
                <a:lnTo>
                  <a:pt x="2623682" y="450991"/>
                </a:lnTo>
                <a:lnTo>
                  <a:pt x="2595102" y="417770"/>
                </a:lnTo>
                <a:lnTo>
                  <a:pt x="2565081" y="385519"/>
                </a:lnTo>
                <a:lnTo>
                  <a:pt x="2533655" y="354277"/>
                </a:lnTo>
                <a:lnTo>
                  <a:pt x="2500858" y="324082"/>
                </a:lnTo>
                <a:lnTo>
                  <a:pt x="2466725" y="294972"/>
                </a:lnTo>
                <a:lnTo>
                  <a:pt x="2431290" y="266988"/>
                </a:lnTo>
                <a:lnTo>
                  <a:pt x="2394588" y="240167"/>
                </a:lnTo>
                <a:lnTo>
                  <a:pt x="2356655" y="214549"/>
                </a:lnTo>
                <a:lnTo>
                  <a:pt x="2317524" y="190171"/>
                </a:lnTo>
                <a:lnTo>
                  <a:pt x="2277230" y="167074"/>
                </a:lnTo>
                <a:lnTo>
                  <a:pt x="2235809" y="145296"/>
                </a:lnTo>
                <a:lnTo>
                  <a:pt x="2193294" y="124875"/>
                </a:lnTo>
                <a:lnTo>
                  <a:pt x="2149721" y="105850"/>
                </a:lnTo>
                <a:lnTo>
                  <a:pt x="2105125" y="88261"/>
                </a:lnTo>
                <a:lnTo>
                  <a:pt x="2059539" y="72145"/>
                </a:lnTo>
                <a:lnTo>
                  <a:pt x="2013000" y="57542"/>
                </a:lnTo>
                <a:lnTo>
                  <a:pt x="1965541" y="44491"/>
                </a:lnTo>
                <a:lnTo>
                  <a:pt x="1917197" y="33030"/>
                </a:lnTo>
                <a:lnTo>
                  <a:pt x="1868003" y="23198"/>
                </a:lnTo>
                <a:lnTo>
                  <a:pt x="1817994" y="15034"/>
                </a:lnTo>
                <a:lnTo>
                  <a:pt x="1767204" y="8576"/>
                </a:lnTo>
                <a:lnTo>
                  <a:pt x="1716146" y="3906"/>
                </a:lnTo>
                <a:lnTo>
                  <a:pt x="1665356" y="1057"/>
                </a:lnTo>
                <a:lnTo>
                  <a:pt x="1614880" y="0"/>
                </a:lnTo>
                <a:close/>
              </a:path>
            </a:pathLst>
          </a:custGeom>
          <a:solidFill>
            <a:srgbClr val="FFFFFF"/>
          </a:solidFill>
        </p:spPr>
        <p:txBody>
          <a:bodyPr wrap="square" lIns="0" tIns="0" rIns="0" bIns="0" rtlCol="0"/>
          <a:lstStyle/>
          <a:p>
            <a:endParaRPr sz="3600">
              <a:solidFill>
                <a:prstClr val="black"/>
              </a:solidFill>
            </a:endParaRPr>
          </a:p>
        </p:txBody>
      </p:sp>
      <p:sp>
        <p:nvSpPr>
          <p:cNvPr id="15" name="object 6"/>
          <p:cNvSpPr/>
          <p:nvPr/>
        </p:nvSpPr>
        <p:spPr>
          <a:xfrm>
            <a:off x="7138669" y="3454772"/>
            <a:ext cx="5713730" cy="4320540"/>
          </a:xfrm>
          <a:custGeom>
            <a:avLst/>
            <a:gdLst/>
            <a:ahLst/>
            <a:cxnLst/>
            <a:rect l="l" t="t" r="r" b="b"/>
            <a:pathLst>
              <a:path w="2856865" h="2160270">
                <a:moveTo>
                  <a:pt x="0" y="1173166"/>
                </a:moveTo>
                <a:lnTo>
                  <a:pt x="376174" y="944820"/>
                </a:lnTo>
                <a:lnTo>
                  <a:pt x="383621" y="900781"/>
                </a:lnTo>
                <a:lnTo>
                  <a:pt x="393036" y="857418"/>
                </a:lnTo>
                <a:lnTo>
                  <a:pt x="404374" y="814762"/>
                </a:lnTo>
                <a:lnTo>
                  <a:pt x="417591" y="772842"/>
                </a:lnTo>
                <a:lnTo>
                  <a:pt x="432642" y="731689"/>
                </a:lnTo>
                <a:lnTo>
                  <a:pt x="449482" y="691333"/>
                </a:lnTo>
                <a:lnTo>
                  <a:pt x="468065" y="651804"/>
                </a:lnTo>
                <a:lnTo>
                  <a:pt x="488349" y="613133"/>
                </a:lnTo>
                <a:lnTo>
                  <a:pt x="510287" y="575348"/>
                </a:lnTo>
                <a:lnTo>
                  <a:pt x="533836" y="538482"/>
                </a:lnTo>
                <a:lnTo>
                  <a:pt x="558950" y="502563"/>
                </a:lnTo>
                <a:lnTo>
                  <a:pt x="585585" y="467621"/>
                </a:lnTo>
                <a:lnTo>
                  <a:pt x="613696" y="433688"/>
                </a:lnTo>
                <a:lnTo>
                  <a:pt x="643238" y="400792"/>
                </a:lnTo>
                <a:lnTo>
                  <a:pt x="674166" y="368965"/>
                </a:lnTo>
                <a:lnTo>
                  <a:pt x="706436" y="338236"/>
                </a:lnTo>
                <a:lnTo>
                  <a:pt x="740004" y="308635"/>
                </a:lnTo>
                <a:lnTo>
                  <a:pt x="774824" y="280193"/>
                </a:lnTo>
                <a:lnTo>
                  <a:pt x="810851" y="252940"/>
                </a:lnTo>
                <a:lnTo>
                  <a:pt x="848042" y="226905"/>
                </a:lnTo>
                <a:lnTo>
                  <a:pt x="886351" y="202119"/>
                </a:lnTo>
                <a:lnTo>
                  <a:pt x="925733" y="178613"/>
                </a:lnTo>
                <a:lnTo>
                  <a:pt x="966144" y="156416"/>
                </a:lnTo>
                <a:lnTo>
                  <a:pt x="1007539" y="135558"/>
                </a:lnTo>
                <a:lnTo>
                  <a:pt x="1049874" y="116070"/>
                </a:lnTo>
                <a:lnTo>
                  <a:pt x="1093103" y="97981"/>
                </a:lnTo>
                <a:lnTo>
                  <a:pt x="1137182" y="81322"/>
                </a:lnTo>
                <a:lnTo>
                  <a:pt x="1182066" y="66123"/>
                </a:lnTo>
                <a:lnTo>
                  <a:pt x="1227711" y="52414"/>
                </a:lnTo>
                <a:lnTo>
                  <a:pt x="1274071" y="40225"/>
                </a:lnTo>
                <a:lnTo>
                  <a:pt x="1321103" y="29586"/>
                </a:lnTo>
                <a:lnTo>
                  <a:pt x="1368761" y="20528"/>
                </a:lnTo>
                <a:lnTo>
                  <a:pt x="1417000" y="13081"/>
                </a:lnTo>
                <a:lnTo>
                  <a:pt x="1465777" y="7274"/>
                </a:lnTo>
                <a:lnTo>
                  <a:pt x="1515045" y="3138"/>
                </a:lnTo>
                <a:lnTo>
                  <a:pt x="1564761" y="703"/>
                </a:lnTo>
                <a:lnTo>
                  <a:pt x="1614880" y="0"/>
                </a:lnTo>
                <a:lnTo>
                  <a:pt x="1665356" y="1057"/>
                </a:lnTo>
                <a:lnTo>
                  <a:pt x="1716146" y="3906"/>
                </a:lnTo>
                <a:lnTo>
                  <a:pt x="1767204" y="8576"/>
                </a:lnTo>
                <a:lnTo>
                  <a:pt x="1817994" y="15034"/>
                </a:lnTo>
                <a:lnTo>
                  <a:pt x="1868003" y="23198"/>
                </a:lnTo>
                <a:lnTo>
                  <a:pt x="1917197" y="33030"/>
                </a:lnTo>
                <a:lnTo>
                  <a:pt x="1965541" y="44491"/>
                </a:lnTo>
                <a:lnTo>
                  <a:pt x="2013000" y="57542"/>
                </a:lnTo>
                <a:lnTo>
                  <a:pt x="2059539" y="72145"/>
                </a:lnTo>
                <a:lnTo>
                  <a:pt x="2105125" y="88261"/>
                </a:lnTo>
                <a:lnTo>
                  <a:pt x="2149721" y="105850"/>
                </a:lnTo>
                <a:lnTo>
                  <a:pt x="2193294" y="124875"/>
                </a:lnTo>
                <a:lnTo>
                  <a:pt x="2235809" y="145296"/>
                </a:lnTo>
                <a:lnTo>
                  <a:pt x="2277230" y="167074"/>
                </a:lnTo>
                <a:lnTo>
                  <a:pt x="2317524" y="190171"/>
                </a:lnTo>
                <a:lnTo>
                  <a:pt x="2356655" y="214549"/>
                </a:lnTo>
                <a:lnTo>
                  <a:pt x="2394588" y="240167"/>
                </a:lnTo>
                <a:lnTo>
                  <a:pt x="2431290" y="266988"/>
                </a:lnTo>
                <a:lnTo>
                  <a:pt x="2466725" y="294972"/>
                </a:lnTo>
                <a:lnTo>
                  <a:pt x="2500858" y="324082"/>
                </a:lnTo>
                <a:lnTo>
                  <a:pt x="2533655" y="354277"/>
                </a:lnTo>
                <a:lnTo>
                  <a:pt x="2565081" y="385519"/>
                </a:lnTo>
                <a:lnTo>
                  <a:pt x="2595102" y="417770"/>
                </a:lnTo>
                <a:lnTo>
                  <a:pt x="2623682" y="450991"/>
                </a:lnTo>
                <a:lnTo>
                  <a:pt x="2650787" y="485142"/>
                </a:lnTo>
                <a:lnTo>
                  <a:pt x="2676382" y="520186"/>
                </a:lnTo>
                <a:lnTo>
                  <a:pt x="2700432" y="556082"/>
                </a:lnTo>
                <a:lnTo>
                  <a:pt x="2722903" y="592794"/>
                </a:lnTo>
                <a:lnTo>
                  <a:pt x="2743760" y="630280"/>
                </a:lnTo>
                <a:lnTo>
                  <a:pt x="2762968" y="668504"/>
                </a:lnTo>
                <a:lnTo>
                  <a:pt x="2780493" y="707426"/>
                </a:lnTo>
                <a:lnTo>
                  <a:pt x="2796299" y="747007"/>
                </a:lnTo>
                <a:lnTo>
                  <a:pt x="2810353" y="787209"/>
                </a:lnTo>
                <a:lnTo>
                  <a:pt x="2822618" y="827993"/>
                </a:lnTo>
                <a:lnTo>
                  <a:pt x="2833062" y="869319"/>
                </a:lnTo>
                <a:lnTo>
                  <a:pt x="2841648" y="911150"/>
                </a:lnTo>
                <a:lnTo>
                  <a:pt x="2848342" y="953446"/>
                </a:lnTo>
                <a:lnTo>
                  <a:pt x="2853109" y="996168"/>
                </a:lnTo>
                <a:lnTo>
                  <a:pt x="2855915" y="1039279"/>
                </a:lnTo>
                <a:lnTo>
                  <a:pt x="2856725" y="1082738"/>
                </a:lnTo>
                <a:lnTo>
                  <a:pt x="2855505" y="1126508"/>
                </a:lnTo>
                <a:lnTo>
                  <a:pt x="2852218" y="1170549"/>
                </a:lnTo>
                <a:lnTo>
                  <a:pt x="2846831" y="1214822"/>
                </a:lnTo>
                <a:lnTo>
                  <a:pt x="2839384" y="1258862"/>
                </a:lnTo>
                <a:lnTo>
                  <a:pt x="2829969" y="1302225"/>
                </a:lnTo>
                <a:lnTo>
                  <a:pt x="2818631" y="1344881"/>
                </a:lnTo>
                <a:lnTo>
                  <a:pt x="2805414" y="1386801"/>
                </a:lnTo>
                <a:lnTo>
                  <a:pt x="2790363" y="1427955"/>
                </a:lnTo>
                <a:lnTo>
                  <a:pt x="2773523" y="1468311"/>
                </a:lnTo>
                <a:lnTo>
                  <a:pt x="2754940" y="1507841"/>
                </a:lnTo>
                <a:lnTo>
                  <a:pt x="2734656" y="1546514"/>
                </a:lnTo>
                <a:lnTo>
                  <a:pt x="2712718" y="1584299"/>
                </a:lnTo>
                <a:lnTo>
                  <a:pt x="2689169" y="1621167"/>
                </a:lnTo>
                <a:lnTo>
                  <a:pt x="2664055" y="1657087"/>
                </a:lnTo>
                <a:lnTo>
                  <a:pt x="2637420" y="1692029"/>
                </a:lnTo>
                <a:lnTo>
                  <a:pt x="2609309" y="1725964"/>
                </a:lnTo>
                <a:lnTo>
                  <a:pt x="2579767" y="1758861"/>
                </a:lnTo>
                <a:lnTo>
                  <a:pt x="2548839" y="1790690"/>
                </a:lnTo>
                <a:lnTo>
                  <a:pt x="2516569" y="1821420"/>
                </a:lnTo>
                <a:lnTo>
                  <a:pt x="2483001" y="1851022"/>
                </a:lnTo>
                <a:lnTo>
                  <a:pt x="2448181" y="1879466"/>
                </a:lnTo>
                <a:lnTo>
                  <a:pt x="2412154" y="1906720"/>
                </a:lnTo>
                <a:lnTo>
                  <a:pt x="2374963" y="1932756"/>
                </a:lnTo>
                <a:lnTo>
                  <a:pt x="2336654" y="1957543"/>
                </a:lnTo>
                <a:lnTo>
                  <a:pt x="2297272" y="1981051"/>
                </a:lnTo>
                <a:lnTo>
                  <a:pt x="2256861" y="2003250"/>
                </a:lnTo>
                <a:lnTo>
                  <a:pt x="2215466" y="2024109"/>
                </a:lnTo>
                <a:lnTo>
                  <a:pt x="2173131" y="2043599"/>
                </a:lnTo>
                <a:lnTo>
                  <a:pt x="2129902" y="2061689"/>
                </a:lnTo>
                <a:lnTo>
                  <a:pt x="2085823" y="2078349"/>
                </a:lnTo>
                <a:lnTo>
                  <a:pt x="2040939" y="2093549"/>
                </a:lnTo>
                <a:lnTo>
                  <a:pt x="1995294" y="2107260"/>
                </a:lnTo>
                <a:lnTo>
                  <a:pt x="1948934" y="2119450"/>
                </a:lnTo>
                <a:lnTo>
                  <a:pt x="1901902" y="2130089"/>
                </a:lnTo>
                <a:lnTo>
                  <a:pt x="1854244" y="2139148"/>
                </a:lnTo>
                <a:lnTo>
                  <a:pt x="1806005" y="2146596"/>
                </a:lnTo>
                <a:lnTo>
                  <a:pt x="1757228" y="2152404"/>
                </a:lnTo>
                <a:lnTo>
                  <a:pt x="1707960" y="2156541"/>
                </a:lnTo>
                <a:lnTo>
                  <a:pt x="1658244" y="2158976"/>
                </a:lnTo>
                <a:lnTo>
                  <a:pt x="1608125" y="2159680"/>
                </a:lnTo>
                <a:lnTo>
                  <a:pt x="1557649" y="2158623"/>
                </a:lnTo>
                <a:lnTo>
                  <a:pt x="1506859" y="2155775"/>
                </a:lnTo>
                <a:lnTo>
                  <a:pt x="1455801" y="2151104"/>
                </a:lnTo>
                <a:lnTo>
                  <a:pt x="1404034" y="2144492"/>
                </a:lnTo>
                <a:lnTo>
                  <a:pt x="1352949" y="2136064"/>
                </a:lnTo>
                <a:lnTo>
                  <a:pt x="1302596" y="2125858"/>
                </a:lnTo>
                <a:lnTo>
                  <a:pt x="1253021" y="2113910"/>
                </a:lnTo>
                <a:lnTo>
                  <a:pt x="1204273" y="2100256"/>
                </a:lnTo>
                <a:lnTo>
                  <a:pt x="1156401" y="2084934"/>
                </a:lnTo>
                <a:lnTo>
                  <a:pt x="1109452" y="2067979"/>
                </a:lnTo>
                <a:lnTo>
                  <a:pt x="1063475" y="2049429"/>
                </a:lnTo>
                <a:lnTo>
                  <a:pt x="1018518" y="2029320"/>
                </a:lnTo>
                <a:lnTo>
                  <a:pt x="974629" y="2007688"/>
                </a:lnTo>
                <a:lnTo>
                  <a:pt x="931856" y="1984570"/>
                </a:lnTo>
                <a:lnTo>
                  <a:pt x="890248" y="1960002"/>
                </a:lnTo>
                <a:lnTo>
                  <a:pt x="849852" y="1934022"/>
                </a:lnTo>
                <a:lnTo>
                  <a:pt x="810717" y="1906666"/>
                </a:lnTo>
                <a:lnTo>
                  <a:pt x="772892" y="1877970"/>
                </a:lnTo>
                <a:lnTo>
                  <a:pt x="736424" y="1847971"/>
                </a:lnTo>
                <a:lnTo>
                  <a:pt x="701362" y="1816705"/>
                </a:lnTo>
                <a:lnTo>
                  <a:pt x="667753" y="1784210"/>
                </a:lnTo>
                <a:lnTo>
                  <a:pt x="635646" y="1750521"/>
                </a:lnTo>
                <a:lnTo>
                  <a:pt x="605090" y="1715675"/>
                </a:lnTo>
                <a:lnTo>
                  <a:pt x="576132" y="1679710"/>
                </a:lnTo>
                <a:lnTo>
                  <a:pt x="548821" y="1642660"/>
                </a:lnTo>
                <a:lnTo>
                  <a:pt x="523204" y="1604564"/>
                </a:lnTo>
                <a:lnTo>
                  <a:pt x="499331" y="1565457"/>
                </a:lnTo>
                <a:lnTo>
                  <a:pt x="477249" y="1525376"/>
                </a:lnTo>
                <a:lnTo>
                  <a:pt x="457006" y="1484358"/>
                </a:lnTo>
                <a:lnTo>
                  <a:pt x="438651" y="1442440"/>
                </a:lnTo>
                <a:lnTo>
                  <a:pt x="422232" y="1399657"/>
                </a:lnTo>
                <a:lnTo>
                  <a:pt x="407797" y="1356046"/>
                </a:lnTo>
                <a:lnTo>
                  <a:pt x="0" y="117316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6" name="object 7"/>
          <p:cNvSpPr txBox="1"/>
          <p:nvPr/>
        </p:nvSpPr>
        <p:spPr>
          <a:xfrm>
            <a:off x="8832089" y="4075938"/>
            <a:ext cx="3054350" cy="3041858"/>
          </a:xfrm>
          <a:prstGeom prst="rect">
            <a:avLst/>
          </a:prstGeom>
        </p:spPr>
        <p:txBody>
          <a:bodyPr vert="horz" wrap="square" lIns="0" tIns="25400" rIns="0" bIns="0" rtlCol="0">
            <a:spAutoFit/>
          </a:bodyPr>
          <a:lstStyle/>
          <a:p>
            <a:pPr marL="25400" marR="10160" indent="1270" algn="ctr">
              <a:spcBef>
                <a:spcPts val="200"/>
              </a:spcBef>
            </a:pPr>
            <a:r>
              <a:rPr sz="2800" dirty="0">
                <a:solidFill>
                  <a:srgbClr val="5F5F5F"/>
                </a:solidFill>
                <a:latin typeface="Comic Sans MS"/>
                <a:cs typeface="Comic Sans MS"/>
              </a:rPr>
              <a:t>There are </a:t>
            </a:r>
            <a:r>
              <a:rPr sz="2800" spc="-10" dirty="0">
                <a:solidFill>
                  <a:srgbClr val="5F5F5F"/>
                </a:solidFill>
                <a:latin typeface="Comic Sans MS"/>
                <a:cs typeface="Comic Sans MS"/>
              </a:rPr>
              <a:t>various  </a:t>
            </a:r>
            <a:r>
              <a:rPr sz="2800" dirty="0">
                <a:solidFill>
                  <a:srgbClr val="5F5F5F"/>
                </a:solidFill>
                <a:latin typeface="Comic Sans MS"/>
                <a:cs typeface="Comic Sans MS"/>
              </a:rPr>
              <a:t>Clients</a:t>
            </a:r>
            <a:r>
              <a:rPr sz="2800" spc="-200" dirty="0">
                <a:solidFill>
                  <a:srgbClr val="5F5F5F"/>
                </a:solidFill>
                <a:latin typeface="Comic Sans MS"/>
                <a:cs typeface="Comic Sans MS"/>
              </a:rPr>
              <a:t> </a:t>
            </a:r>
            <a:r>
              <a:rPr sz="2800" dirty="0">
                <a:solidFill>
                  <a:srgbClr val="5F5F5F"/>
                </a:solidFill>
                <a:latin typeface="Comic Sans MS"/>
                <a:cs typeface="Comic Sans MS"/>
              </a:rPr>
              <a:t>supporting  the Ethereum  </a:t>
            </a:r>
            <a:r>
              <a:rPr sz="2800" spc="-10" dirty="0">
                <a:solidFill>
                  <a:srgbClr val="5F5F5F"/>
                </a:solidFill>
                <a:latin typeface="Comic Sans MS"/>
                <a:cs typeface="Comic Sans MS"/>
              </a:rPr>
              <a:t>network. Let’s</a:t>
            </a:r>
            <a:r>
              <a:rPr sz="2800" spc="-130" dirty="0">
                <a:solidFill>
                  <a:srgbClr val="5F5F5F"/>
                </a:solidFill>
                <a:latin typeface="Comic Sans MS"/>
                <a:cs typeface="Comic Sans MS"/>
              </a:rPr>
              <a:t> </a:t>
            </a:r>
            <a:r>
              <a:rPr sz="2800" dirty="0">
                <a:solidFill>
                  <a:srgbClr val="5F5F5F"/>
                </a:solidFill>
                <a:latin typeface="Comic Sans MS"/>
                <a:cs typeface="Comic Sans MS"/>
              </a:rPr>
              <a:t>see  </a:t>
            </a:r>
            <a:r>
              <a:rPr sz="2800" spc="-10" dirty="0">
                <a:solidFill>
                  <a:srgbClr val="5F5F5F"/>
                </a:solidFill>
                <a:latin typeface="Comic Sans MS"/>
                <a:cs typeface="Comic Sans MS"/>
              </a:rPr>
              <a:t>what </a:t>
            </a:r>
            <a:r>
              <a:rPr sz="2800" dirty="0">
                <a:solidFill>
                  <a:srgbClr val="5F5F5F"/>
                </a:solidFill>
                <a:latin typeface="Comic Sans MS"/>
                <a:cs typeface="Comic Sans MS"/>
              </a:rPr>
              <a:t>Clients are  and </a:t>
            </a:r>
            <a:r>
              <a:rPr sz="2800" spc="-10" dirty="0">
                <a:solidFill>
                  <a:srgbClr val="5F5F5F"/>
                </a:solidFill>
                <a:latin typeface="Comic Sans MS"/>
                <a:cs typeface="Comic Sans MS"/>
              </a:rPr>
              <a:t>what </a:t>
            </a:r>
            <a:r>
              <a:rPr sz="2800" dirty="0">
                <a:solidFill>
                  <a:srgbClr val="5F5F5F"/>
                </a:solidFill>
                <a:latin typeface="Comic Sans MS"/>
                <a:cs typeface="Comic Sans MS"/>
              </a:rPr>
              <a:t>purpose  </a:t>
            </a:r>
            <a:r>
              <a:rPr sz="2800" spc="-10" dirty="0">
                <a:solidFill>
                  <a:srgbClr val="5F5F5F"/>
                </a:solidFill>
                <a:latin typeface="Comic Sans MS"/>
                <a:cs typeface="Comic Sans MS"/>
              </a:rPr>
              <a:t>they</a:t>
            </a:r>
            <a:r>
              <a:rPr sz="2800" spc="-80" dirty="0">
                <a:solidFill>
                  <a:srgbClr val="5F5F5F"/>
                </a:solidFill>
                <a:latin typeface="Comic Sans MS"/>
                <a:cs typeface="Comic Sans MS"/>
              </a:rPr>
              <a:t> </a:t>
            </a:r>
            <a:r>
              <a:rPr sz="2800" dirty="0">
                <a:solidFill>
                  <a:srgbClr val="5F5F5F"/>
                </a:solidFill>
                <a:latin typeface="Comic Sans MS"/>
                <a:cs typeface="Comic Sans MS"/>
              </a:rPr>
              <a:t>serve</a:t>
            </a:r>
            <a:endParaRPr sz="2800">
              <a:solidFill>
                <a:prstClr val="black"/>
              </a:solidFill>
              <a:latin typeface="Comic Sans MS"/>
              <a:cs typeface="Comic Sans MS"/>
            </a:endParaRPr>
          </a:p>
        </p:txBody>
      </p:sp>
    </p:spTree>
    <p:extLst>
      <p:ext uri="{BB962C8B-B14F-4D97-AF65-F5344CB8AC3E}">
        <p14:creationId xmlns:p14="http://schemas.microsoft.com/office/powerpoint/2010/main" val="3582706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51104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Ethereum</a:t>
            </a:r>
            <a:r>
              <a:rPr sz="5600" spc="-100" dirty="0">
                <a:solidFill>
                  <a:srgbClr val="095A82"/>
                </a:solidFill>
              </a:rPr>
              <a:t> </a:t>
            </a:r>
            <a:r>
              <a:rPr sz="5600" spc="-10" dirty="0">
                <a:solidFill>
                  <a:srgbClr val="095A82"/>
                </a:solidFill>
              </a:rPr>
              <a:t>Clients</a:t>
            </a:r>
            <a:endParaRPr sz="5600"/>
          </a:p>
        </p:txBody>
      </p:sp>
      <p:sp>
        <p:nvSpPr>
          <p:cNvPr id="12" name="object 3"/>
          <p:cNvSpPr txBox="1"/>
          <p:nvPr/>
        </p:nvSpPr>
        <p:spPr>
          <a:xfrm>
            <a:off x="942035" y="1683969"/>
            <a:ext cx="15759430" cy="7504619"/>
          </a:xfrm>
          <a:prstGeom prst="rect">
            <a:avLst/>
          </a:prstGeom>
        </p:spPr>
        <p:txBody>
          <a:bodyPr vert="horz" wrap="square" lIns="0" tIns="25400" rIns="0" bIns="0" rtlCol="0">
            <a:spAutoFit/>
          </a:bodyPr>
          <a:lstStyle/>
          <a:p>
            <a:pPr marL="25400" marR="10160" algn="just">
              <a:lnSpc>
                <a:spcPct val="150000"/>
              </a:lnSpc>
              <a:spcBef>
                <a:spcPts val="200"/>
              </a:spcBef>
            </a:pPr>
            <a:r>
              <a:rPr sz="2800" b="1" dirty="0">
                <a:solidFill>
                  <a:srgbClr val="5F5F5F"/>
                </a:solidFill>
                <a:cs typeface="Calibri"/>
              </a:rPr>
              <a:t>Since the start of the Ethereum project, there have been multiple </a:t>
            </a:r>
            <a:r>
              <a:rPr sz="2800" b="1" spc="-10" dirty="0">
                <a:solidFill>
                  <a:srgbClr val="5F5F5F"/>
                </a:solidFill>
                <a:cs typeface="Calibri"/>
              </a:rPr>
              <a:t>client implementations </a:t>
            </a:r>
            <a:r>
              <a:rPr sz="2800" b="1" dirty="0">
                <a:solidFill>
                  <a:srgbClr val="5F5F5F"/>
                </a:solidFill>
                <a:cs typeface="Calibri"/>
              </a:rPr>
              <a:t>across a </a:t>
            </a:r>
            <a:r>
              <a:rPr sz="2800" b="1" spc="-10" dirty="0">
                <a:solidFill>
                  <a:srgbClr val="5F5F5F"/>
                </a:solidFill>
                <a:cs typeface="Calibri"/>
              </a:rPr>
              <a:t>range </a:t>
            </a:r>
            <a:r>
              <a:rPr sz="2800" b="1" dirty="0">
                <a:solidFill>
                  <a:srgbClr val="5F5F5F"/>
                </a:solidFill>
                <a:cs typeface="Calibri"/>
              </a:rPr>
              <a:t>of  </a:t>
            </a:r>
            <a:r>
              <a:rPr sz="2800" b="1" spc="-10" dirty="0">
                <a:solidFill>
                  <a:srgbClr val="5F5F5F"/>
                </a:solidFill>
                <a:cs typeface="Calibri"/>
              </a:rPr>
              <a:t>different </a:t>
            </a:r>
            <a:r>
              <a:rPr sz="2800" b="1" dirty="0">
                <a:solidFill>
                  <a:srgbClr val="5F5F5F"/>
                </a:solidFill>
                <a:cs typeface="Calibri"/>
              </a:rPr>
              <a:t>operating systems and programming languages. </a:t>
            </a:r>
            <a:r>
              <a:rPr sz="2800" b="1" spc="-10" dirty="0">
                <a:solidFill>
                  <a:srgbClr val="5F5F5F"/>
                </a:solidFill>
                <a:cs typeface="Calibri"/>
              </a:rPr>
              <a:t>This client </a:t>
            </a:r>
            <a:r>
              <a:rPr sz="2800" b="1" dirty="0">
                <a:solidFill>
                  <a:srgbClr val="5F5F5F"/>
                </a:solidFill>
                <a:cs typeface="Calibri"/>
              </a:rPr>
              <a:t>diversity</a:t>
            </a:r>
            <a:r>
              <a:rPr sz="2800" b="1" spc="-458" dirty="0">
                <a:solidFill>
                  <a:srgbClr val="5F5F5F"/>
                </a:solidFill>
                <a:cs typeface="Calibri"/>
              </a:rPr>
              <a:t> </a:t>
            </a:r>
            <a:r>
              <a:rPr sz="2800" b="1" dirty="0">
                <a:solidFill>
                  <a:srgbClr val="5F5F5F"/>
                </a:solidFill>
                <a:cs typeface="Calibri"/>
              </a:rPr>
              <a:t>is essential </a:t>
            </a:r>
            <a:r>
              <a:rPr sz="2800" b="1" spc="-10" dirty="0">
                <a:solidFill>
                  <a:srgbClr val="5F5F5F"/>
                </a:solidFill>
                <a:cs typeface="Calibri"/>
              </a:rPr>
              <a:t>for </a:t>
            </a:r>
            <a:r>
              <a:rPr sz="2800" b="1" dirty="0">
                <a:solidFill>
                  <a:srgbClr val="5F5F5F"/>
                </a:solidFill>
                <a:cs typeface="Calibri"/>
              </a:rPr>
              <a:t>the </a:t>
            </a:r>
            <a:r>
              <a:rPr sz="2800" b="1" spc="10" dirty="0">
                <a:solidFill>
                  <a:srgbClr val="5F5F5F"/>
                </a:solidFill>
                <a:cs typeface="Calibri"/>
              </a:rPr>
              <a:t>long-term  </a:t>
            </a:r>
            <a:r>
              <a:rPr sz="2800" b="1" dirty="0">
                <a:solidFill>
                  <a:srgbClr val="5F5F5F"/>
                </a:solidFill>
                <a:cs typeface="Calibri"/>
              </a:rPr>
              <a:t>health of the Ethereum</a:t>
            </a:r>
            <a:r>
              <a:rPr sz="2800" b="1" spc="-228" dirty="0">
                <a:solidFill>
                  <a:srgbClr val="5F5F5F"/>
                </a:solidFill>
                <a:cs typeface="Calibri"/>
              </a:rPr>
              <a:t> </a:t>
            </a:r>
            <a:r>
              <a:rPr sz="2800" b="1" dirty="0">
                <a:solidFill>
                  <a:srgbClr val="5F5F5F"/>
                </a:solidFill>
                <a:cs typeface="Calibri"/>
              </a:rPr>
              <a:t>network.</a:t>
            </a:r>
            <a:endParaRPr sz="2800" dirty="0">
              <a:solidFill>
                <a:prstClr val="black"/>
              </a:solidFill>
              <a:cs typeface="Calibri"/>
            </a:endParaRPr>
          </a:p>
          <a:p>
            <a:endParaRPr sz="2800" dirty="0">
              <a:solidFill>
                <a:prstClr val="black"/>
              </a:solidFill>
              <a:latin typeface="Times New Roman"/>
              <a:cs typeface="Times New Roman"/>
            </a:endParaRPr>
          </a:p>
          <a:p>
            <a:pPr>
              <a:spcBef>
                <a:spcPts val="70"/>
              </a:spcBef>
            </a:pPr>
            <a:endParaRPr sz="2900" dirty="0">
              <a:solidFill>
                <a:prstClr val="black"/>
              </a:solidFill>
              <a:latin typeface="Times New Roman"/>
              <a:cs typeface="Times New Roman"/>
            </a:endParaRPr>
          </a:p>
          <a:p>
            <a:pPr marL="25400" algn="just"/>
            <a:r>
              <a:rPr sz="2800" b="1" dirty="0">
                <a:solidFill>
                  <a:srgbClr val="5F5F5F"/>
                </a:solidFill>
                <a:cs typeface="Calibri"/>
              </a:rPr>
              <a:t>Ethereum clients are </a:t>
            </a:r>
            <a:r>
              <a:rPr sz="2800" b="1" spc="-10" dirty="0">
                <a:solidFill>
                  <a:srgbClr val="5F5F5F"/>
                </a:solidFill>
                <a:cs typeface="Calibri"/>
              </a:rPr>
              <a:t>softwares </a:t>
            </a:r>
            <a:r>
              <a:rPr sz="2800" b="1" dirty="0">
                <a:solidFill>
                  <a:srgbClr val="5F5F5F"/>
                </a:solidFill>
                <a:cs typeface="Calibri"/>
              </a:rPr>
              <a:t>that allow users</a:t>
            </a:r>
            <a:r>
              <a:rPr sz="2800" b="1" spc="-390" dirty="0">
                <a:solidFill>
                  <a:srgbClr val="5F5F5F"/>
                </a:solidFill>
                <a:cs typeface="Calibri"/>
              </a:rPr>
              <a:t> </a:t>
            </a:r>
            <a:r>
              <a:rPr sz="2800" b="1" dirty="0">
                <a:solidFill>
                  <a:srgbClr val="5F5F5F"/>
                </a:solidFill>
                <a:cs typeface="Calibri"/>
              </a:rPr>
              <a:t>to:</a:t>
            </a:r>
            <a:endParaRPr sz="2800" dirty="0">
              <a:solidFill>
                <a:prstClr val="black"/>
              </a:solidFill>
              <a:cs typeface="Calibri"/>
            </a:endParaRPr>
          </a:p>
          <a:p>
            <a:pPr>
              <a:spcBef>
                <a:spcPts val="100"/>
              </a:spcBef>
            </a:pPr>
            <a:endParaRPr sz="2600" dirty="0">
              <a:solidFill>
                <a:prstClr val="black"/>
              </a:solidFill>
              <a:latin typeface="Times New Roman"/>
              <a:cs typeface="Times New Roman"/>
            </a:endParaRPr>
          </a:p>
          <a:p>
            <a:pPr marL="598170" indent="-572770" algn="just">
              <a:spcBef>
                <a:spcPts val="10"/>
              </a:spcBef>
              <a:buClr>
                <a:srgbClr val="095A82"/>
              </a:buClr>
              <a:buFont typeface="Wingdings"/>
              <a:buChar char=""/>
              <a:tabLst>
                <a:tab pos="599440" algn="l"/>
              </a:tabLst>
            </a:pPr>
            <a:r>
              <a:rPr sz="2800" spc="-10" dirty="0">
                <a:solidFill>
                  <a:srgbClr val="5F5F5F"/>
                </a:solidFill>
                <a:cs typeface="Calibri"/>
              </a:rPr>
              <a:t>Validate</a:t>
            </a:r>
            <a:r>
              <a:rPr sz="2800" spc="40" dirty="0">
                <a:solidFill>
                  <a:srgbClr val="5F5F5F"/>
                </a:solidFill>
                <a:cs typeface="Calibri"/>
              </a:rPr>
              <a:t> </a:t>
            </a:r>
            <a:r>
              <a:rPr sz="2800" spc="-10" dirty="0">
                <a:solidFill>
                  <a:srgbClr val="5F5F5F"/>
                </a:solidFill>
                <a:cs typeface="Calibri"/>
              </a:rPr>
              <a:t>transactions/blocks</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lgn="just">
              <a:buClr>
                <a:srgbClr val="095A82"/>
              </a:buClr>
              <a:buFont typeface="Wingdings"/>
              <a:buChar char=""/>
              <a:tabLst>
                <a:tab pos="599440" algn="l"/>
              </a:tabLst>
            </a:pPr>
            <a:r>
              <a:rPr sz="2800" spc="-10" dirty="0">
                <a:solidFill>
                  <a:srgbClr val="5F5F5F"/>
                </a:solidFill>
                <a:cs typeface="Calibri"/>
              </a:rPr>
              <a:t>Create/manage Ethereum</a:t>
            </a:r>
            <a:r>
              <a:rPr sz="2800" spc="60" dirty="0">
                <a:solidFill>
                  <a:srgbClr val="5F5F5F"/>
                </a:solidFill>
                <a:cs typeface="Calibri"/>
              </a:rPr>
              <a:t> </a:t>
            </a:r>
            <a:r>
              <a:rPr sz="2800" spc="-10" dirty="0">
                <a:solidFill>
                  <a:srgbClr val="5F5F5F"/>
                </a:solidFill>
                <a:cs typeface="Calibri"/>
              </a:rPr>
              <a:t>accounts</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lgn="just">
              <a:spcBef>
                <a:spcPts val="10"/>
              </a:spcBef>
              <a:buClr>
                <a:srgbClr val="095A82"/>
              </a:buClr>
              <a:buFont typeface="Wingdings"/>
              <a:buChar char=""/>
              <a:tabLst>
                <a:tab pos="599440" algn="l"/>
              </a:tabLst>
            </a:pPr>
            <a:r>
              <a:rPr sz="2800" spc="-10" dirty="0">
                <a:solidFill>
                  <a:srgbClr val="5F5F5F"/>
                </a:solidFill>
                <a:cs typeface="Calibri"/>
              </a:rPr>
              <a:t>Send/receive </a:t>
            </a:r>
            <a:r>
              <a:rPr sz="2800" dirty="0">
                <a:solidFill>
                  <a:srgbClr val="5F5F5F"/>
                </a:solidFill>
                <a:cs typeface="Calibri"/>
              </a:rPr>
              <a:t>transactions </a:t>
            </a:r>
            <a:r>
              <a:rPr sz="2800" spc="-10" dirty="0">
                <a:solidFill>
                  <a:srgbClr val="5F5F5F"/>
                </a:solidFill>
                <a:cs typeface="Calibri"/>
              </a:rPr>
              <a:t>from/to </a:t>
            </a:r>
            <a:r>
              <a:rPr sz="2800" dirty="0">
                <a:solidFill>
                  <a:srgbClr val="5F5F5F"/>
                </a:solidFill>
                <a:cs typeface="Calibri"/>
              </a:rPr>
              <a:t>your </a:t>
            </a:r>
            <a:r>
              <a:rPr sz="2800" spc="-10" dirty="0">
                <a:solidFill>
                  <a:srgbClr val="5F5F5F"/>
                </a:solidFill>
                <a:cs typeface="Calibri"/>
              </a:rPr>
              <a:t>Ethereum accounts</a:t>
            </a:r>
            <a:endParaRPr sz="2800" dirty="0">
              <a:solidFill>
                <a:prstClr val="black"/>
              </a:solidFill>
              <a:cs typeface="Calibri"/>
            </a:endParaRPr>
          </a:p>
          <a:p>
            <a:pPr>
              <a:spcBef>
                <a:spcPts val="100"/>
              </a:spcBef>
              <a:buClr>
                <a:srgbClr val="095A82"/>
              </a:buClr>
              <a:buFont typeface="Wingdings"/>
              <a:buChar char=""/>
            </a:pPr>
            <a:endParaRPr sz="2600" dirty="0">
              <a:solidFill>
                <a:prstClr val="black"/>
              </a:solidFill>
              <a:latin typeface="Times New Roman"/>
              <a:cs typeface="Times New Roman"/>
            </a:endParaRPr>
          </a:p>
          <a:p>
            <a:pPr marL="598170" indent="-572770" algn="just">
              <a:buClr>
                <a:srgbClr val="095A82"/>
              </a:buClr>
              <a:buFont typeface="Wingdings"/>
              <a:buChar char=""/>
              <a:tabLst>
                <a:tab pos="599440" algn="l"/>
              </a:tabLst>
            </a:pPr>
            <a:r>
              <a:rPr sz="2800" spc="-10" dirty="0">
                <a:solidFill>
                  <a:srgbClr val="5F5F5F"/>
                </a:solidFill>
                <a:cs typeface="Calibri"/>
              </a:rPr>
              <a:t>Deploy contracts onto the</a:t>
            </a:r>
            <a:r>
              <a:rPr sz="2800" spc="60" dirty="0">
                <a:solidFill>
                  <a:srgbClr val="5F5F5F"/>
                </a:solidFill>
                <a:cs typeface="Calibri"/>
              </a:rPr>
              <a:t> </a:t>
            </a:r>
            <a:r>
              <a:rPr sz="2800" spc="-10" dirty="0">
                <a:solidFill>
                  <a:srgbClr val="5F5F5F"/>
                </a:solidFill>
                <a:cs typeface="Calibri"/>
              </a:rPr>
              <a:t>blockchain</a:t>
            </a:r>
            <a:endParaRPr sz="2800" dirty="0">
              <a:solidFill>
                <a:prstClr val="black"/>
              </a:solidFill>
              <a:cs typeface="Calibri"/>
            </a:endParaRPr>
          </a:p>
          <a:p>
            <a:pPr>
              <a:spcBef>
                <a:spcPts val="90"/>
              </a:spcBef>
              <a:buClr>
                <a:srgbClr val="095A82"/>
              </a:buClr>
              <a:buFont typeface="Wingdings"/>
              <a:buChar char=""/>
            </a:pPr>
            <a:endParaRPr sz="2600" dirty="0">
              <a:solidFill>
                <a:prstClr val="black"/>
              </a:solidFill>
              <a:latin typeface="Times New Roman"/>
              <a:cs typeface="Times New Roman"/>
            </a:endParaRPr>
          </a:p>
          <a:p>
            <a:pPr marL="598170" indent="-572770" algn="just">
              <a:buClr>
                <a:srgbClr val="095A82"/>
              </a:buClr>
              <a:buFont typeface="Wingdings"/>
              <a:buChar char=""/>
              <a:tabLst>
                <a:tab pos="599440" algn="l"/>
              </a:tabLst>
            </a:pPr>
            <a:r>
              <a:rPr sz="2800" spc="-10" dirty="0">
                <a:solidFill>
                  <a:srgbClr val="5F5F5F"/>
                </a:solidFill>
                <a:cs typeface="Calibri"/>
              </a:rPr>
              <a:t>“Mine” Ethereum</a:t>
            </a:r>
            <a:r>
              <a:rPr sz="2800" spc="30" dirty="0">
                <a:solidFill>
                  <a:srgbClr val="5F5F5F"/>
                </a:solidFill>
                <a:cs typeface="Calibri"/>
              </a:rPr>
              <a:t> </a:t>
            </a:r>
            <a:r>
              <a:rPr sz="2800" spc="-10" dirty="0">
                <a:solidFill>
                  <a:srgbClr val="5F5F5F"/>
                </a:solidFill>
                <a:cs typeface="Calibri"/>
              </a:rPr>
              <a:t>blocks</a:t>
            </a:r>
            <a:endParaRPr sz="2800" dirty="0">
              <a:solidFill>
                <a:prstClr val="black"/>
              </a:solidFill>
              <a:cs typeface="Calibri"/>
            </a:endParaRPr>
          </a:p>
        </p:txBody>
      </p:sp>
    </p:spTree>
    <p:extLst>
      <p:ext uri="{BB962C8B-B14F-4D97-AF65-F5344CB8AC3E}">
        <p14:creationId xmlns:p14="http://schemas.microsoft.com/office/powerpoint/2010/main" val="2194474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6220766" cy="886140"/>
          </a:xfrm>
          <a:prstGeom prst="rect">
            <a:avLst/>
          </a:prstGeom>
        </p:spPr>
        <p:txBody>
          <a:bodyPr vert="horz" wrap="square" lIns="0" tIns="24130" rIns="0" bIns="0" rtlCol="0">
            <a:spAutoFit/>
          </a:bodyPr>
          <a:lstStyle/>
          <a:p>
            <a:pPr marL="25400">
              <a:spcBef>
                <a:spcPts val="190"/>
              </a:spcBef>
            </a:pPr>
            <a:r>
              <a:rPr sz="5600" spc="-10" dirty="0" smtClean="0">
                <a:solidFill>
                  <a:srgbClr val="095A82"/>
                </a:solidFill>
              </a:rPr>
              <a:t>Ethereum</a:t>
            </a:r>
            <a:r>
              <a:rPr lang="en-IN" sz="5600" spc="-10" dirty="0" smtClean="0">
                <a:solidFill>
                  <a:srgbClr val="095A82"/>
                </a:solidFill>
              </a:rPr>
              <a:t> Clients</a:t>
            </a:r>
            <a:endParaRPr sz="5600" dirty="0"/>
          </a:p>
        </p:txBody>
      </p:sp>
      <p:pic>
        <p:nvPicPr>
          <p:cNvPr id="3" name="Picture 2"/>
          <p:cNvPicPr>
            <a:picLocks noChangeAspect="1"/>
          </p:cNvPicPr>
          <p:nvPr/>
        </p:nvPicPr>
        <p:blipFill>
          <a:blip r:embed="rId5"/>
          <a:stretch>
            <a:fillRect/>
          </a:stretch>
        </p:blipFill>
        <p:spPr>
          <a:xfrm>
            <a:off x="1806447" y="1901357"/>
            <a:ext cx="14419073" cy="7437207"/>
          </a:xfrm>
          <a:prstGeom prst="rect">
            <a:avLst/>
          </a:prstGeom>
        </p:spPr>
      </p:pic>
    </p:spTree>
    <p:extLst>
      <p:ext uri="{BB962C8B-B14F-4D97-AF65-F5344CB8AC3E}">
        <p14:creationId xmlns:p14="http://schemas.microsoft.com/office/powerpoint/2010/main" val="168040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6220766" cy="886140"/>
          </a:xfrm>
          <a:prstGeom prst="rect">
            <a:avLst/>
          </a:prstGeom>
        </p:spPr>
        <p:txBody>
          <a:bodyPr vert="horz" wrap="square" lIns="0" tIns="24130" rIns="0" bIns="0" rtlCol="0">
            <a:spAutoFit/>
          </a:bodyPr>
          <a:lstStyle/>
          <a:p>
            <a:pPr marL="25400">
              <a:spcBef>
                <a:spcPts val="190"/>
              </a:spcBef>
            </a:pPr>
            <a:r>
              <a:rPr sz="5600" spc="-10" dirty="0" smtClean="0">
                <a:solidFill>
                  <a:srgbClr val="095A82"/>
                </a:solidFill>
              </a:rPr>
              <a:t>Ethereum</a:t>
            </a:r>
            <a:r>
              <a:rPr lang="en-IN" sz="5600" spc="-10" dirty="0" smtClean="0">
                <a:solidFill>
                  <a:srgbClr val="095A82"/>
                </a:solidFill>
              </a:rPr>
              <a:t> Clients..</a:t>
            </a:r>
            <a:endParaRPr sz="5600" dirty="0"/>
          </a:p>
        </p:txBody>
      </p:sp>
      <p:pic>
        <p:nvPicPr>
          <p:cNvPr id="3" name="Picture 2"/>
          <p:cNvPicPr>
            <a:picLocks noChangeAspect="1"/>
          </p:cNvPicPr>
          <p:nvPr/>
        </p:nvPicPr>
        <p:blipFill>
          <a:blip r:embed="rId5"/>
          <a:stretch>
            <a:fillRect/>
          </a:stretch>
        </p:blipFill>
        <p:spPr>
          <a:xfrm>
            <a:off x="1789175" y="1901358"/>
            <a:ext cx="14365225" cy="7313456"/>
          </a:xfrm>
          <a:prstGeom prst="rect">
            <a:avLst/>
          </a:prstGeom>
        </p:spPr>
      </p:pic>
    </p:spTree>
    <p:extLst>
      <p:ext uri="{BB962C8B-B14F-4D97-AF65-F5344CB8AC3E}">
        <p14:creationId xmlns:p14="http://schemas.microsoft.com/office/powerpoint/2010/main" val="105015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232154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Comparison </a:t>
            </a:r>
            <a:r>
              <a:rPr sz="5600" spc="-10" dirty="0">
                <a:solidFill>
                  <a:srgbClr val="095A82"/>
                </a:solidFill>
              </a:rPr>
              <a:t>between Bitcoin &amp;</a:t>
            </a:r>
            <a:r>
              <a:rPr sz="5600" spc="170" dirty="0">
                <a:solidFill>
                  <a:srgbClr val="095A82"/>
                </a:solidFill>
              </a:rPr>
              <a:t> </a:t>
            </a:r>
            <a:r>
              <a:rPr sz="5600" spc="-10" dirty="0">
                <a:solidFill>
                  <a:srgbClr val="095A82"/>
                </a:solidFill>
              </a:rPr>
              <a:t>Ethereum</a:t>
            </a:r>
            <a:endParaRPr sz="5600" dirty="0"/>
          </a:p>
        </p:txBody>
      </p:sp>
      <p:graphicFrame>
        <p:nvGraphicFramePr>
          <p:cNvPr id="16" name="object 3"/>
          <p:cNvGraphicFramePr>
            <a:graphicFrameLocks noGrp="1"/>
          </p:cNvGraphicFramePr>
          <p:nvPr>
            <p:extLst>
              <p:ext uri="{D42A27DB-BD31-4B8C-83A1-F6EECF244321}">
                <p14:modId xmlns:p14="http://schemas.microsoft.com/office/powerpoint/2010/main" val="2360507777"/>
              </p:ext>
            </p:extLst>
          </p:nvPr>
        </p:nvGraphicFramePr>
        <p:xfrm>
          <a:off x="1964892" y="3915664"/>
          <a:ext cx="14782800" cy="5191852"/>
        </p:xfrm>
        <a:graphic>
          <a:graphicData uri="http://schemas.openxmlformats.org/drawingml/2006/table">
            <a:tbl>
              <a:tblPr firstRow="1" bandRow="1">
                <a:tableStyleId>{2D5ABB26-0587-4C30-8999-92F81FD0307C}</a:tableStyleId>
              </a:tblPr>
              <a:tblGrid>
                <a:gridCol w="4927600"/>
                <a:gridCol w="4927600"/>
                <a:gridCol w="4927600"/>
              </a:tblGrid>
              <a:tr h="741680">
                <a:tc>
                  <a:txBody>
                    <a:bodyPr/>
                    <a:lstStyle/>
                    <a:p>
                      <a:pPr>
                        <a:lnSpc>
                          <a:spcPct val="100000"/>
                        </a:lnSpc>
                      </a:pPr>
                      <a:endParaRPr sz="2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F5F5F"/>
                    </a:solidFill>
                  </a:tcPr>
                </a:tc>
                <a:tc>
                  <a:txBody>
                    <a:bodyPr/>
                    <a:lstStyle/>
                    <a:p>
                      <a:pPr algn="ctr">
                        <a:lnSpc>
                          <a:spcPct val="100000"/>
                        </a:lnSpc>
                        <a:spcBef>
                          <a:spcPts val="270"/>
                        </a:spcBef>
                      </a:pPr>
                      <a:r>
                        <a:rPr sz="2800" b="1" spc="-5" dirty="0">
                          <a:solidFill>
                            <a:srgbClr val="FFFFFF"/>
                          </a:solidFill>
                          <a:latin typeface="Calibri"/>
                          <a:cs typeface="Calibri"/>
                        </a:rPr>
                        <a:t>Bitcoin</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F5F5F"/>
                    </a:solidFill>
                  </a:tcPr>
                </a:tc>
                <a:tc>
                  <a:txBody>
                    <a:bodyPr/>
                    <a:lstStyle/>
                    <a:p>
                      <a:pPr marL="1905" algn="ctr">
                        <a:lnSpc>
                          <a:spcPct val="100000"/>
                        </a:lnSpc>
                        <a:spcBef>
                          <a:spcPts val="270"/>
                        </a:spcBef>
                      </a:pPr>
                      <a:r>
                        <a:rPr sz="2800" b="1" spc="-5" dirty="0">
                          <a:solidFill>
                            <a:srgbClr val="FFFFFF"/>
                          </a:solidFill>
                          <a:latin typeface="Calibri"/>
                          <a:cs typeface="Calibri"/>
                        </a:rPr>
                        <a:t>Ethereum</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F5F5F"/>
                    </a:solidFill>
                  </a:tcPr>
                </a:tc>
              </a:tr>
              <a:tr h="741678">
                <a:tc>
                  <a:txBody>
                    <a:bodyPr/>
                    <a:lstStyle/>
                    <a:p>
                      <a:pPr algn="ctr">
                        <a:lnSpc>
                          <a:spcPct val="100000"/>
                        </a:lnSpc>
                        <a:spcBef>
                          <a:spcPts val="270"/>
                        </a:spcBef>
                      </a:pPr>
                      <a:r>
                        <a:rPr sz="2800" b="1" spc="-5" dirty="0">
                          <a:solidFill>
                            <a:srgbClr val="5F5F5F"/>
                          </a:solidFill>
                          <a:latin typeface="Calibri"/>
                          <a:cs typeface="Calibri"/>
                        </a:rPr>
                        <a:t>Concept</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algn="ctr">
                        <a:lnSpc>
                          <a:spcPct val="100000"/>
                        </a:lnSpc>
                        <a:spcBef>
                          <a:spcPts val="270"/>
                        </a:spcBef>
                      </a:pPr>
                      <a:r>
                        <a:rPr sz="2800" spc="-5" dirty="0">
                          <a:solidFill>
                            <a:srgbClr val="5F5F5F"/>
                          </a:solidFill>
                          <a:latin typeface="Calibri"/>
                          <a:cs typeface="Calibri"/>
                        </a:rPr>
                        <a:t>Digital</a:t>
                      </a:r>
                      <a:r>
                        <a:rPr sz="2800" dirty="0">
                          <a:solidFill>
                            <a:srgbClr val="5F5F5F"/>
                          </a:solidFill>
                          <a:latin typeface="Calibri"/>
                          <a:cs typeface="Calibri"/>
                        </a:rPr>
                        <a:t> </a:t>
                      </a:r>
                      <a:r>
                        <a:rPr sz="2800" spc="-10" dirty="0">
                          <a:solidFill>
                            <a:srgbClr val="5F5F5F"/>
                          </a:solidFill>
                          <a:latin typeface="Calibri"/>
                          <a:cs typeface="Calibri"/>
                        </a:rPr>
                        <a:t>money</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635" algn="ctr">
                        <a:lnSpc>
                          <a:spcPct val="100000"/>
                        </a:lnSpc>
                        <a:spcBef>
                          <a:spcPts val="270"/>
                        </a:spcBef>
                      </a:pPr>
                      <a:r>
                        <a:rPr sz="2800" spc="-15" dirty="0">
                          <a:solidFill>
                            <a:srgbClr val="5F5F5F"/>
                          </a:solidFill>
                          <a:latin typeface="Calibri"/>
                          <a:cs typeface="Calibri"/>
                        </a:rPr>
                        <a:t>World</a:t>
                      </a:r>
                      <a:r>
                        <a:rPr sz="2800" spc="-20" dirty="0">
                          <a:solidFill>
                            <a:srgbClr val="5F5F5F"/>
                          </a:solidFill>
                          <a:latin typeface="Calibri"/>
                          <a:cs typeface="Calibri"/>
                        </a:rPr>
                        <a:t> </a:t>
                      </a:r>
                      <a:r>
                        <a:rPr sz="2800" spc="-5" dirty="0">
                          <a:solidFill>
                            <a:srgbClr val="5F5F5F"/>
                          </a:solidFill>
                          <a:latin typeface="Calibri"/>
                          <a:cs typeface="Calibri"/>
                        </a:rPr>
                        <a:t>Computer</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r>
              <a:tr h="741678">
                <a:tc>
                  <a:txBody>
                    <a:bodyPr/>
                    <a:lstStyle/>
                    <a:p>
                      <a:pPr algn="ctr">
                        <a:lnSpc>
                          <a:spcPct val="100000"/>
                        </a:lnSpc>
                        <a:spcBef>
                          <a:spcPts val="275"/>
                        </a:spcBef>
                      </a:pPr>
                      <a:r>
                        <a:rPr sz="2800" b="1" dirty="0">
                          <a:solidFill>
                            <a:srgbClr val="5F5F5F"/>
                          </a:solidFill>
                          <a:latin typeface="Calibri"/>
                          <a:cs typeface="Calibri"/>
                        </a:rPr>
                        <a:t>Founder</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1270" algn="ctr">
                        <a:lnSpc>
                          <a:spcPct val="100000"/>
                        </a:lnSpc>
                        <a:spcBef>
                          <a:spcPts val="275"/>
                        </a:spcBef>
                      </a:pPr>
                      <a:r>
                        <a:rPr sz="2800" spc="-10" dirty="0">
                          <a:solidFill>
                            <a:srgbClr val="5F5F5F"/>
                          </a:solidFill>
                          <a:latin typeface="Calibri"/>
                          <a:cs typeface="Calibri"/>
                        </a:rPr>
                        <a:t>Satoshi</a:t>
                      </a:r>
                      <a:r>
                        <a:rPr sz="2800" spc="-15" dirty="0">
                          <a:solidFill>
                            <a:srgbClr val="5F5F5F"/>
                          </a:solidFill>
                          <a:latin typeface="Calibri"/>
                          <a:cs typeface="Calibri"/>
                        </a:rPr>
                        <a:t> </a:t>
                      </a:r>
                      <a:r>
                        <a:rPr sz="2800" spc="-5" dirty="0">
                          <a:solidFill>
                            <a:srgbClr val="5F5F5F"/>
                          </a:solidFill>
                          <a:latin typeface="Calibri"/>
                          <a:cs typeface="Calibri"/>
                        </a:rPr>
                        <a:t>Nakamoto(unknown)</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1270" algn="ctr">
                        <a:lnSpc>
                          <a:spcPct val="100000"/>
                        </a:lnSpc>
                        <a:spcBef>
                          <a:spcPts val="275"/>
                        </a:spcBef>
                      </a:pPr>
                      <a:r>
                        <a:rPr sz="2800" spc="-5" dirty="0">
                          <a:solidFill>
                            <a:srgbClr val="5F5F5F"/>
                          </a:solidFill>
                          <a:latin typeface="Calibri"/>
                          <a:cs typeface="Calibri"/>
                        </a:rPr>
                        <a:t>Vitalik Buterin and</a:t>
                      </a:r>
                      <a:r>
                        <a:rPr sz="2800" spc="10" dirty="0">
                          <a:solidFill>
                            <a:srgbClr val="5F5F5F"/>
                          </a:solidFill>
                          <a:latin typeface="Calibri"/>
                          <a:cs typeface="Calibri"/>
                        </a:rPr>
                        <a:t> </a:t>
                      </a:r>
                      <a:r>
                        <a:rPr sz="2800" spc="-5" dirty="0">
                          <a:solidFill>
                            <a:srgbClr val="5F5F5F"/>
                          </a:solidFill>
                          <a:latin typeface="Calibri"/>
                          <a:cs typeface="Calibri"/>
                        </a:rPr>
                        <a:t>team</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r>
              <a:tr h="741680">
                <a:tc>
                  <a:txBody>
                    <a:bodyPr/>
                    <a:lstStyle/>
                    <a:p>
                      <a:pPr marL="635" algn="ctr">
                        <a:lnSpc>
                          <a:spcPct val="100000"/>
                        </a:lnSpc>
                        <a:spcBef>
                          <a:spcPts val="275"/>
                        </a:spcBef>
                      </a:pPr>
                      <a:r>
                        <a:rPr sz="2800" b="1" dirty="0">
                          <a:solidFill>
                            <a:srgbClr val="5F5F5F"/>
                          </a:solidFill>
                          <a:latin typeface="Calibri"/>
                          <a:cs typeface="Calibri"/>
                        </a:rPr>
                        <a:t>Scripting</a:t>
                      </a:r>
                      <a:r>
                        <a:rPr sz="2800" b="1" spc="-30" dirty="0">
                          <a:solidFill>
                            <a:srgbClr val="5F5F5F"/>
                          </a:solidFill>
                          <a:latin typeface="Calibri"/>
                          <a:cs typeface="Calibri"/>
                        </a:rPr>
                        <a:t> </a:t>
                      </a:r>
                      <a:r>
                        <a:rPr sz="2800" b="1" dirty="0">
                          <a:solidFill>
                            <a:srgbClr val="5F5F5F"/>
                          </a:solidFill>
                          <a:latin typeface="Calibri"/>
                          <a:cs typeface="Calibri"/>
                        </a:rPr>
                        <a:t>language</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1270" algn="ctr">
                        <a:lnSpc>
                          <a:spcPct val="100000"/>
                        </a:lnSpc>
                        <a:spcBef>
                          <a:spcPts val="275"/>
                        </a:spcBef>
                      </a:pPr>
                      <a:r>
                        <a:rPr sz="2800" spc="-15" dirty="0">
                          <a:solidFill>
                            <a:srgbClr val="5F5F5F"/>
                          </a:solidFill>
                          <a:latin typeface="Calibri"/>
                          <a:cs typeface="Calibri"/>
                        </a:rPr>
                        <a:t>Turing</a:t>
                      </a:r>
                      <a:r>
                        <a:rPr sz="2800" spc="-5" dirty="0">
                          <a:solidFill>
                            <a:srgbClr val="5F5F5F"/>
                          </a:solidFill>
                          <a:latin typeface="Calibri"/>
                          <a:cs typeface="Calibri"/>
                        </a:rPr>
                        <a:t> </a:t>
                      </a:r>
                      <a:r>
                        <a:rPr sz="2800" spc="-10" dirty="0">
                          <a:solidFill>
                            <a:srgbClr val="5F5F5F"/>
                          </a:solidFill>
                          <a:latin typeface="Calibri"/>
                          <a:cs typeface="Calibri"/>
                        </a:rPr>
                        <a:t>incomplete</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2540" algn="ctr">
                        <a:lnSpc>
                          <a:spcPct val="100000"/>
                        </a:lnSpc>
                        <a:spcBef>
                          <a:spcPts val="275"/>
                        </a:spcBef>
                      </a:pPr>
                      <a:r>
                        <a:rPr sz="2800" spc="-15" dirty="0">
                          <a:solidFill>
                            <a:srgbClr val="5F5F5F"/>
                          </a:solidFill>
                          <a:latin typeface="Calibri"/>
                          <a:cs typeface="Calibri"/>
                        </a:rPr>
                        <a:t>Turing</a:t>
                      </a:r>
                      <a:r>
                        <a:rPr sz="2800" spc="-5" dirty="0">
                          <a:solidFill>
                            <a:srgbClr val="5F5F5F"/>
                          </a:solidFill>
                          <a:latin typeface="Calibri"/>
                          <a:cs typeface="Calibri"/>
                        </a:rPr>
                        <a:t> </a:t>
                      </a:r>
                      <a:r>
                        <a:rPr sz="2800" spc="-10" dirty="0">
                          <a:solidFill>
                            <a:srgbClr val="5F5F5F"/>
                          </a:solidFill>
                          <a:latin typeface="Calibri"/>
                          <a:cs typeface="Calibri"/>
                        </a:rPr>
                        <a:t>complete</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r>
              <a:tr h="741678">
                <a:tc>
                  <a:txBody>
                    <a:bodyPr/>
                    <a:lstStyle/>
                    <a:p>
                      <a:pPr algn="ctr">
                        <a:lnSpc>
                          <a:spcPct val="100000"/>
                        </a:lnSpc>
                        <a:spcBef>
                          <a:spcPts val="275"/>
                        </a:spcBef>
                      </a:pPr>
                      <a:r>
                        <a:rPr sz="2800" b="1" spc="-5" dirty="0">
                          <a:solidFill>
                            <a:srgbClr val="5F5F5F"/>
                          </a:solidFill>
                          <a:latin typeface="Calibri"/>
                          <a:cs typeface="Calibri"/>
                        </a:rPr>
                        <a:t>Release</a:t>
                      </a:r>
                      <a:r>
                        <a:rPr sz="2800" b="1" spc="-45" dirty="0">
                          <a:solidFill>
                            <a:srgbClr val="5F5F5F"/>
                          </a:solidFill>
                          <a:latin typeface="Calibri"/>
                          <a:cs typeface="Calibri"/>
                        </a:rPr>
                        <a:t> </a:t>
                      </a:r>
                      <a:r>
                        <a:rPr sz="2800" b="1" spc="-5" dirty="0">
                          <a:solidFill>
                            <a:srgbClr val="5F5F5F"/>
                          </a:solidFill>
                          <a:latin typeface="Calibri"/>
                          <a:cs typeface="Calibri"/>
                        </a:rPr>
                        <a:t>date</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algn="ctr">
                        <a:lnSpc>
                          <a:spcPct val="100000"/>
                        </a:lnSpc>
                        <a:spcBef>
                          <a:spcPts val="275"/>
                        </a:spcBef>
                      </a:pPr>
                      <a:r>
                        <a:rPr sz="2800" dirty="0">
                          <a:solidFill>
                            <a:srgbClr val="5F5F5F"/>
                          </a:solidFill>
                          <a:latin typeface="Calibri"/>
                          <a:cs typeface="Calibri"/>
                        </a:rPr>
                        <a:t>Jan</a:t>
                      </a:r>
                      <a:r>
                        <a:rPr sz="2800" spc="-10" dirty="0">
                          <a:solidFill>
                            <a:srgbClr val="5F5F5F"/>
                          </a:solidFill>
                          <a:latin typeface="Calibri"/>
                          <a:cs typeface="Calibri"/>
                        </a:rPr>
                        <a:t> </a:t>
                      </a:r>
                      <a:r>
                        <a:rPr sz="2800" spc="-5" dirty="0">
                          <a:solidFill>
                            <a:srgbClr val="5F5F5F"/>
                          </a:solidFill>
                          <a:latin typeface="Calibri"/>
                          <a:cs typeface="Calibri"/>
                        </a:rPr>
                        <a:t>2009</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1270" algn="ctr">
                        <a:lnSpc>
                          <a:spcPct val="100000"/>
                        </a:lnSpc>
                        <a:spcBef>
                          <a:spcPts val="275"/>
                        </a:spcBef>
                      </a:pPr>
                      <a:r>
                        <a:rPr sz="2800" spc="-5" dirty="0">
                          <a:solidFill>
                            <a:srgbClr val="5F5F5F"/>
                          </a:solidFill>
                          <a:latin typeface="Calibri"/>
                          <a:cs typeface="Calibri"/>
                        </a:rPr>
                        <a:t>July</a:t>
                      </a:r>
                      <a:r>
                        <a:rPr sz="2800" dirty="0">
                          <a:solidFill>
                            <a:srgbClr val="5F5F5F"/>
                          </a:solidFill>
                          <a:latin typeface="Calibri"/>
                          <a:cs typeface="Calibri"/>
                        </a:rPr>
                        <a:t> </a:t>
                      </a:r>
                      <a:r>
                        <a:rPr sz="2800" spc="-5" dirty="0">
                          <a:solidFill>
                            <a:srgbClr val="5F5F5F"/>
                          </a:solidFill>
                          <a:latin typeface="Calibri"/>
                          <a:cs typeface="Calibri"/>
                        </a:rPr>
                        <a:t>2015</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r>
              <a:tr h="741780">
                <a:tc>
                  <a:txBody>
                    <a:bodyPr/>
                    <a:lstStyle/>
                    <a:p>
                      <a:pPr algn="ctr">
                        <a:lnSpc>
                          <a:spcPct val="100000"/>
                        </a:lnSpc>
                        <a:spcBef>
                          <a:spcPts val="275"/>
                        </a:spcBef>
                      </a:pPr>
                      <a:r>
                        <a:rPr sz="2800" b="1" spc="-5" dirty="0">
                          <a:solidFill>
                            <a:srgbClr val="5F5F5F"/>
                          </a:solidFill>
                          <a:latin typeface="Calibri"/>
                          <a:cs typeface="Calibri"/>
                        </a:rPr>
                        <a:t>Coin Release</a:t>
                      </a:r>
                      <a:r>
                        <a:rPr sz="2800" b="1" spc="-60" dirty="0">
                          <a:solidFill>
                            <a:srgbClr val="5F5F5F"/>
                          </a:solidFill>
                          <a:latin typeface="Calibri"/>
                          <a:cs typeface="Calibri"/>
                        </a:rPr>
                        <a:t> </a:t>
                      </a:r>
                      <a:r>
                        <a:rPr sz="2800" b="1" spc="-5" dirty="0">
                          <a:solidFill>
                            <a:srgbClr val="5F5F5F"/>
                          </a:solidFill>
                          <a:latin typeface="Calibri"/>
                          <a:cs typeface="Calibri"/>
                        </a:rPr>
                        <a:t>Method</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1270" algn="ctr">
                        <a:lnSpc>
                          <a:spcPct val="100000"/>
                        </a:lnSpc>
                        <a:spcBef>
                          <a:spcPts val="275"/>
                        </a:spcBef>
                      </a:pPr>
                      <a:r>
                        <a:rPr sz="2800" spc="-5" dirty="0">
                          <a:solidFill>
                            <a:srgbClr val="5F5F5F"/>
                          </a:solidFill>
                          <a:latin typeface="Calibri"/>
                          <a:cs typeface="Calibri"/>
                        </a:rPr>
                        <a:t>Early</a:t>
                      </a:r>
                      <a:r>
                        <a:rPr sz="2800" spc="-15" dirty="0">
                          <a:solidFill>
                            <a:srgbClr val="5F5F5F"/>
                          </a:solidFill>
                          <a:latin typeface="Calibri"/>
                          <a:cs typeface="Calibri"/>
                        </a:rPr>
                        <a:t> </a:t>
                      </a:r>
                      <a:r>
                        <a:rPr sz="2800" spc="-5" dirty="0">
                          <a:solidFill>
                            <a:srgbClr val="5F5F5F"/>
                          </a:solidFill>
                          <a:latin typeface="Calibri"/>
                          <a:cs typeface="Calibri"/>
                        </a:rPr>
                        <a:t>mining</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2540" algn="ctr">
                        <a:lnSpc>
                          <a:spcPct val="100000"/>
                        </a:lnSpc>
                        <a:spcBef>
                          <a:spcPts val="275"/>
                        </a:spcBef>
                      </a:pPr>
                      <a:r>
                        <a:rPr sz="2800" spc="-10" dirty="0">
                          <a:solidFill>
                            <a:srgbClr val="5F5F5F"/>
                          </a:solidFill>
                          <a:latin typeface="Calibri"/>
                          <a:cs typeface="Calibri"/>
                        </a:rPr>
                        <a:t>Through ICO</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r>
              <a:tr h="741678">
                <a:tc>
                  <a:txBody>
                    <a:bodyPr/>
                    <a:lstStyle/>
                    <a:p>
                      <a:pPr algn="ctr">
                        <a:lnSpc>
                          <a:spcPct val="100000"/>
                        </a:lnSpc>
                        <a:spcBef>
                          <a:spcPts val="275"/>
                        </a:spcBef>
                      </a:pPr>
                      <a:r>
                        <a:rPr sz="2800" b="1" spc="-15" dirty="0">
                          <a:solidFill>
                            <a:srgbClr val="5F5F5F"/>
                          </a:solidFill>
                          <a:latin typeface="Calibri"/>
                          <a:cs typeface="Calibri"/>
                        </a:rPr>
                        <a:t>Average </a:t>
                      </a:r>
                      <a:r>
                        <a:rPr sz="2800" b="1" dirty="0">
                          <a:solidFill>
                            <a:srgbClr val="5F5F5F"/>
                          </a:solidFill>
                          <a:latin typeface="Calibri"/>
                          <a:cs typeface="Calibri"/>
                        </a:rPr>
                        <a:t>block</a:t>
                      </a:r>
                      <a:r>
                        <a:rPr sz="2800" b="1" spc="-30" dirty="0">
                          <a:solidFill>
                            <a:srgbClr val="5F5F5F"/>
                          </a:solidFill>
                          <a:latin typeface="Calibri"/>
                          <a:cs typeface="Calibri"/>
                        </a:rPr>
                        <a:t> </a:t>
                      </a:r>
                      <a:r>
                        <a:rPr sz="2800" b="1" dirty="0">
                          <a:solidFill>
                            <a:srgbClr val="5F5F5F"/>
                          </a:solidFill>
                          <a:latin typeface="Calibri"/>
                          <a:cs typeface="Calibri"/>
                        </a:rPr>
                        <a:t>time</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algn="ctr">
                        <a:lnSpc>
                          <a:spcPct val="100000"/>
                        </a:lnSpc>
                        <a:spcBef>
                          <a:spcPts val="275"/>
                        </a:spcBef>
                      </a:pPr>
                      <a:r>
                        <a:rPr sz="2800" spc="-5" dirty="0">
                          <a:solidFill>
                            <a:srgbClr val="5F5F5F"/>
                          </a:solidFill>
                          <a:latin typeface="Calibri"/>
                          <a:cs typeface="Calibri"/>
                        </a:rPr>
                        <a:t>~10 minutes</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1905" algn="ctr">
                        <a:lnSpc>
                          <a:spcPct val="100000"/>
                        </a:lnSpc>
                        <a:spcBef>
                          <a:spcPts val="275"/>
                        </a:spcBef>
                      </a:pPr>
                      <a:r>
                        <a:rPr sz="2800" spc="-5" dirty="0">
                          <a:solidFill>
                            <a:srgbClr val="5F5F5F"/>
                          </a:solidFill>
                          <a:latin typeface="Calibri"/>
                          <a:cs typeface="Calibri"/>
                        </a:rPr>
                        <a:t>~12-15 seconds</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r>
            </a:tbl>
          </a:graphicData>
        </a:graphic>
      </p:graphicFrame>
      <p:sp>
        <p:nvSpPr>
          <p:cNvPr id="17" name="object 4"/>
          <p:cNvSpPr/>
          <p:nvPr/>
        </p:nvSpPr>
        <p:spPr>
          <a:xfrm>
            <a:off x="8734081" y="2311197"/>
            <a:ext cx="1392006" cy="141345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8" name="object 5"/>
          <p:cNvSpPr/>
          <p:nvPr/>
        </p:nvSpPr>
        <p:spPr>
          <a:xfrm>
            <a:off x="13703808" y="2218945"/>
            <a:ext cx="1520952" cy="160629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985492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70472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List of Ethereum</a:t>
            </a:r>
            <a:r>
              <a:rPr sz="5600" spc="-30" dirty="0">
                <a:solidFill>
                  <a:srgbClr val="095A82"/>
                </a:solidFill>
              </a:rPr>
              <a:t> </a:t>
            </a:r>
            <a:r>
              <a:rPr sz="5600" spc="-10" dirty="0">
                <a:solidFill>
                  <a:srgbClr val="095A82"/>
                </a:solidFill>
              </a:rPr>
              <a:t>Clients</a:t>
            </a:r>
            <a:endParaRPr sz="5600"/>
          </a:p>
        </p:txBody>
      </p:sp>
      <p:graphicFrame>
        <p:nvGraphicFramePr>
          <p:cNvPr id="12" name="object 3"/>
          <p:cNvGraphicFramePr>
            <a:graphicFrameLocks noGrp="1"/>
          </p:cNvGraphicFramePr>
          <p:nvPr>
            <p:extLst>
              <p:ext uri="{D42A27DB-BD31-4B8C-83A1-F6EECF244321}">
                <p14:modId xmlns:p14="http://schemas.microsoft.com/office/powerpoint/2010/main" val="1275472299"/>
              </p:ext>
            </p:extLst>
          </p:nvPr>
        </p:nvGraphicFramePr>
        <p:xfrm>
          <a:off x="3035300" y="2279395"/>
          <a:ext cx="12192000" cy="6675162"/>
        </p:xfrm>
        <a:graphic>
          <a:graphicData uri="http://schemas.openxmlformats.org/drawingml/2006/table">
            <a:tbl>
              <a:tblPr firstRow="1" bandRow="1">
                <a:tableStyleId>{2D5ABB26-0587-4C30-8999-92F81FD0307C}</a:tableStyleId>
              </a:tblPr>
              <a:tblGrid>
                <a:gridCol w="4064000"/>
                <a:gridCol w="4064000"/>
                <a:gridCol w="4064000"/>
              </a:tblGrid>
              <a:tr h="741678">
                <a:tc>
                  <a:txBody>
                    <a:bodyPr/>
                    <a:lstStyle/>
                    <a:p>
                      <a:pPr algn="ctr">
                        <a:lnSpc>
                          <a:spcPct val="100000"/>
                        </a:lnSpc>
                        <a:spcBef>
                          <a:spcPts val="270"/>
                        </a:spcBef>
                      </a:pPr>
                      <a:r>
                        <a:rPr sz="2800" b="1" spc="-5" dirty="0">
                          <a:solidFill>
                            <a:srgbClr val="FFFFFF"/>
                          </a:solidFill>
                          <a:latin typeface="Calibri"/>
                          <a:cs typeface="Calibri"/>
                        </a:rPr>
                        <a:t>Client</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c>
                  <a:txBody>
                    <a:bodyPr/>
                    <a:lstStyle/>
                    <a:p>
                      <a:pPr marL="1905" algn="ctr">
                        <a:lnSpc>
                          <a:spcPct val="100000"/>
                        </a:lnSpc>
                        <a:spcBef>
                          <a:spcPts val="270"/>
                        </a:spcBef>
                      </a:pPr>
                      <a:r>
                        <a:rPr sz="2800" b="1" spc="-5" dirty="0">
                          <a:solidFill>
                            <a:srgbClr val="FFFFFF"/>
                          </a:solidFill>
                          <a:latin typeface="Calibri"/>
                          <a:cs typeface="Calibri"/>
                        </a:rPr>
                        <a:t>Language</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c>
                  <a:txBody>
                    <a:bodyPr/>
                    <a:lstStyle/>
                    <a:p>
                      <a:pPr marL="2540" algn="ctr">
                        <a:lnSpc>
                          <a:spcPct val="100000"/>
                        </a:lnSpc>
                        <a:spcBef>
                          <a:spcPts val="270"/>
                        </a:spcBef>
                      </a:pPr>
                      <a:r>
                        <a:rPr sz="2800" b="1" spc="-5" dirty="0">
                          <a:solidFill>
                            <a:srgbClr val="FFFFFF"/>
                          </a:solidFill>
                          <a:latin typeface="Calibri"/>
                          <a:cs typeface="Calibri"/>
                        </a:rPr>
                        <a:t>Developers</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r>
              <a:tr h="741678">
                <a:tc>
                  <a:txBody>
                    <a:bodyPr/>
                    <a:lstStyle/>
                    <a:p>
                      <a:pPr marL="1905" algn="ctr">
                        <a:lnSpc>
                          <a:spcPct val="100000"/>
                        </a:lnSpc>
                        <a:spcBef>
                          <a:spcPts val="270"/>
                        </a:spcBef>
                      </a:pPr>
                      <a:r>
                        <a:rPr sz="2800" spc="-5" dirty="0">
                          <a:solidFill>
                            <a:srgbClr val="5F5F5F"/>
                          </a:solidFill>
                          <a:latin typeface="Calibri"/>
                          <a:cs typeface="Calibri"/>
                        </a:rPr>
                        <a:t>Go-Ethereum</a:t>
                      </a:r>
                      <a:r>
                        <a:rPr sz="2800" spc="-15" dirty="0">
                          <a:solidFill>
                            <a:srgbClr val="5F5F5F"/>
                          </a:solidFill>
                          <a:latin typeface="Calibri"/>
                          <a:cs typeface="Calibri"/>
                        </a:rPr>
                        <a:t> </a:t>
                      </a:r>
                      <a:r>
                        <a:rPr sz="2800" spc="-5" dirty="0">
                          <a:solidFill>
                            <a:srgbClr val="5F5F5F"/>
                          </a:solidFill>
                          <a:latin typeface="Calibri"/>
                          <a:cs typeface="Calibri"/>
                        </a:rPr>
                        <a:t>(Geth)</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c>
                  <a:txBody>
                    <a:bodyPr/>
                    <a:lstStyle/>
                    <a:p>
                      <a:pPr algn="ctr">
                        <a:lnSpc>
                          <a:spcPct val="100000"/>
                        </a:lnSpc>
                        <a:spcBef>
                          <a:spcPts val="270"/>
                        </a:spcBef>
                      </a:pPr>
                      <a:r>
                        <a:rPr sz="2800" dirty="0">
                          <a:solidFill>
                            <a:srgbClr val="5F5F5F"/>
                          </a:solidFill>
                          <a:latin typeface="Calibri"/>
                          <a:cs typeface="Calibri"/>
                        </a:rPr>
                        <a:t>Go</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c>
                  <a:txBody>
                    <a:bodyPr/>
                    <a:lstStyle/>
                    <a:p>
                      <a:pPr marL="1905" algn="ctr">
                        <a:lnSpc>
                          <a:spcPct val="100000"/>
                        </a:lnSpc>
                        <a:spcBef>
                          <a:spcPts val="270"/>
                        </a:spcBef>
                      </a:pPr>
                      <a:r>
                        <a:rPr sz="2800" spc="-10" dirty="0">
                          <a:solidFill>
                            <a:srgbClr val="5F5F5F"/>
                          </a:solidFill>
                          <a:latin typeface="Calibri"/>
                          <a:cs typeface="Calibri"/>
                        </a:rPr>
                        <a:t>Ethereum</a:t>
                      </a:r>
                      <a:r>
                        <a:rPr sz="2800" dirty="0">
                          <a:solidFill>
                            <a:srgbClr val="5F5F5F"/>
                          </a:solidFill>
                          <a:latin typeface="Calibri"/>
                          <a:cs typeface="Calibri"/>
                        </a:rPr>
                        <a:t> </a:t>
                      </a:r>
                      <a:r>
                        <a:rPr sz="2800" spc="-5" dirty="0">
                          <a:solidFill>
                            <a:srgbClr val="5F5F5F"/>
                          </a:solidFill>
                          <a:latin typeface="Calibri"/>
                          <a:cs typeface="Calibri"/>
                        </a:rPr>
                        <a:t>Foundation</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r>
              <a:tr h="741680">
                <a:tc>
                  <a:txBody>
                    <a:bodyPr/>
                    <a:lstStyle/>
                    <a:p>
                      <a:pPr algn="ctr">
                        <a:lnSpc>
                          <a:spcPct val="100000"/>
                        </a:lnSpc>
                        <a:spcBef>
                          <a:spcPts val="270"/>
                        </a:spcBef>
                      </a:pPr>
                      <a:r>
                        <a:rPr sz="2800" spc="-5" dirty="0">
                          <a:solidFill>
                            <a:srgbClr val="5F5F5F"/>
                          </a:solidFill>
                          <a:latin typeface="Calibri"/>
                          <a:cs typeface="Calibri"/>
                        </a:rPr>
                        <a:t>Parity</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1905" algn="ctr">
                        <a:lnSpc>
                          <a:spcPct val="100000"/>
                        </a:lnSpc>
                        <a:spcBef>
                          <a:spcPts val="270"/>
                        </a:spcBef>
                      </a:pPr>
                      <a:r>
                        <a:rPr sz="2800" spc="-5" dirty="0">
                          <a:solidFill>
                            <a:srgbClr val="5F5F5F"/>
                          </a:solidFill>
                          <a:latin typeface="Calibri"/>
                          <a:cs typeface="Calibri"/>
                        </a:rPr>
                        <a:t>Rust</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3175" algn="ctr">
                        <a:lnSpc>
                          <a:spcPct val="100000"/>
                        </a:lnSpc>
                        <a:spcBef>
                          <a:spcPts val="270"/>
                        </a:spcBef>
                      </a:pPr>
                      <a:r>
                        <a:rPr sz="2800" spc="-10" dirty="0">
                          <a:solidFill>
                            <a:srgbClr val="5F5F5F"/>
                          </a:solidFill>
                          <a:latin typeface="Calibri"/>
                          <a:cs typeface="Calibri"/>
                        </a:rPr>
                        <a:t>Ethcore</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r>
              <a:tr h="741678">
                <a:tc>
                  <a:txBody>
                    <a:bodyPr/>
                    <a:lstStyle/>
                    <a:p>
                      <a:pPr marL="4445" algn="ctr">
                        <a:lnSpc>
                          <a:spcPct val="100000"/>
                        </a:lnSpc>
                        <a:spcBef>
                          <a:spcPts val="270"/>
                        </a:spcBef>
                      </a:pPr>
                      <a:r>
                        <a:rPr sz="2800" spc="-5" dirty="0">
                          <a:solidFill>
                            <a:srgbClr val="5F5F5F"/>
                          </a:solidFill>
                          <a:latin typeface="Calibri"/>
                          <a:cs typeface="Calibri"/>
                        </a:rPr>
                        <a:t>Cpp-Ethereum</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L="1905" algn="ctr">
                        <a:lnSpc>
                          <a:spcPct val="100000"/>
                        </a:lnSpc>
                        <a:spcBef>
                          <a:spcPts val="270"/>
                        </a:spcBef>
                      </a:pPr>
                      <a:r>
                        <a:rPr sz="2800" dirty="0">
                          <a:solidFill>
                            <a:srgbClr val="5F5F5F"/>
                          </a:solidFill>
                          <a:latin typeface="Calibri"/>
                          <a:cs typeface="Calibri"/>
                        </a:rPr>
                        <a:t>C++</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L="1905" algn="ctr">
                        <a:lnSpc>
                          <a:spcPct val="100000"/>
                        </a:lnSpc>
                        <a:spcBef>
                          <a:spcPts val="270"/>
                        </a:spcBef>
                      </a:pPr>
                      <a:r>
                        <a:rPr sz="2800" spc="-10" dirty="0">
                          <a:solidFill>
                            <a:srgbClr val="5F5F5F"/>
                          </a:solidFill>
                          <a:latin typeface="Calibri"/>
                          <a:cs typeface="Calibri"/>
                        </a:rPr>
                        <a:t>Ethereum</a:t>
                      </a:r>
                      <a:r>
                        <a:rPr sz="2800" dirty="0">
                          <a:solidFill>
                            <a:srgbClr val="5F5F5F"/>
                          </a:solidFill>
                          <a:latin typeface="Calibri"/>
                          <a:cs typeface="Calibri"/>
                        </a:rPr>
                        <a:t> </a:t>
                      </a:r>
                      <a:r>
                        <a:rPr sz="2800" spc="-5" dirty="0">
                          <a:solidFill>
                            <a:srgbClr val="5F5F5F"/>
                          </a:solidFill>
                          <a:latin typeface="Calibri"/>
                          <a:cs typeface="Calibri"/>
                        </a:rPr>
                        <a:t>Foundation</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r>
              <a:tr h="741680">
                <a:tc>
                  <a:txBody>
                    <a:bodyPr/>
                    <a:lstStyle/>
                    <a:p>
                      <a:pPr algn="ctr">
                        <a:lnSpc>
                          <a:spcPct val="100000"/>
                        </a:lnSpc>
                        <a:spcBef>
                          <a:spcPts val="270"/>
                        </a:spcBef>
                      </a:pPr>
                      <a:r>
                        <a:rPr sz="2800" spc="-5" dirty="0">
                          <a:solidFill>
                            <a:srgbClr val="5F5F5F"/>
                          </a:solidFill>
                          <a:latin typeface="Calibri"/>
                          <a:cs typeface="Calibri"/>
                        </a:rPr>
                        <a:t>Pyethapp</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gn="ctr">
                        <a:lnSpc>
                          <a:spcPct val="100000"/>
                        </a:lnSpc>
                        <a:spcBef>
                          <a:spcPts val="270"/>
                        </a:spcBef>
                      </a:pPr>
                      <a:r>
                        <a:rPr sz="2800" dirty="0">
                          <a:solidFill>
                            <a:srgbClr val="5F5F5F"/>
                          </a:solidFill>
                          <a:latin typeface="Calibri"/>
                          <a:cs typeface="Calibri"/>
                        </a:rPr>
                        <a:t>Python</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1905" algn="ctr">
                        <a:lnSpc>
                          <a:spcPct val="100000"/>
                        </a:lnSpc>
                        <a:spcBef>
                          <a:spcPts val="270"/>
                        </a:spcBef>
                      </a:pPr>
                      <a:r>
                        <a:rPr sz="2800" spc="-10" dirty="0">
                          <a:solidFill>
                            <a:srgbClr val="5F5F5F"/>
                          </a:solidFill>
                          <a:latin typeface="Calibri"/>
                          <a:cs typeface="Calibri"/>
                        </a:rPr>
                        <a:t>Ethereum</a:t>
                      </a:r>
                      <a:r>
                        <a:rPr sz="2800" dirty="0">
                          <a:solidFill>
                            <a:srgbClr val="5F5F5F"/>
                          </a:solidFill>
                          <a:latin typeface="Calibri"/>
                          <a:cs typeface="Calibri"/>
                        </a:rPr>
                        <a:t> </a:t>
                      </a:r>
                      <a:r>
                        <a:rPr sz="2800" spc="-5" dirty="0">
                          <a:solidFill>
                            <a:srgbClr val="5F5F5F"/>
                          </a:solidFill>
                          <a:latin typeface="Calibri"/>
                          <a:cs typeface="Calibri"/>
                        </a:rPr>
                        <a:t>Foundation</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r>
              <a:tr h="741678">
                <a:tc>
                  <a:txBody>
                    <a:bodyPr/>
                    <a:lstStyle/>
                    <a:p>
                      <a:pPr marL="635" algn="ctr">
                        <a:lnSpc>
                          <a:spcPct val="100000"/>
                        </a:lnSpc>
                        <a:spcBef>
                          <a:spcPts val="270"/>
                        </a:spcBef>
                      </a:pPr>
                      <a:r>
                        <a:rPr sz="2800" spc="-5" dirty="0">
                          <a:solidFill>
                            <a:srgbClr val="5F5F5F"/>
                          </a:solidFill>
                          <a:latin typeface="Calibri"/>
                          <a:cs typeface="Calibri"/>
                        </a:rPr>
                        <a:t>Ethereumjs-lib</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L="2540" algn="ctr">
                        <a:lnSpc>
                          <a:spcPct val="100000"/>
                        </a:lnSpc>
                        <a:spcBef>
                          <a:spcPts val="270"/>
                        </a:spcBef>
                      </a:pPr>
                      <a:r>
                        <a:rPr sz="2800" spc="-5" dirty="0">
                          <a:solidFill>
                            <a:srgbClr val="5F5F5F"/>
                          </a:solidFill>
                          <a:latin typeface="Calibri"/>
                          <a:cs typeface="Calibri"/>
                        </a:rPr>
                        <a:t>Javascript</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L="1905" algn="ctr">
                        <a:lnSpc>
                          <a:spcPct val="100000"/>
                        </a:lnSpc>
                        <a:spcBef>
                          <a:spcPts val="270"/>
                        </a:spcBef>
                      </a:pPr>
                      <a:r>
                        <a:rPr sz="2800" spc="-10" dirty="0">
                          <a:solidFill>
                            <a:srgbClr val="5F5F5F"/>
                          </a:solidFill>
                          <a:latin typeface="Calibri"/>
                          <a:cs typeface="Calibri"/>
                        </a:rPr>
                        <a:t>Ethereum</a:t>
                      </a:r>
                      <a:r>
                        <a:rPr sz="2800" dirty="0">
                          <a:solidFill>
                            <a:srgbClr val="5F5F5F"/>
                          </a:solidFill>
                          <a:latin typeface="Calibri"/>
                          <a:cs typeface="Calibri"/>
                        </a:rPr>
                        <a:t> </a:t>
                      </a:r>
                      <a:r>
                        <a:rPr sz="2800" spc="-5" dirty="0">
                          <a:solidFill>
                            <a:srgbClr val="5F5F5F"/>
                          </a:solidFill>
                          <a:latin typeface="Calibri"/>
                          <a:cs typeface="Calibri"/>
                        </a:rPr>
                        <a:t>Foundation</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r>
              <a:tr h="741680">
                <a:tc>
                  <a:txBody>
                    <a:bodyPr/>
                    <a:lstStyle/>
                    <a:p>
                      <a:pPr marL="635" algn="ctr">
                        <a:lnSpc>
                          <a:spcPct val="100000"/>
                        </a:lnSpc>
                        <a:spcBef>
                          <a:spcPts val="275"/>
                        </a:spcBef>
                      </a:pPr>
                      <a:r>
                        <a:rPr sz="2800" spc="-10" dirty="0">
                          <a:solidFill>
                            <a:srgbClr val="5F5F5F"/>
                          </a:solidFill>
                          <a:latin typeface="Calibri"/>
                          <a:cs typeface="Calibri"/>
                        </a:rPr>
                        <a:t>Ethereum(J)</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635" algn="ctr">
                        <a:lnSpc>
                          <a:spcPct val="100000"/>
                        </a:lnSpc>
                        <a:spcBef>
                          <a:spcPts val="275"/>
                        </a:spcBef>
                      </a:pPr>
                      <a:r>
                        <a:rPr sz="2800" spc="-15" dirty="0">
                          <a:solidFill>
                            <a:srgbClr val="5F5F5F"/>
                          </a:solidFill>
                          <a:latin typeface="Calibri"/>
                          <a:cs typeface="Calibri"/>
                        </a:rPr>
                        <a:t>Java</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1270" algn="ctr">
                        <a:lnSpc>
                          <a:spcPct val="100000"/>
                        </a:lnSpc>
                        <a:spcBef>
                          <a:spcPts val="275"/>
                        </a:spcBef>
                      </a:pPr>
                      <a:r>
                        <a:rPr sz="2800" spc="-20" dirty="0">
                          <a:solidFill>
                            <a:srgbClr val="5F5F5F"/>
                          </a:solidFill>
                          <a:latin typeface="Calibri"/>
                          <a:cs typeface="Calibri"/>
                        </a:rPr>
                        <a:t>&lt;ether.camp&gt;</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r>
              <a:tr h="741730">
                <a:tc>
                  <a:txBody>
                    <a:bodyPr/>
                    <a:lstStyle/>
                    <a:p>
                      <a:pPr marL="2540" algn="ctr">
                        <a:lnSpc>
                          <a:spcPct val="100000"/>
                        </a:lnSpc>
                        <a:spcBef>
                          <a:spcPts val="275"/>
                        </a:spcBef>
                      </a:pPr>
                      <a:r>
                        <a:rPr sz="2800" spc="-5" dirty="0">
                          <a:solidFill>
                            <a:srgbClr val="5F5F5F"/>
                          </a:solidFill>
                          <a:latin typeface="Calibri"/>
                          <a:cs typeface="Calibri"/>
                        </a:rPr>
                        <a:t>Ruby-</a:t>
                      </a:r>
                      <a:r>
                        <a:rPr sz="2800" spc="-15" dirty="0">
                          <a:solidFill>
                            <a:srgbClr val="5F5F5F"/>
                          </a:solidFill>
                          <a:latin typeface="Calibri"/>
                          <a:cs typeface="Calibri"/>
                        </a:rPr>
                        <a:t> </a:t>
                      </a:r>
                      <a:r>
                        <a:rPr sz="2800" spc="-5" dirty="0">
                          <a:solidFill>
                            <a:srgbClr val="5F5F5F"/>
                          </a:solidFill>
                          <a:latin typeface="Calibri"/>
                          <a:cs typeface="Calibri"/>
                        </a:rPr>
                        <a:t>ethereum</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algn="ctr">
                        <a:lnSpc>
                          <a:spcPct val="100000"/>
                        </a:lnSpc>
                        <a:spcBef>
                          <a:spcPts val="275"/>
                        </a:spcBef>
                      </a:pPr>
                      <a:r>
                        <a:rPr sz="2800" spc="-5" dirty="0">
                          <a:solidFill>
                            <a:srgbClr val="5F5F5F"/>
                          </a:solidFill>
                          <a:latin typeface="Calibri"/>
                          <a:cs typeface="Calibri"/>
                        </a:rPr>
                        <a:t>Ruby</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L="2540" algn="ctr">
                        <a:lnSpc>
                          <a:spcPct val="100000"/>
                        </a:lnSpc>
                        <a:spcBef>
                          <a:spcPts val="275"/>
                        </a:spcBef>
                      </a:pPr>
                      <a:r>
                        <a:rPr sz="2800" dirty="0">
                          <a:solidFill>
                            <a:srgbClr val="5F5F5F"/>
                          </a:solidFill>
                          <a:latin typeface="Calibri"/>
                          <a:cs typeface="Calibri"/>
                        </a:rPr>
                        <a:t>Jan</a:t>
                      </a:r>
                      <a:r>
                        <a:rPr sz="2800" spc="-10" dirty="0">
                          <a:solidFill>
                            <a:srgbClr val="5F5F5F"/>
                          </a:solidFill>
                          <a:latin typeface="Calibri"/>
                          <a:cs typeface="Calibri"/>
                        </a:rPr>
                        <a:t> </a:t>
                      </a:r>
                      <a:r>
                        <a:rPr sz="2800" spc="-5" dirty="0">
                          <a:solidFill>
                            <a:srgbClr val="5F5F5F"/>
                          </a:solidFill>
                          <a:latin typeface="Calibri"/>
                          <a:cs typeface="Calibri"/>
                        </a:rPr>
                        <a:t>Xie</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r>
              <a:tr h="741680">
                <a:tc>
                  <a:txBody>
                    <a:bodyPr/>
                    <a:lstStyle/>
                    <a:p>
                      <a:pPr algn="ctr">
                        <a:lnSpc>
                          <a:spcPct val="100000"/>
                        </a:lnSpc>
                        <a:spcBef>
                          <a:spcPts val="275"/>
                        </a:spcBef>
                      </a:pPr>
                      <a:r>
                        <a:rPr sz="2800" spc="-10" dirty="0">
                          <a:solidFill>
                            <a:srgbClr val="5F5F5F"/>
                          </a:solidFill>
                          <a:latin typeface="Calibri"/>
                          <a:cs typeface="Calibri"/>
                        </a:rPr>
                        <a:t>EthereumH</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gn="ctr">
                        <a:lnSpc>
                          <a:spcPct val="100000"/>
                        </a:lnSpc>
                        <a:spcBef>
                          <a:spcPts val="275"/>
                        </a:spcBef>
                      </a:pPr>
                      <a:r>
                        <a:rPr sz="2800" spc="-10" dirty="0">
                          <a:solidFill>
                            <a:srgbClr val="5F5F5F"/>
                          </a:solidFill>
                          <a:latin typeface="Calibri"/>
                          <a:cs typeface="Calibri"/>
                        </a:rPr>
                        <a:t>Haskell</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635" algn="ctr">
                        <a:lnSpc>
                          <a:spcPct val="100000"/>
                        </a:lnSpc>
                        <a:spcBef>
                          <a:spcPts val="275"/>
                        </a:spcBef>
                      </a:pPr>
                      <a:r>
                        <a:rPr sz="2800" spc="-5" dirty="0">
                          <a:solidFill>
                            <a:srgbClr val="5F5F5F"/>
                          </a:solidFill>
                          <a:latin typeface="Calibri"/>
                          <a:cs typeface="Calibri"/>
                        </a:rPr>
                        <a:t>Blockapps</a:t>
                      </a:r>
                      <a:endParaRPr sz="2800">
                        <a:latin typeface="Calibri"/>
                        <a:cs typeface="Calibri"/>
                      </a:endParaRPr>
                    </a:p>
                  </a:txBody>
                  <a:tcPr marL="0" marR="0" marT="698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r>
            </a:tbl>
          </a:graphicData>
        </a:graphic>
      </p:graphicFrame>
    </p:spTree>
    <p:extLst>
      <p:ext uri="{BB962C8B-B14F-4D97-AF65-F5344CB8AC3E}">
        <p14:creationId xmlns:p14="http://schemas.microsoft.com/office/powerpoint/2010/main" val="112705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873125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Go-Ethereum &amp; Parity Clients</a:t>
            </a:r>
            <a:endParaRPr sz="5600"/>
          </a:p>
        </p:txBody>
      </p:sp>
      <p:sp>
        <p:nvSpPr>
          <p:cNvPr id="12" name="object 3"/>
          <p:cNvSpPr/>
          <p:nvPr/>
        </p:nvSpPr>
        <p:spPr>
          <a:xfrm>
            <a:off x="5471158" y="3432046"/>
            <a:ext cx="2225040" cy="550468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7182105" y="3155943"/>
            <a:ext cx="5637530" cy="4161790"/>
          </a:xfrm>
          <a:custGeom>
            <a:avLst/>
            <a:gdLst/>
            <a:ahLst/>
            <a:cxnLst/>
            <a:rect l="l" t="t" r="r" b="b"/>
            <a:pathLst>
              <a:path w="2818765" h="2080895">
                <a:moveTo>
                  <a:pt x="1589256" y="0"/>
                </a:moveTo>
                <a:lnTo>
                  <a:pt x="1538584" y="852"/>
                </a:lnTo>
                <a:lnTo>
                  <a:pt x="1488335" y="3455"/>
                </a:lnTo>
                <a:lnTo>
                  <a:pt x="1438556" y="7777"/>
                </a:lnTo>
                <a:lnTo>
                  <a:pt x="1389294" y="13787"/>
                </a:lnTo>
                <a:lnTo>
                  <a:pt x="1340598" y="21455"/>
                </a:lnTo>
                <a:lnTo>
                  <a:pt x="1292515" y="30747"/>
                </a:lnTo>
                <a:lnTo>
                  <a:pt x="1245092" y="41634"/>
                </a:lnTo>
                <a:lnTo>
                  <a:pt x="1198376" y="54083"/>
                </a:lnTo>
                <a:lnTo>
                  <a:pt x="1152417" y="68064"/>
                </a:lnTo>
                <a:lnTo>
                  <a:pt x="1107261" y="83546"/>
                </a:lnTo>
                <a:lnTo>
                  <a:pt x="1062955" y="100497"/>
                </a:lnTo>
                <a:lnTo>
                  <a:pt x="1019548" y="118885"/>
                </a:lnTo>
                <a:lnTo>
                  <a:pt x="977088" y="138680"/>
                </a:lnTo>
                <a:lnTo>
                  <a:pt x="935620" y="159850"/>
                </a:lnTo>
                <a:lnTo>
                  <a:pt x="895194" y="182364"/>
                </a:lnTo>
                <a:lnTo>
                  <a:pt x="855857" y="206191"/>
                </a:lnTo>
                <a:lnTo>
                  <a:pt x="817657" y="231299"/>
                </a:lnTo>
                <a:lnTo>
                  <a:pt x="780640" y="257657"/>
                </a:lnTo>
                <a:lnTo>
                  <a:pt x="744855" y="285234"/>
                </a:lnTo>
                <a:lnTo>
                  <a:pt x="710350" y="313998"/>
                </a:lnTo>
                <a:lnTo>
                  <a:pt x="677171" y="343919"/>
                </a:lnTo>
                <a:lnTo>
                  <a:pt x="645367" y="374965"/>
                </a:lnTo>
                <a:lnTo>
                  <a:pt x="614985" y="407104"/>
                </a:lnTo>
                <a:lnTo>
                  <a:pt x="586073" y="440306"/>
                </a:lnTo>
                <a:lnTo>
                  <a:pt x="558678" y="474539"/>
                </a:lnTo>
                <a:lnTo>
                  <a:pt x="532848" y="509772"/>
                </a:lnTo>
                <a:lnTo>
                  <a:pt x="508631" y="545974"/>
                </a:lnTo>
                <a:lnTo>
                  <a:pt x="486073" y="583113"/>
                </a:lnTo>
                <a:lnTo>
                  <a:pt x="465224" y="621157"/>
                </a:lnTo>
                <a:lnTo>
                  <a:pt x="446130" y="660077"/>
                </a:lnTo>
                <a:lnTo>
                  <a:pt x="428839" y="699840"/>
                </a:lnTo>
                <a:lnTo>
                  <a:pt x="413398" y="740415"/>
                </a:lnTo>
                <a:lnTo>
                  <a:pt x="399856" y="781771"/>
                </a:lnTo>
                <a:lnTo>
                  <a:pt x="388259" y="823877"/>
                </a:lnTo>
                <a:lnTo>
                  <a:pt x="378656" y="866701"/>
                </a:lnTo>
                <a:lnTo>
                  <a:pt x="371094" y="910212"/>
                </a:lnTo>
                <a:lnTo>
                  <a:pt x="0" y="1130176"/>
                </a:lnTo>
                <a:lnTo>
                  <a:pt x="402336" y="1306325"/>
                </a:lnTo>
                <a:lnTo>
                  <a:pt x="417118" y="1349821"/>
                </a:lnTo>
                <a:lnTo>
                  <a:pt x="433999" y="1392459"/>
                </a:lnTo>
                <a:lnTo>
                  <a:pt x="452925" y="1434202"/>
                </a:lnTo>
                <a:lnTo>
                  <a:pt x="473843" y="1475010"/>
                </a:lnTo>
                <a:lnTo>
                  <a:pt x="496701" y="1514844"/>
                </a:lnTo>
                <a:lnTo>
                  <a:pt x="521446" y="1553665"/>
                </a:lnTo>
                <a:lnTo>
                  <a:pt x="548024" y="1591435"/>
                </a:lnTo>
                <a:lnTo>
                  <a:pt x="576384" y="1628112"/>
                </a:lnTo>
                <a:lnTo>
                  <a:pt x="606472" y="1663660"/>
                </a:lnTo>
                <a:lnTo>
                  <a:pt x="638235" y="1698038"/>
                </a:lnTo>
                <a:lnTo>
                  <a:pt x="671621" y="1731207"/>
                </a:lnTo>
                <a:lnTo>
                  <a:pt x="706577" y="1763129"/>
                </a:lnTo>
                <a:lnTo>
                  <a:pt x="743049" y="1793764"/>
                </a:lnTo>
                <a:lnTo>
                  <a:pt x="780986" y="1823073"/>
                </a:lnTo>
                <a:lnTo>
                  <a:pt x="820334" y="1851016"/>
                </a:lnTo>
                <a:lnTo>
                  <a:pt x="861040" y="1877556"/>
                </a:lnTo>
                <a:lnTo>
                  <a:pt x="903052" y="1902652"/>
                </a:lnTo>
                <a:lnTo>
                  <a:pt x="946317" y="1926266"/>
                </a:lnTo>
                <a:lnTo>
                  <a:pt x="990781" y="1948358"/>
                </a:lnTo>
                <a:lnTo>
                  <a:pt x="1036393" y="1968890"/>
                </a:lnTo>
                <a:lnTo>
                  <a:pt x="1083099" y="1987821"/>
                </a:lnTo>
                <a:lnTo>
                  <a:pt x="1130847" y="2005114"/>
                </a:lnTo>
                <a:lnTo>
                  <a:pt x="1179583" y="2020729"/>
                </a:lnTo>
                <a:lnTo>
                  <a:pt x="1229254" y="2034626"/>
                </a:lnTo>
                <a:lnTo>
                  <a:pt x="1279809" y="2046768"/>
                </a:lnTo>
                <a:lnTo>
                  <a:pt x="1331194" y="2057114"/>
                </a:lnTo>
                <a:lnTo>
                  <a:pt x="1383356" y="2065625"/>
                </a:lnTo>
                <a:lnTo>
                  <a:pt x="1436243" y="2072262"/>
                </a:lnTo>
                <a:lnTo>
                  <a:pt x="1487896" y="2076849"/>
                </a:lnTo>
                <a:lnTo>
                  <a:pt x="1539269" y="2079592"/>
                </a:lnTo>
                <a:lnTo>
                  <a:pt x="1590315" y="2080521"/>
                </a:lnTo>
                <a:lnTo>
                  <a:pt x="1640987" y="2079669"/>
                </a:lnTo>
                <a:lnTo>
                  <a:pt x="1691236" y="2077066"/>
                </a:lnTo>
                <a:lnTo>
                  <a:pt x="1741015" y="2072744"/>
                </a:lnTo>
                <a:lnTo>
                  <a:pt x="1790277" y="2066733"/>
                </a:lnTo>
                <a:lnTo>
                  <a:pt x="1838973" y="2059066"/>
                </a:lnTo>
                <a:lnTo>
                  <a:pt x="1887056" y="2049774"/>
                </a:lnTo>
                <a:lnTo>
                  <a:pt x="1934479" y="2038887"/>
                </a:lnTo>
                <a:lnTo>
                  <a:pt x="1981195" y="2026438"/>
                </a:lnTo>
                <a:lnTo>
                  <a:pt x="2027154" y="2012457"/>
                </a:lnTo>
                <a:lnTo>
                  <a:pt x="2072310" y="1996975"/>
                </a:lnTo>
                <a:lnTo>
                  <a:pt x="2116616" y="1980024"/>
                </a:lnTo>
                <a:lnTo>
                  <a:pt x="2160023" y="1961636"/>
                </a:lnTo>
                <a:lnTo>
                  <a:pt x="2202483" y="1941841"/>
                </a:lnTo>
                <a:lnTo>
                  <a:pt x="2243951" y="1920671"/>
                </a:lnTo>
                <a:lnTo>
                  <a:pt x="2284377" y="1898157"/>
                </a:lnTo>
                <a:lnTo>
                  <a:pt x="2323714" y="1874330"/>
                </a:lnTo>
                <a:lnTo>
                  <a:pt x="2361914" y="1849222"/>
                </a:lnTo>
                <a:lnTo>
                  <a:pt x="2398931" y="1822864"/>
                </a:lnTo>
                <a:lnTo>
                  <a:pt x="2434716" y="1795287"/>
                </a:lnTo>
                <a:lnTo>
                  <a:pt x="2469221" y="1766523"/>
                </a:lnTo>
                <a:lnTo>
                  <a:pt x="2502400" y="1736602"/>
                </a:lnTo>
                <a:lnTo>
                  <a:pt x="2534204" y="1705556"/>
                </a:lnTo>
                <a:lnTo>
                  <a:pt x="2564586" y="1673417"/>
                </a:lnTo>
                <a:lnTo>
                  <a:pt x="2593498" y="1640215"/>
                </a:lnTo>
                <a:lnTo>
                  <a:pt x="2620893" y="1605982"/>
                </a:lnTo>
                <a:lnTo>
                  <a:pt x="2646723" y="1570749"/>
                </a:lnTo>
                <a:lnTo>
                  <a:pt x="2670940" y="1534547"/>
                </a:lnTo>
                <a:lnTo>
                  <a:pt x="2693498" y="1497408"/>
                </a:lnTo>
                <a:lnTo>
                  <a:pt x="2714347" y="1459364"/>
                </a:lnTo>
                <a:lnTo>
                  <a:pt x="2733441" y="1420444"/>
                </a:lnTo>
                <a:lnTo>
                  <a:pt x="2750732" y="1380681"/>
                </a:lnTo>
                <a:lnTo>
                  <a:pt x="2766173" y="1340106"/>
                </a:lnTo>
                <a:lnTo>
                  <a:pt x="2779715" y="1298750"/>
                </a:lnTo>
                <a:lnTo>
                  <a:pt x="2791312" y="1256644"/>
                </a:lnTo>
                <a:lnTo>
                  <a:pt x="2800915" y="1213820"/>
                </a:lnTo>
                <a:lnTo>
                  <a:pt x="2808478" y="1170308"/>
                </a:lnTo>
                <a:lnTo>
                  <a:pt x="2813902" y="1126569"/>
                </a:lnTo>
                <a:lnTo>
                  <a:pt x="2817147" y="1083066"/>
                </a:lnTo>
                <a:lnTo>
                  <a:pt x="2818250" y="1039841"/>
                </a:lnTo>
                <a:lnTo>
                  <a:pt x="2817248" y="996932"/>
                </a:lnTo>
                <a:lnTo>
                  <a:pt x="2814179" y="954382"/>
                </a:lnTo>
                <a:lnTo>
                  <a:pt x="2809078" y="912229"/>
                </a:lnTo>
                <a:lnTo>
                  <a:pt x="2801983" y="870514"/>
                </a:lnTo>
                <a:lnTo>
                  <a:pt x="2792931" y="829278"/>
                </a:lnTo>
                <a:lnTo>
                  <a:pt x="2781960" y="788561"/>
                </a:lnTo>
                <a:lnTo>
                  <a:pt x="2769105" y="748403"/>
                </a:lnTo>
                <a:lnTo>
                  <a:pt x="2754403" y="708845"/>
                </a:lnTo>
                <a:lnTo>
                  <a:pt x="2737893" y="669926"/>
                </a:lnTo>
                <a:lnTo>
                  <a:pt x="2719610" y="631687"/>
                </a:lnTo>
                <a:lnTo>
                  <a:pt x="2699593" y="594169"/>
                </a:lnTo>
                <a:lnTo>
                  <a:pt x="2677876" y="557412"/>
                </a:lnTo>
                <a:lnTo>
                  <a:pt x="2654499" y="521455"/>
                </a:lnTo>
                <a:lnTo>
                  <a:pt x="2629497" y="486340"/>
                </a:lnTo>
                <a:lnTo>
                  <a:pt x="2602908" y="452107"/>
                </a:lnTo>
                <a:lnTo>
                  <a:pt x="2574769" y="418796"/>
                </a:lnTo>
                <a:lnTo>
                  <a:pt x="2545116" y="386446"/>
                </a:lnTo>
                <a:lnTo>
                  <a:pt x="2513986" y="355100"/>
                </a:lnTo>
                <a:lnTo>
                  <a:pt x="2481417" y="324796"/>
                </a:lnTo>
                <a:lnTo>
                  <a:pt x="2447446" y="295576"/>
                </a:lnTo>
                <a:lnTo>
                  <a:pt x="2412109" y="267479"/>
                </a:lnTo>
                <a:lnTo>
                  <a:pt x="2375443" y="240546"/>
                </a:lnTo>
                <a:lnTo>
                  <a:pt x="2337486" y="214817"/>
                </a:lnTo>
                <a:lnTo>
                  <a:pt x="2298274" y="190332"/>
                </a:lnTo>
                <a:lnTo>
                  <a:pt x="2257845" y="167133"/>
                </a:lnTo>
                <a:lnTo>
                  <a:pt x="2216235" y="145258"/>
                </a:lnTo>
                <a:lnTo>
                  <a:pt x="2173481" y="124749"/>
                </a:lnTo>
                <a:lnTo>
                  <a:pt x="2129620" y="105645"/>
                </a:lnTo>
                <a:lnTo>
                  <a:pt x="2084690" y="87988"/>
                </a:lnTo>
                <a:lnTo>
                  <a:pt x="2038727" y="71816"/>
                </a:lnTo>
                <a:lnTo>
                  <a:pt x="1991768" y="57172"/>
                </a:lnTo>
                <a:lnTo>
                  <a:pt x="1943850" y="44094"/>
                </a:lnTo>
                <a:lnTo>
                  <a:pt x="1895010" y="32623"/>
                </a:lnTo>
                <a:lnTo>
                  <a:pt x="1845285" y="22800"/>
                </a:lnTo>
                <a:lnTo>
                  <a:pt x="1794712" y="14665"/>
                </a:lnTo>
                <a:lnTo>
                  <a:pt x="1743328" y="8258"/>
                </a:lnTo>
                <a:lnTo>
                  <a:pt x="1691675" y="3672"/>
                </a:lnTo>
                <a:lnTo>
                  <a:pt x="1640302" y="929"/>
                </a:lnTo>
                <a:lnTo>
                  <a:pt x="1589256"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7182105" y="3155943"/>
            <a:ext cx="5637530" cy="4161790"/>
          </a:xfrm>
          <a:custGeom>
            <a:avLst/>
            <a:gdLst/>
            <a:ahLst/>
            <a:cxnLst/>
            <a:rect l="l" t="t" r="r" b="b"/>
            <a:pathLst>
              <a:path w="2818765" h="2080895">
                <a:moveTo>
                  <a:pt x="0" y="1130176"/>
                </a:moveTo>
                <a:lnTo>
                  <a:pt x="371094" y="910212"/>
                </a:lnTo>
                <a:lnTo>
                  <a:pt x="378656" y="866701"/>
                </a:lnTo>
                <a:lnTo>
                  <a:pt x="388259" y="823877"/>
                </a:lnTo>
                <a:lnTo>
                  <a:pt x="399856" y="781771"/>
                </a:lnTo>
                <a:lnTo>
                  <a:pt x="413398" y="740415"/>
                </a:lnTo>
                <a:lnTo>
                  <a:pt x="428839" y="699840"/>
                </a:lnTo>
                <a:lnTo>
                  <a:pt x="446130" y="660077"/>
                </a:lnTo>
                <a:lnTo>
                  <a:pt x="465224" y="621157"/>
                </a:lnTo>
                <a:lnTo>
                  <a:pt x="486073" y="583113"/>
                </a:lnTo>
                <a:lnTo>
                  <a:pt x="508631" y="545974"/>
                </a:lnTo>
                <a:lnTo>
                  <a:pt x="532848" y="509772"/>
                </a:lnTo>
                <a:lnTo>
                  <a:pt x="558678" y="474539"/>
                </a:lnTo>
                <a:lnTo>
                  <a:pt x="586073" y="440306"/>
                </a:lnTo>
                <a:lnTo>
                  <a:pt x="614985" y="407104"/>
                </a:lnTo>
                <a:lnTo>
                  <a:pt x="645367" y="374965"/>
                </a:lnTo>
                <a:lnTo>
                  <a:pt x="677171" y="343919"/>
                </a:lnTo>
                <a:lnTo>
                  <a:pt x="710350" y="313998"/>
                </a:lnTo>
                <a:lnTo>
                  <a:pt x="744855" y="285234"/>
                </a:lnTo>
                <a:lnTo>
                  <a:pt x="780640" y="257657"/>
                </a:lnTo>
                <a:lnTo>
                  <a:pt x="817657" y="231299"/>
                </a:lnTo>
                <a:lnTo>
                  <a:pt x="855857" y="206191"/>
                </a:lnTo>
                <a:lnTo>
                  <a:pt x="895194" y="182364"/>
                </a:lnTo>
                <a:lnTo>
                  <a:pt x="935620" y="159850"/>
                </a:lnTo>
                <a:lnTo>
                  <a:pt x="977088" y="138680"/>
                </a:lnTo>
                <a:lnTo>
                  <a:pt x="1019548" y="118885"/>
                </a:lnTo>
                <a:lnTo>
                  <a:pt x="1062955" y="100497"/>
                </a:lnTo>
                <a:lnTo>
                  <a:pt x="1107261" y="83546"/>
                </a:lnTo>
                <a:lnTo>
                  <a:pt x="1152417" y="68064"/>
                </a:lnTo>
                <a:lnTo>
                  <a:pt x="1198376" y="54083"/>
                </a:lnTo>
                <a:lnTo>
                  <a:pt x="1245092" y="41634"/>
                </a:lnTo>
                <a:lnTo>
                  <a:pt x="1292515" y="30747"/>
                </a:lnTo>
                <a:lnTo>
                  <a:pt x="1340598" y="21455"/>
                </a:lnTo>
                <a:lnTo>
                  <a:pt x="1389294" y="13787"/>
                </a:lnTo>
                <a:lnTo>
                  <a:pt x="1438556" y="7777"/>
                </a:lnTo>
                <a:lnTo>
                  <a:pt x="1488335" y="3455"/>
                </a:lnTo>
                <a:lnTo>
                  <a:pt x="1538584" y="852"/>
                </a:lnTo>
                <a:lnTo>
                  <a:pt x="1589256" y="0"/>
                </a:lnTo>
                <a:lnTo>
                  <a:pt x="1640302" y="929"/>
                </a:lnTo>
                <a:lnTo>
                  <a:pt x="1691675" y="3672"/>
                </a:lnTo>
                <a:lnTo>
                  <a:pt x="1743328" y="8258"/>
                </a:lnTo>
                <a:lnTo>
                  <a:pt x="1794712" y="14665"/>
                </a:lnTo>
                <a:lnTo>
                  <a:pt x="1845285" y="22800"/>
                </a:lnTo>
                <a:lnTo>
                  <a:pt x="1895010" y="32623"/>
                </a:lnTo>
                <a:lnTo>
                  <a:pt x="1943850" y="44094"/>
                </a:lnTo>
                <a:lnTo>
                  <a:pt x="1991768" y="57172"/>
                </a:lnTo>
                <a:lnTo>
                  <a:pt x="2038727" y="71816"/>
                </a:lnTo>
                <a:lnTo>
                  <a:pt x="2084690" y="87988"/>
                </a:lnTo>
                <a:lnTo>
                  <a:pt x="2129620" y="105645"/>
                </a:lnTo>
                <a:lnTo>
                  <a:pt x="2173481" y="124749"/>
                </a:lnTo>
                <a:lnTo>
                  <a:pt x="2216235" y="145258"/>
                </a:lnTo>
                <a:lnTo>
                  <a:pt x="2257845" y="167133"/>
                </a:lnTo>
                <a:lnTo>
                  <a:pt x="2298274" y="190332"/>
                </a:lnTo>
                <a:lnTo>
                  <a:pt x="2337486" y="214817"/>
                </a:lnTo>
                <a:lnTo>
                  <a:pt x="2375443" y="240546"/>
                </a:lnTo>
                <a:lnTo>
                  <a:pt x="2412109" y="267479"/>
                </a:lnTo>
                <a:lnTo>
                  <a:pt x="2447446" y="295576"/>
                </a:lnTo>
                <a:lnTo>
                  <a:pt x="2481417" y="324796"/>
                </a:lnTo>
                <a:lnTo>
                  <a:pt x="2513986" y="355100"/>
                </a:lnTo>
                <a:lnTo>
                  <a:pt x="2545116" y="386446"/>
                </a:lnTo>
                <a:lnTo>
                  <a:pt x="2574769" y="418796"/>
                </a:lnTo>
                <a:lnTo>
                  <a:pt x="2602908" y="452107"/>
                </a:lnTo>
                <a:lnTo>
                  <a:pt x="2629497" y="486340"/>
                </a:lnTo>
                <a:lnTo>
                  <a:pt x="2654499" y="521455"/>
                </a:lnTo>
                <a:lnTo>
                  <a:pt x="2677876" y="557412"/>
                </a:lnTo>
                <a:lnTo>
                  <a:pt x="2699593" y="594169"/>
                </a:lnTo>
                <a:lnTo>
                  <a:pt x="2719610" y="631687"/>
                </a:lnTo>
                <a:lnTo>
                  <a:pt x="2737893" y="669926"/>
                </a:lnTo>
                <a:lnTo>
                  <a:pt x="2754403" y="708845"/>
                </a:lnTo>
                <a:lnTo>
                  <a:pt x="2769105" y="748403"/>
                </a:lnTo>
                <a:lnTo>
                  <a:pt x="2781960" y="788561"/>
                </a:lnTo>
                <a:lnTo>
                  <a:pt x="2792931" y="829278"/>
                </a:lnTo>
                <a:lnTo>
                  <a:pt x="2801983" y="870514"/>
                </a:lnTo>
                <a:lnTo>
                  <a:pt x="2809078" y="912229"/>
                </a:lnTo>
                <a:lnTo>
                  <a:pt x="2814179" y="954382"/>
                </a:lnTo>
                <a:lnTo>
                  <a:pt x="2817248" y="996932"/>
                </a:lnTo>
                <a:lnTo>
                  <a:pt x="2818250" y="1039841"/>
                </a:lnTo>
                <a:lnTo>
                  <a:pt x="2817147" y="1083066"/>
                </a:lnTo>
                <a:lnTo>
                  <a:pt x="2813902" y="1126569"/>
                </a:lnTo>
                <a:lnTo>
                  <a:pt x="2808478" y="1170308"/>
                </a:lnTo>
                <a:lnTo>
                  <a:pt x="2800915" y="1213820"/>
                </a:lnTo>
                <a:lnTo>
                  <a:pt x="2791312" y="1256644"/>
                </a:lnTo>
                <a:lnTo>
                  <a:pt x="2779715" y="1298750"/>
                </a:lnTo>
                <a:lnTo>
                  <a:pt x="2766173" y="1340106"/>
                </a:lnTo>
                <a:lnTo>
                  <a:pt x="2750732" y="1380681"/>
                </a:lnTo>
                <a:lnTo>
                  <a:pt x="2733441" y="1420444"/>
                </a:lnTo>
                <a:lnTo>
                  <a:pt x="2714347" y="1459364"/>
                </a:lnTo>
                <a:lnTo>
                  <a:pt x="2693498" y="1497408"/>
                </a:lnTo>
                <a:lnTo>
                  <a:pt x="2670940" y="1534547"/>
                </a:lnTo>
                <a:lnTo>
                  <a:pt x="2646723" y="1570749"/>
                </a:lnTo>
                <a:lnTo>
                  <a:pt x="2620893" y="1605982"/>
                </a:lnTo>
                <a:lnTo>
                  <a:pt x="2593498" y="1640215"/>
                </a:lnTo>
                <a:lnTo>
                  <a:pt x="2564586" y="1673417"/>
                </a:lnTo>
                <a:lnTo>
                  <a:pt x="2534204" y="1705556"/>
                </a:lnTo>
                <a:lnTo>
                  <a:pt x="2502400" y="1736602"/>
                </a:lnTo>
                <a:lnTo>
                  <a:pt x="2469221" y="1766523"/>
                </a:lnTo>
                <a:lnTo>
                  <a:pt x="2434716" y="1795287"/>
                </a:lnTo>
                <a:lnTo>
                  <a:pt x="2398931" y="1822864"/>
                </a:lnTo>
                <a:lnTo>
                  <a:pt x="2361914" y="1849222"/>
                </a:lnTo>
                <a:lnTo>
                  <a:pt x="2323714" y="1874330"/>
                </a:lnTo>
                <a:lnTo>
                  <a:pt x="2284377" y="1898157"/>
                </a:lnTo>
                <a:lnTo>
                  <a:pt x="2243951" y="1920671"/>
                </a:lnTo>
                <a:lnTo>
                  <a:pt x="2202483" y="1941841"/>
                </a:lnTo>
                <a:lnTo>
                  <a:pt x="2160023" y="1961636"/>
                </a:lnTo>
                <a:lnTo>
                  <a:pt x="2116616" y="1980024"/>
                </a:lnTo>
                <a:lnTo>
                  <a:pt x="2072310" y="1996975"/>
                </a:lnTo>
                <a:lnTo>
                  <a:pt x="2027154" y="2012457"/>
                </a:lnTo>
                <a:lnTo>
                  <a:pt x="1981195" y="2026438"/>
                </a:lnTo>
                <a:lnTo>
                  <a:pt x="1934479" y="2038887"/>
                </a:lnTo>
                <a:lnTo>
                  <a:pt x="1887056" y="2049774"/>
                </a:lnTo>
                <a:lnTo>
                  <a:pt x="1838973" y="2059066"/>
                </a:lnTo>
                <a:lnTo>
                  <a:pt x="1790277" y="2066733"/>
                </a:lnTo>
                <a:lnTo>
                  <a:pt x="1741015" y="2072744"/>
                </a:lnTo>
                <a:lnTo>
                  <a:pt x="1691236" y="2077066"/>
                </a:lnTo>
                <a:lnTo>
                  <a:pt x="1640987" y="2079669"/>
                </a:lnTo>
                <a:lnTo>
                  <a:pt x="1590315" y="2080521"/>
                </a:lnTo>
                <a:lnTo>
                  <a:pt x="1539269" y="2079592"/>
                </a:lnTo>
                <a:lnTo>
                  <a:pt x="1487896" y="2076849"/>
                </a:lnTo>
                <a:lnTo>
                  <a:pt x="1436243" y="2072262"/>
                </a:lnTo>
                <a:lnTo>
                  <a:pt x="1383356" y="2065625"/>
                </a:lnTo>
                <a:lnTo>
                  <a:pt x="1331194" y="2057114"/>
                </a:lnTo>
                <a:lnTo>
                  <a:pt x="1279809" y="2046768"/>
                </a:lnTo>
                <a:lnTo>
                  <a:pt x="1229254" y="2034626"/>
                </a:lnTo>
                <a:lnTo>
                  <a:pt x="1179583" y="2020729"/>
                </a:lnTo>
                <a:lnTo>
                  <a:pt x="1130847" y="2005114"/>
                </a:lnTo>
                <a:lnTo>
                  <a:pt x="1083099" y="1987821"/>
                </a:lnTo>
                <a:lnTo>
                  <a:pt x="1036393" y="1968890"/>
                </a:lnTo>
                <a:lnTo>
                  <a:pt x="990781" y="1948358"/>
                </a:lnTo>
                <a:lnTo>
                  <a:pt x="946317" y="1926266"/>
                </a:lnTo>
                <a:lnTo>
                  <a:pt x="903052" y="1902652"/>
                </a:lnTo>
                <a:lnTo>
                  <a:pt x="861040" y="1877556"/>
                </a:lnTo>
                <a:lnTo>
                  <a:pt x="820334" y="1851016"/>
                </a:lnTo>
                <a:lnTo>
                  <a:pt x="780986" y="1823073"/>
                </a:lnTo>
                <a:lnTo>
                  <a:pt x="743049" y="1793764"/>
                </a:lnTo>
                <a:lnTo>
                  <a:pt x="706577" y="1763129"/>
                </a:lnTo>
                <a:lnTo>
                  <a:pt x="671621" y="1731207"/>
                </a:lnTo>
                <a:lnTo>
                  <a:pt x="638235" y="1698038"/>
                </a:lnTo>
                <a:lnTo>
                  <a:pt x="606472" y="1663660"/>
                </a:lnTo>
                <a:lnTo>
                  <a:pt x="576384" y="1628112"/>
                </a:lnTo>
                <a:lnTo>
                  <a:pt x="548024" y="1591435"/>
                </a:lnTo>
                <a:lnTo>
                  <a:pt x="521446" y="1553665"/>
                </a:lnTo>
                <a:lnTo>
                  <a:pt x="496701" y="1514844"/>
                </a:lnTo>
                <a:lnTo>
                  <a:pt x="473843" y="1475010"/>
                </a:lnTo>
                <a:lnTo>
                  <a:pt x="452925" y="1434202"/>
                </a:lnTo>
                <a:lnTo>
                  <a:pt x="433999" y="1392459"/>
                </a:lnTo>
                <a:lnTo>
                  <a:pt x="417118" y="1349821"/>
                </a:lnTo>
                <a:lnTo>
                  <a:pt x="402336" y="1306325"/>
                </a:lnTo>
                <a:lnTo>
                  <a:pt x="0" y="113017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8831581" y="3698138"/>
            <a:ext cx="3056890" cy="3043141"/>
          </a:xfrm>
          <a:prstGeom prst="rect">
            <a:avLst/>
          </a:prstGeom>
        </p:spPr>
        <p:txBody>
          <a:bodyPr vert="horz" wrap="square" lIns="0" tIns="26670" rIns="0" bIns="0" rtlCol="0">
            <a:spAutoFit/>
          </a:bodyPr>
          <a:lstStyle/>
          <a:p>
            <a:pPr marL="24130" marR="10160" indent="3810" algn="ctr">
              <a:spcBef>
                <a:spcPts val="210"/>
              </a:spcBef>
            </a:pPr>
            <a:r>
              <a:rPr sz="2800" spc="10" dirty="0">
                <a:solidFill>
                  <a:srgbClr val="5F5F5F"/>
                </a:solidFill>
                <a:latin typeface="Comic Sans MS"/>
                <a:cs typeface="Comic Sans MS"/>
              </a:rPr>
              <a:t>The </a:t>
            </a:r>
            <a:r>
              <a:rPr sz="2800" dirty="0">
                <a:solidFill>
                  <a:srgbClr val="5F5F5F"/>
                </a:solidFill>
                <a:latin typeface="Comic Sans MS"/>
                <a:cs typeface="Comic Sans MS"/>
              </a:rPr>
              <a:t>most popular  </a:t>
            </a:r>
            <a:r>
              <a:rPr sz="2800" spc="-10" dirty="0">
                <a:solidFill>
                  <a:srgbClr val="5F5F5F"/>
                </a:solidFill>
                <a:latin typeface="Comic Sans MS"/>
                <a:cs typeface="Comic Sans MS"/>
              </a:rPr>
              <a:t>implementations  now </a:t>
            </a:r>
            <a:r>
              <a:rPr sz="2800" dirty="0">
                <a:solidFill>
                  <a:srgbClr val="5F5F5F"/>
                </a:solidFill>
                <a:latin typeface="Comic Sans MS"/>
                <a:cs typeface="Comic Sans MS"/>
              </a:rPr>
              <a:t>are go-  ethereum and  Parity, which </a:t>
            </a:r>
            <a:r>
              <a:rPr sz="2800" spc="-10" dirty="0">
                <a:solidFill>
                  <a:srgbClr val="5F5F5F"/>
                </a:solidFill>
                <a:latin typeface="Comic Sans MS"/>
                <a:cs typeface="Comic Sans MS"/>
              </a:rPr>
              <a:t>will  be </a:t>
            </a:r>
            <a:r>
              <a:rPr sz="2800" dirty="0">
                <a:solidFill>
                  <a:srgbClr val="5F5F5F"/>
                </a:solidFill>
                <a:latin typeface="Comic Sans MS"/>
                <a:cs typeface="Comic Sans MS"/>
              </a:rPr>
              <a:t>discussed </a:t>
            </a:r>
            <a:r>
              <a:rPr sz="2800" spc="-10" dirty="0">
                <a:solidFill>
                  <a:srgbClr val="5F5F5F"/>
                </a:solidFill>
                <a:latin typeface="Comic Sans MS"/>
                <a:cs typeface="Comic Sans MS"/>
              </a:rPr>
              <a:t>in  the further</a:t>
            </a:r>
            <a:r>
              <a:rPr sz="2800" spc="-160" dirty="0">
                <a:solidFill>
                  <a:srgbClr val="5F5F5F"/>
                </a:solidFill>
                <a:latin typeface="Comic Sans MS"/>
                <a:cs typeface="Comic Sans MS"/>
              </a:rPr>
              <a:t> </a:t>
            </a:r>
            <a:r>
              <a:rPr sz="2800" dirty="0">
                <a:solidFill>
                  <a:srgbClr val="5F5F5F"/>
                </a:solidFill>
                <a:latin typeface="Comic Sans MS"/>
                <a:cs typeface="Comic Sans MS"/>
              </a:rPr>
              <a:t>slides</a:t>
            </a:r>
            <a:endParaRPr sz="2800" dirty="0">
              <a:solidFill>
                <a:prstClr val="black"/>
              </a:solidFill>
              <a:latin typeface="Comic Sans MS"/>
              <a:cs typeface="Comic Sans MS"/>
            </a:endParaRPr>
          </a:p>
        </p:txBody>
      </p:sp>
    </p:spTree>
    <p:extLst>
      <p:ext uri="{BB962C8B-B14F-4D97-AF65-F5344CB8AC3E}">
        <p14:creationId xmlns:p14="http://schemas.microsoft.com/office/powerpoint/2010/main" val="326749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4003040" cy="886140"/>
          </a:xfrm>
          <a:prstGeom prst="rect">
            <a:avLst/>
          </a:prstGeom>
        </p:spPr>
        <p:txBody>
          <a:bodyPr vert="horz" wrap="square" lIns="0" tIns="24130" rIns="0" bIns="0" rtlCol="0">
            <a:spAutoFit/>
          </a:bodyPr>
          <a:lstStyle/>
          <a:p>
            <a:pPr marL="25400">
              <a:spcBef>
                <a:spcPts val="190"/>
              </a:spcBef>
            </a:pPr>
            <a:r>
              <a:rPr sz="5600" spc="-30" dirty="0">
                <a:solidFill>
                  <a:srgbClr val="095A82"/>
                </a:solidFill>
              </a:rPr>
              <a:t>G</a:t>
            </a:r>
            <a:r>
              <a:rPr sz="5600" spc="-20" dirty="0">
                <a:solidFill>
                  <a:srgbClr val="095A82"/>
                </a:solidFill>
              </a:rPr>
              <a:t>o-</a:t>
            </a:r>
            <a:r>
              <a:rPr sz="5600" spc="-10" dirty="0">
                <a:solidFill>
                  <a:srgbClr val="095A82"/>
                </a:solidFill>
              </a:rPr>
              <a:t>Ethereum</a:t>
            </a:r>
            <a:endParaRPr sz="5600" dirty="0"/>
          </a:p>
        </p:txBody>
      </p:sp>
      <p:sp>
        <p:nvSpPr>
          <p:cNvPr id="12" name="object 3"/>
          <p:cNvSpPr txBox="1"/>
          <p:nvPr/>
        </p:nvSpPr>
        <p:spPr>
          <a:xfrm>
            <a:off x="942034" y="1683968"/>
            <a:ext cx="15415260" cy="5537413"/>
          </a:xfrm>
          <a:prstGeom prst="rect">
            <a:avLst/>
          </a:prstGeom>
        </p:spPr>
        <p:txBody>
          <a:bodyPr vert="horz" wrap="square" lIns="0" tIns="25400" rIns="0" bIns="0" rtlCol="0">
            <a:spAutoFit/>
          </a:bodyPr>
          <a:lstStyle/>
          <a:p>
            <a:pPr marL="25400" marR="10160">
              <a:lnSpc>
                <a:spcPct val="150000"/>
              </a:lnSpc>
              <a:spcBef>
                <a:spcPts val="200"/>
              </a:spcBef>
            </a:pPr>
            <a:r>
              <a:rPr sz="2800" spc="-10" dirty="0">
                <a:solidFill>
                  <a:srgbClr val="5F5F5F"/>
                </a:solidFill>
                <a:cs typeface="Calibri"/>
              </a:rPr>
              <a:t>The go-ethereum client </a:t>
            </a:r>
            <a:r>
              <a:rPr sz="2800" dirty="0">
                <a:solidFill>
                  <a:srgbClr val="5F5F5F"/>
                </a:solidFill>
                <a:cs typeface="Calibri"/>
              </a:rPr>
              <a:t>is </a:t>
            </a:r>
            <a:r>
              <a:rPr sz="2800" spc="-10" dirty="0">
                <a:solidFill>
                  <a:srgbClr val="5F5F5F"/>
                </a:solidFill>
                <a:cs typeface="Calibri"/>
              </a:rPr>
              <a:t>commonly </a:t>
            </a:r>
            <a:r>
              <a:rPr sz="2800" dirty="0">
                <a:solidFill>
                  <a:srgbClr val="5F5F5F"/>
                </a:solidFill>
                <a:cs typeface="Calibri"/>
              </a:rPr>
              <a:t>referred to as </a:t>
            </a:r>
            <a:r>
              <a:rPr sz="2800" b="1" spc="-10" dirty="0">
                <a:solidFill>
                  <a:srgbClr val="5F5F5F"/>
                </a:solidFill>
                <a:cs typeface="Calibri"/>
              </a:rPr>
              <a:t>geth</a:t>
            </a:r>
            <a:r>
              <a:rPr sz="2800" spc="-10" dirty="0">
                <a:solidFill>
                  <a:srgbClr val="5F5F5F"/>
                </a:solidFill>
                <a:cs typeface="Calibri"/>
              </a:rPr>
              <a:t>, which supports the running </a:t>
            </a:r>
            <a:r>
              <a:rPr sz="2800" dirty="0">
                <a:solidFill>
                  <a:srgbClr val="5F5F5F"/>
                </a:solidFill>
                <a:cs typeface="Calibri"/>
              </a:rPr>
              <a:t>a </a:t>
            </a:r>
            <a:r>
              <a:rPr sz="2800" spc="-10" dirty="0">
                <a:solidFill>
                  <a:srgbClr val="5F5F5F"/>
                </a:solidFill>
                <a:cs typeface="Calibri"/>
              </a:rPr>
              <a:t>full Ethereum node  implemented </a:t>
            </a:r>
            <a:r>
              <a:rPr sz="2800" dirty="0">
                <a:solidFill>
                  <a:srgbClr val="5F5F5F"/>
                </a:solidFill>
                <a:cs typeface="Calibri"/>
              </a:rPr>
              <a:t>in </a:t>
            </a:r>
            <a:r>
              <a:rPr sz="2800" spc="-10" dirty="0">
                <a:solidFill>
                  <a:srgbClr val="5F5F5F"/>
                </a:solidFill>
                <a:cs typeface="Calibri"/>
              </a:rPr>
              <a:t>the </a:t>
            </a:r>
            <a:r>
              <a:rPr sz="2800" dirty="0">
                <a:solidFill>
                  <a:srgbClr val="5F5F5F"/>
                </a:solidFill>
                <a:cs typeface="Calibri"/>
              </a:rPr>
              <a:t>Go</a:t>
            </a:r>
            <a:r>
              <a:rPr sz="2800" spc="30" dirty="0">
                <a:solidFill>
                  <a:srgbClr val="5F5F5F"/>
                </a:solidFill>
                <a:cs typeface="Calibri"/>
              </a:rPr>
              <a:t> </a:t>
            </a:r>
            <a:r>
              <a:rPr sz="2800" dirty="0">
                <a:solidFill>
                  <a:srgbClr val="5F5F5F"/>
                </a:solidFill>
                <a:cs typeface="Calibri"/>
              </a:rPr>
              <a:t>language</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25400"/>
            <a:r>
              <a:rPr sz="2800" b="1" dirty="0">
                <a:solidFill>
                  <a:srgbClr val="5F5F5F"/>
                </a:solidFill>
                <a:cs typeface="Calibri"/>
              </a:rPr>
              <a:t>Current</a:t>
            </a:r>
            <a:r>
              <a:rPr sz="2800" b="1" spc="-90" dirty="0">
                <a:solidFill>
                  <a:srgbClr val="5F5F5F"/>
                </a:solidFill>
                <a:cs typeface="Calibri"/>
              </a:rPr>
              <a:t> </a:t>
            </a:r>
            <a:r>
              <a:rPr sz="2800" b="1" spc="-10" dirty="0">
                <a:solidFill>
                  <a:srgbClr val="5F5F5F"/>
                </a:solidFill>
                <a:cs typeface="Calibri"/>
              </a:rPr>
              <a:t>features:</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Integrated </a:t>
            </a:r>
            <a:r>
              <a:rPr sz="2800" dirty="0">
                <a:solidFill>
                  <a:srgbClr val="5F5F5F"/>
                </a:solidFill>
                <a:cs typeface="Calibri"/>
              </a:rPr>
              <a:t>with </a:t>
            </a:r>
            <a:r>
              <a:rPr sz="2800" spc="-10" dirty="0">
                <a:solidFill>
                  <a:srgbClr val="5F5F5F"/>
                </a:solidFill>
                <a:cs typeface="Calibri"/>
              </a:rPr>
              <a:t>mist</a:t>
            </a:r>
            <a:r>
              <a:rPr sz="2800" spc="30" dirty="0">
                <a:solidFill>
                  <a:srgbClr val="5F5F5F"/>
                </a:solidFill>
                <a:cs typeface="Calibri"/>
              </a:rPr>
              <a:t> </a:t>
            </a:r>
            <a:r>
              <a:rPr sz="2800" dirty="0">
                <a:solidFill>
                  <a:srgbClr val="5F5F5F"/>
                </a:solidFill>
                <a:cs typeface="Calibri"/>
              </a:rPr>
              <a:t>browser</a:t>
            </a:r>
            <a:endParaRPr sz="2800">
              <a:solidFill>
                <a:prstClr val="black"/>
              </a:solidFill>
              <a:cs typeface="Calibri"/>
            </a:endParaRPr>
          </a:p>
          <a:p>
            <a:pPr>
              <a:spcBef>
                <a:spcPts val="11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Light client</a:t>
            </a:r>
            <a:r>
              <a:rPr sz="2800" spc="30" dirty="0">
                <a:solidFill>
                  <a:srgbClr val="5F5F5F"/>
                </a:solidFill>
                <a:cs typeface="Calibri"/>
              </a:rPr>
              <a:t> </a:t>
            </a:r>
            <a:r>
              <a:rPr sz="2800" spc="-10" dirty="0">
                <a:solidFill>
                  <a:srgbClr val="5F5F5F"/>
                </a:solidFill>
                <a:cs typeface="Calibri"/>
              </a:rPr>
              <a:t>(Beta)</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Swarm</a:t>
            </a:r>
            <a:r>
              <a:rPr sz="2800" spc="-90" dirty="0">
                <a:solidFill>
                  <a:srgbClr val="5F5F5F"/>
                </a:solidFill>
                <a:cs typeface="Calibri"/>
              </a:rPr>
              <a:t> </a:t>
            </a:r>
            <a:r>
              <a:rPr sz="2800" spc="-10" dirty="0">
                <a:solidFill>
                  <a:srgbClr val="5F5F5F"/>
                </a:solidFill>
                <a:cs typeface="Calibri"/>
              </a:rPr>
              <a:t>(POC)</a:t>
            </a:r>
            <a:endParaRPr sz="2800">
              <a:solidFill>
                <a:prstClr val="black"/>
              </a:solidFill>
              <a:cs typeface="Calibri"/>
            </a:endParaRPr>
          </a:p>
          <a:p>
            <a:pPr>
              <a:spcBef>
                <a:spcPts val="9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Whisper </a:t>
            </a:r>
            <a:r>
              <a:rPr sz="2800" spc="-20" dirty="0">
                <a:solidFill>
                  <a:srgbClr val="5F5F5F"/>
                </a:solidFill>
                <a:cs typeface="Calibri"/>
              </a:rPr>
              <a:t>(POC)</a:t>
            </a:r>
            <a:endParaRPr sz="2800">
              <a:solidFill>
                <a:prstClr val="black"/>
              </a:solidFill>
              <a:cs typeface="Calibri"/>
            </a:endParaRPr>
          </a:p>
        </p:txBody>
      </p:sp>
      <p:pic>
        <p:nvPicPr>
          <p:cNvPr id="3" name="Picture 2"/>
          <p:cNvPicPr>
            <a:picLocks noChangeAspect="1"/>
          </p:cNvPicPr>
          <p:nvPr/>
        </p:nvPicPr>
        <p:blipFill>
          <a:blip r:embed="rId5"/>
          <a:stretch>
            <a:fillRect/>
          </a:stretch>
        </p:blipFill>
        <p:spPr>
          <a:xfrm>
            <a:off x="5148262" y="3490912"/>
            <a:ext cx="10628433" cy="4395788"/>
          </a:xfrm>
          <a:prstGeom prst="rect">
            <a:avLst/>
          </a:prstGeom>
        </p:spPr>
      </p:pic>
    </p:spTree>
    <p:extLst>
      <p:ext uri="{BB962C8B-B14F-4D97-AF65-F5344CB8AC3E}">
        <p14:creationId xmlns:p14="http://schemas.microsoft.com/office/powerpoint/2010/main" val="17060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8506766" cy="886140"/>
          </a:xfrm>
          <a:prstGeom prst="rect">
            <a:avLst/>
          </a:prstGeom>
        </p:spPr>
        <p:txBody>
          <a:bodyPr vert="horz" wrap="square" lIns="0" tIns="24130" rIns="0" bIns="0" rtlCol="0">
            <a:spAutoFit/>
          </a:bodyPr>
          <a:lstStyle/>
          <a:p>
            <a:pPr marL="25400">
              <a:spcBef>
                <a:spcPts val="190"/>
              </a:spcBef>
            </a:pPr>
            <a:r>
              <a:rPr lang="en-IN" sz="5600" spc="-30" dirty="0" smtClean="0">
                <a:solidFill>
                  <a:srgbClr val="095A82"/>
                </a:solidFill>
              </a:rPr>
              <a:t>Download </a:t>
            </a:r>
            <a:r>
              <a:rPr sz="5600" spc="-30" dirty="0" smtClean="0">
                <a:solidFill>
                  <a:srgbClr val="095A82"/>
                </a:solidFill>
              </a:rPr>
              <a:t>G</a:t>
            </a:r>
            <a:r>
              <a:rPr sz="5600" spc="-20" dirty="0" smtClean="0">
                <a:solidFill>
                  <a:srgbClr val="095A82"/>
                </a:solidFill>
              </a:rPr>
              <a:t>o-</a:t>
            </a:r>
            <a:r>
              <a:rPr sz="5600" spc="-10" dirty="0" smtClean="0">
                <a:solidFill>
                  <a:srgbClr val="095A82"/>
                </a:solidFill>
              </a:rPr>
              <a:t>Ethereum</a:t>
            </a:r>
            <a:endParaRPr sz="5600" dirty="0"/>
          </a:p>
        </p:txBody>
      </p:sp>
      <p:pic>
        <p:nvPicPr>
          <p:cNvPr id="3" name="Picture 2"/>
          <p:cNvPicPr>
            <a:picLocks noChangeAspect="1"/>
          </p:cNvPicPr>
          <p:nvPr/>
        </p:nvPicPr>
        <p:blipFill>
          <a:blip r:embed="rId5"/>
          <a:stretch>
            <a:fillRect/>
          </a:stretch>
        </p:blipFill>
        <p:spPr>
          <a:xfrm>
            <a:off x="1773935" y="2400300"/>
            <a:ext cx="14841633" cy="5334000"/>
          </a:xfrm>
          <a:prstGeom prst="rect">
            <a:avLst/>
          </a:prstGeom>
        </p:spPr>
      </p:pic>
    </p:spTree>
    <p:extLst>
      <p:ext uri="{BB962C8B-B14F-4D97-AF65-F5344CB8AC3E}">
        <p14:creationId xmlns:p14="http://schemas.microsoft.com/office/powerpoint/2010/main" val="3130831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178943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Parity</a:t>
            </a:r>
            <a:endParaRPr sz="5600"/>
          </a:p>
        </p:txBody>
      </p:sp>
      <p:sp>
        <p:nvSpPr>
          <p:cNvPr id="12" name="object 3"/>
          <p:cNvSpPr txBox="1"/>
          <p:nvPr/>
        </p:nvSpPr>
        <p:spPr>
          <a:xfrm>
            <a:off x="942035" y="1896111"/>
            <a:ext cx="16059150" cy="2145459"/>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Parity </a:t>
            </a:r>
            <a:r>
              <a:rPr sz="2800" dirty="0">
                <a:solidFill>
                  <a:srgbClr val="5F5F5F"/>
                </a:solidFill>
                <a:cs typeface="Calibri"/>
              </a:rPr>
              <a:t>claims to </a:t>
            </a:r>
            <a:r>
              <a:rPr sz="2800" spc="-10" dirty="0">
                <a:solidFill>
                  <a:srgbClr val="5F5F5F"/>
                </a:solidFill>
                <a:cs typeface="Calibri"/>
              </a:rPr>
              <a:t>be </a:t>
            </a:r>
            <a:r>
              <a:rPr sz="2800" dirty="0">
                <a:solidFill>
                  <a:srgbClr val="5F5F5F"/>
                </a:solidFill>
                <a:cs typeface="Calibri"/>
              </a:rPr>
              <a:t>the world’s </a:t>
            </a:r>
            <a:r>
              <a:rPr sz="2800" spc="-10" dirty="0">
                <a:solidFill>
                  <a:srgbClr val="5F5F5F"/>
                </a:solidFill>
                <a:cs typeface="Calibri"/>
              </a:rPr>
              <a:t>fastest and lightest Ethereum</a:t>
            </a:r>
            <a:r>
              <a:rPr sz="2800" spc="100" dirty="0">
                <a:solidFill>
                  <a:srgbClr val="5F5F5F"/>
                </a:solidFill>
                <a:cs typeface="Calibri"/>
              </a:rPr>
              <a:t> </a:t>
            </a:r>
            <a:r>
              <a:rPr sz="2800" spc="-10" dirty="0">
                <a:solidFill>
                  <a:srgbClr val="5F5F5F"/>
                </a:solidFill>
                <a:cs typeface="Calibri"/>
              </a:rPr>
              <a:t>client</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It </a:t>
            </a:r>
            <a:r>
              <a:rPr sz="2800" dirty="0">
                <a:solidFill>
                  <a:srgbClr val="5F5F5F"/>
                </a:solidFill>
                <a:cs typeface="Calibri"/>
              </a:rPr>
              <a:t>is written in </a:t>
            </a:r>
            <a:r>
              <a:rPr sz="2800" spc="-10" dirty="0">
                <a:solidFill>
                  <a:srgbClr val="5F5F5F"/>
                </a:solidFill>
                <a:cs typeface="Calibri"/>
              </a:rPr>
              <a:t>the </a:t>
            </a:r>
            <a:r>
              <a:rPr sz="2800" b="1" dirty="0">
                <a:solidFill>
                  <a:srgbClr val="5F5F5F"/>
                </a:solidFill>
                <a:cs typeface="Calibri"/>
              </a:rPr>
              <a:t>Rust </a:t>
            </a:r>
            <a:r>
              <a:rPr sz="2800" spc="-10" dirty="0">
                <a:solidFill>
                  <a:srgbClr val="5F5F5F"/>
                </a:solidFill>
                <a:cs typeface="Calibri"/>
              </a:rPr>
              <a:t>language, which offers </a:t>
            </a:r>
            <a:r>
              <a:rPr sz="2800" dirty="0">
                <a:solidFill>
                  <a:srgbClr val="5F5F5F"/>
                </a:solidFill>
                <a:cs typeface="Calibri"/>
              </a:rPr>
              <a:t>improved reliability, </a:t>
            </a:r>
            <a:r>
              <a:rPr sz="2800" spc="-10" dirty="0">
                <a:solidFill>
                  <a:srgbClr val="5F5F5F"/>
                </a:solidFill>
                <a:cs typeface="Calibri"/>
              </a:rPr>
              <a:t>performance, and code</a:t>
            </a:r>
            <a:r>
              <a:rPr sz="2800" spc="60" dirty="0">
                <a:solidFill>
                  <a:srgbClr val="5F5F5F"/>
                </a:solidFill>
                <a:cs typeface="Calibri"/>
              </a:rPr>
              <a:t> </a:t>
            </a:r>
            <a:r>
              <a:rPr sz="2800" dirty="0">
                <a:solidFill>
                  <a:srgbClr val="5F5F5F"/>
                </a:solidFill>
                <a:cs typeface="Calibri"/>
              </a:rPr>
              <a:t>clarity</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Parity is </a:t>
            </a:r>
            <a:r>
              <a:rPr sz="2800" spc="-10" dirty="0">
                <a:solidFill>
                  <a:srgbClr val="5F5F5F"/>
                </a:solidFill>
                <a:cs typeface="Calibri"/>
              </a:rPr>
              <a:t>being developed by </a:t>
            </a:r>
            <a:r>
              <a:rPr sz="2800" b="1" dirty="0">
                <a:solidFill>
                  <a:srgbClr val="5F5F5F"/>
                </a:solidFill>
                <a:cs typeface="Calibri"/>
              </a:rPr>
              <a:t>Ethcore</a:t>
            </a:r>
            <a:r>
              <a:rPr sz="2800" dirty="0">
                <a:solidFill>
                  <a:srgbClr val="5F5F5F"/>
                </a:solidFill>
                <a:cs typeface="Calibri"/>
              </a:rPr>
              <a:t>, which was </a:t>
            </a:r>
            <a:r>
              <a:rPr sz="2800" spc="-10" dirty="0">
                <a:solidFill>
                  <a:srgbClr val="5F5F5F"/>
                </a:solidFill>
                <a:cs typeface="Calibri"/>
              </a:rPr>
              <a:t>founded by several members </a:t>
            </a:r>
            <a:r>
              <a:rPr sz="2800" dirty="0">
                <a:solidFill>
                  <a:srgbClr val="5F5F5F"/>
                </a:solidFill>
                <a:cs typeface="Calibri"/>
              </a:rPr>
              <a:t>of </a:t>
            </a:r>
            <a:r>
              <a:rPr sz="2800" spc="-10" dirty="0">
                <a:solidFill>
                  <a:srgbClr val="5F5F5F"/>
                </a:solidFill>
                <a:cs typeface="Calibri"/>
              </a:rPr>
              <a:t>the Ethereum</a:t>
            </a:r>
            <a:r>
              <a:rPr sz="2800" spc="330" dirty="0">
                <a:solidFill>
                  <a:srgbClr val="5F5F5F"/>
                </a:solidFill>
                <a:cs typeface="Calibri"/>
              </a:rPr>
              <a:t> </a:t>
            </a:r>
            <a:r>
              <a:rPr sz="2800" spc="-10" dirty="0">
                <a:solidFill>
                  <a:srgbClr val="5F5F5F"/>
                </a:solidFill>
                <a:cs typeface="Calibri"/>
              </a:rPr>
              <a:t>Foundation</a:t>
            </a:r>
            <a:endParaRPr sz="2800">
              <a:solidFill>
                <a:prstClr val="black"/>
              </a:solidFill>
              <a:cs typeface="Calibri"/>
            </a:endParaRPr>
          </a:p>
        </p:txBody>
      </p:sp>
      <p:sp>
        <p:nvSpPr>
          <p:cNvPr id="13" name="object 4"/>
          <p:cNvSpPr txBox="1"/>
          <p:nvPr/>
        </p:nvSpPr>
        <p:spPr>
          <a:xfrm>
            <a:off x="1054995" y="7309188"/>
            <a:ext cx="4081778" cy="2144177"/>
          </a:xfrm>
          <a:prstGeom prst="rect">
            <a:avLst/>
          </a:prstGeom>
        </p:spPr>
        <p:txBody>
          <a:bodyPr vert="horz" wrap="square" lIns="0" tIns="25400" rIns="0" bIns="0" rtlCol="0">
            <a:spAutoFit/>
          </a:bodyPr>
          <a:lstStyle/>
          <a:p>
            <a:pPr marL="25400">
              <a:spcBef>
                <a:spcPts val="200"/>
              </a:spcBef>
            </a:pPr>
            <a:r>
              <a:rPr sz="2800" b="1" spc="-10" dirty="0">
                <a:solidFill>
                  <a:srgbClr val="5F5F5F"/>
                </a:solidFill>
                <a:cs typeface="Calibri"/>
              </a:rPr>
              <a:t>Current</a:t>
            </a:r>
            <a:r>
              <a:rPr sz="2800" b="1" spc="-80" dirty="0">
                <a:solidFill>
                  <a:srgbClr val="5F5F5F"/>
                </a:solidFill>
                <a:cs typeface="Calibri"/>
              </a:rPr>
              <a:t> </a:t>
            </a:r>
            <a:r>
              <a:rPr sz="2800" b="1" spc="-10" dirty="0">
                <a:solidFill>
                  <a:srgbClr val="5F5F5F"/>
                </a:solidFill>
                <a:cs typeface="Calibri"/>
              </a:rPr>
              <a:t>features:</a:t>
            </a:r>
            <a:endParaRPr sz="2800" dirty="0">
              <a:solidFill>
                <a:prstClr val="black"/>
              </a:solidFill>
              <a:cs typeface="Calibri"/>
            </a:endParaRPr>
          </a:p>
          <a:p>
            <a:pPr>
              <a:spcBef>
                <a:spcPts val="90"/>
              </a:spcBef>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Small memory</a:t>
            </a:r>
            <a:r>
              <a:rPr sz="2800" spc="-130" dirty="0">
                <a:solidFill>
                  <a:srgbClr val="5F5F5F"/>
                </a:solidFill>
                <a:cs typeface="Calibri"/>
              </a:rPr>
              <a:t> </a:t>
            </a:r>
            <a:r>
              <a:rPr sz="2800" spc="-10" dirty="0">
                <a:solidFill>
                  <a:srgbClr val="5F5F5F"/>
                </a:solidFill>
                <a:cs typeface="Calibri"/>
              </a:rPr>
              <a:t>footprint</a:t>
            </a:r>
            <a:endParaRPr sz="2800" dirty="0">
              <a:solidFill>
                <a:prstClr val="black"/>
              </a:solidFill>
              <a:cs typeface="Calibri"/>
            </a:endParaRPr>
          </a:p>
          <a:p>
            <a:pPr>
              <a:spcBef>
                <a:spcPts val="11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Fast</a:t>
            </a:r>
            <a:r>
              <a:rPr sz="2800" spc="-30" dirty="0">
                <a:solidFill>
                  <a:srgbClr val="5F5F5F"/>
                </a:solidFill>
                <a:cs typeface="Calibri"/>
              </a:rPr>
              <a:t> </a:t>
            </a:r>
            <a:r>
              <a:rPr sz="2800" spc="-10" dirty="0">
                <a:solidFill>
                  <a:srgbClr val="5F5F5F"/>
                </a:solidFill>
                <a:cs typeface="Calibri"/>
              </a:rPr>
              <a:t>performance</a:t>
            </a:r>
            <a:endParaRPr sz="2800" dirty="0">
              <a:solidFill>
                <a:prstClr val="black"/>
              </a:solidFill>
              <a:cs typeface="Calibri"/>
            </a:endParaRPr>
          </a:p>
        </p:txBody>
      </p:sp>
      <p:sp>
        <p:nvSpPr>
          <p:cNvPr id="14" name="object 5"/>
          <p:cNvSpPr/>
          <p:nvPr/>
        </p:nvSpPr>
        <p:spPr>
          <a:xfrm>
            <a:off x="15544800" y="7309188"/>
            <a:ext cx="2438398" cy="2143063"/>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pic>
        <p:nvPicPr>
          <p:cNvPr id="3" name="Picture 2"/>
          <p:cNvPicPr>
            <a:picLocks noChangeAspect="1"/>
          </p:cNvPicPr>
          <p:nvPr/>
        </p:nvPicPr>
        <p:blipFill>
          <a:blip r:embed="rId6"/>
          <a:stretch>
            <a:fillRect/>
          </a:stretch>
        </p:blipFill>
        <p:spPr>
          <a:xfrm>
            <a:off x="3336035" y="4041570"/>
            <a:ext cx="10608565" cy="3275202"/>
          </a:xfrm>
          <a:prstGeom prst="rect">
            <a:avLst/>
          </a:prstGeom>
        </p:spPr>
      </p:pic>
    </p:spTree>
    <p:extLst>
      <p:ext uri="{BB962C8B-B14F-4D97-AF65-F5344CB8AC3E}">
        <p14:creationId xmlns:p14="http://schemas.microsoft.com/office/powerpoint/2010/main" val="209999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622076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Download Parity</a:t>
            </a:r>
            <a:endParaRPr sz="5600" dirty="0"/>
          </a:p>
        </p:txBody>
      </p:sp>
      <p:pic>
        <p:nvPicPr>
          <p:cNvPr id="3" name="Picture 2"/>
          <p:cNvPicPr>
            <a:picLocks noChangeAspect="1"/>
          </p:cNvPicPr>
          <p:nvPr/>
        </p:nvPicPr>
        <p:blipFill>
          <a:blip r:embed="rId5"/>
          <a:stretch>
            <a:fillRect/>
          </a:stretch>
        </p:blipFill>
        <p:spPr>
          <a:xfrm>
            <a:off x="2197608" y="2307388"/>
            <a:ext cx="13816020" cy="6104189"/>
          </a:xfrm>
          <a:prstGeom prst="rect">
            <a:avLst/>
          </a:prstGeom>
        </p:spPr>
      </p:pic>
    </p:spTree>
    <p:extLst>
      <p:ext uri="{BB962C8B-B14F-4D97-AF65-F5344CB8AC3E}">
        <p14:creationId xmlns:p14="http://schemas.microsoft.com/office/powerpoint/2010/main" val="3864354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6220766" cy="886140"/>
          </a:xfrm>
          <a:prstGeom prst="rect">
            <a:avLst/>
          </a:prstGeom>
        </p:spPr>
        <p:txBody>
          <a:bodyPr vert="horz" wrap="square" lIns="0" tIns="24130" rIns="0" bIns="0" rtlCol="0">
            <a:spAutoFit/>
          </a:bodyPr>
          <a:lstStyle/>
          <a:p>
            <a:pPr marL="25400">
              <a:spcBef>
                <a:spcPts val="190"/>
              </a:spcBef>
            </a:pPr>
            <a:r>
              <a:rPr sz="5600" spc="-10" dirty="0" smtClean="0">
                <a:solidFill>
                  <a:srgbClr val="095A82"/>
                </a:solidFill>
              </a:rPr>
              <a:t>Ethereum</a:t>
            </a:r>
            <a:r>
              <a:rPr lang="en-IN" sz="5600" spc="-10" dirty="0" smtClean="0">
                <a:solidFill>
                  <a:srgbClr val="095A82"/>
                </a:solidFill>
              </a:rPr>
              <a:t> Browsers</a:t>
            </a:r>
            <a:endParaRPr sz="5600" dirty="0"/>
          </a:p>
        </p:txBody>
      </p:sp>
      <p:pic>
        <p:nvPicPr>
          <p:cNvPr id="3" name="Picture 2"/>
          <p:cNvPicPr>
            <a:picLocks noChangeAspect="1"/>
          </p:cNvPicPr>
          <p:nvPr/>
        </p:nvPicPr>
        <p:blipFill>
          <a:blip r:embed="rId5"/>
          <a:stretch>
            <a:fillRect/>
          </a:stretch>
        </p:blipFill>
        <p:spPr>
          <a:xfrm>
            <a:off x="1779015" y="1842253"/>
            <a:ext cx="14792470" cy="7515870"/>
          </a:xfrm>
          <a:prstGeom prst="rect">
            <a:avLst/>
          </a:prstGeom>
        </p:spPr>
      </p:pic>
    </p:spTree>
    <p:extLst>
      <p:ext uri="{BB962C8B-B14F-4D97-AF65-F5344CB8AC3E}">
        <p14:creationId xmlns:p14="http://schemas.microsoft.com/office/powerpoint/2010/main" val="221394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6220766" cy="886140"/>
          </a:xfrm>
          <a:prstGeom prst="rect">
            <a:avLst/>
          </a:prstGeom>
        </p:spPr>
        <p:txBody>
          <a:bodyPr vert="horz" wrap="square" lIns="0" tIns="24130" rIns="0" bIns="0" rtlCol="0">
            <a:spAutoFit/>
          </a:bodyPr>
          <a:lstStyle/>
          <a:p>
            <a:pPr marL="25400">
              <a:spcBef>
                <a:spcPts val="190"/>
              </a:spcBef>
            </a:pPr>
            <a:r>
              <a:rPr sz="5600" spc="-10" dirty="0" smtClean="0">
                <a:solidFill>
                  <a:srgbClr val="095A82"/>
                </a:solidFill>
              </a:rPr>
              <a:t>Ethereum</a:t>
            </a:r>
            <a:r>
              <a:rPr lang="en-IN" sz="5600" spc="-10" dirty="0" smtClean="0">
                <a:solidFill>
                  <a:srgbClr val="095A82"/>
                </a:solidFill>
              </a:rPr>
              <a:t> Libraries</a:t>
            </a:r>
            <a:endParaRPr sz="5600" dirty="0"/>
          </a:p>
        </p:txBody>
      </p:sp>
      <p:pic>
        <p:nvPicPr>
          <p:cNvPr id="3" name="Picture 2"/>
          <p:cNvPicPr>
            <a:picLocks noChangeAspect="1"/>
          </p:cNvPicPr>
          <p:nvPr/>
        </p:nvPicPr>
        <p:blipFill>
          <a:blip r:embed="rId5"/>
          <a:stretch>
            <a:fillRect/>
          </a:stretch>
        </p:blipFill>
        <p:spPr>
          <a:xfrm>
            <a:off x="1773934" y="1947097"/>
            <a:ext cx="14304265" cy="7329571"/>
          </a:xfrm>
          <a:prstGeom prst="rect">
            <a:avLst/>
          </a:prstGeom>
        </p:spPr>
      </p:pic>
    </p:spTree>
    <p:extLst>
      <p:ext uri="{BB962C8B-B14F-4D97-AF65-F5344CB8AC3E}">
        <p14:creationId xmlns:p14="http://schemas.microsoft.com/office/powerpoint/2010/main" val="1660438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244856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We</a:t>
            </a:r>
            <a:r>
              <a:rPr sz="5600" spc="-30" dirty="0">
                <a:solidFill>
                  <a:srgbClr val="095A82"/>
                </a:solidFill>
              </a:rPr>
              <a:t>b</a:t>
            </a:r>
            <a:r>
              <a:rPr sz="5600" spc="-10" dirty="0">
                <a:solidFill>
                  <a:srgbClr val="095A82"/>
                </a:solidFill>
              </a:rPr>
              <a:t>3.js</a:t>
            </a:r>
            <a:endParaRPr sz="5600"/>
          </a:p>
        </p:txBody>
      </p:sp>
      <p:sp>
        <p:nvSpPr>
          <p:cNvPr id="12" name="object 3"/>
          <p:cNvSpPr txBox="1"/>
          <p:nvPr/>
        </p:nvSpPr>
        <p:spPr>
          <a:xfrm>
            <a:off x="942034" y="1653489"/>
            <a:ext cx="11602720" cy="1377300"/>
          </a:xfrm>
          <a:prstGeom prst="rect">
            <a:avLst/>
          </a:prstGeom>
        </p:spPr>
        <p:txBody>
          <a:bodyPr vert="horz" wrap="square" lIns="0" tIns="269240" rIns="0" bIns="0" rtlCol="0">
            <a:spAutoFit/>
          </a:bodyPr>
          <a:lstStyle/>
          <a:p>
            <a:pPr marL="598170" indent="-572770">
              <a:spcBef>
                <a:spcPts val="2120"/>
              </a:spcBef>
              <a:buClr>
                <a:srgbClr val="095A82"/>
              </a:buClr>
              <a:buFont typeface="Wingdings"/>
              <a:buChar char=""/>
              <a:tabLst>
                <a:tab pos="598170" algn="l"/>
                <a:tab pos="599440" algn="l"/>
              </a:tabLst>
            </a:pPr>
            <a:r>
              <a:rPr sz="2800" spc="-10" dirty="0">
                <a:solidFill>
                  <a:srgbClr val="5F5F5F"/>
                </a:solidFill>
                <a:cs typeface="Calibri"/>
              </a:rPr>
              <a:t>The </a:t>
            </a:r>
            <a:r>
              <a:rPr sz="2800" dirty="0">
                <a:solidFill>
                  <a:srgbClr val="5F5F5F"/>
                </a:solidFill>
                <a:cs typeface="Calibri"/>
              </a:rPr>
              <a:t>key </a:t>
            </a:r>
            <a:r>
              <a:rPr sz="2800" spc="-10" dirty="0">
                <a:solidFill>
                  <a:srgbClr val="5F5F5F"/>
                </a:solidFill>
                <a:cs typeface="Calibri"/>
              </a:rPr>
              <a:t>connection between the Ethereum </a:t>
            </a:r>
            <a:r>
              <a:rPr sz="2800" dirty="0">
                <a:solidFill>
                  <a:srgbClr val="5F5F5F"/>
                </a:solidFill>
                <a:cs typeface="Calibri"/>
              </a:rPr>
              <a:t>network </a:t>
            </a:r>
            <a:r>
              <a:rPr sz="2800" spc="-10" dirty="0">
                <a:solidFill>
                  <a:srgbClr val="5F5F5F"/>
                </a:solidFill>
                <a:cs typeface="Calibri"/>
              </a:rPr>
              <a:t>and </a:t>
            </a:r>
            <a:r>
              <a:rPr sz="2800" dirty="0">
                <a:solidFill>
                  <a:srgbClr val="5F5F5F"/>
                </a:solidFill>
                <a:cs typeface="Calibri"/>
              </a:rPr>
              <a:t>your</a:t>
            </a:r>
            <a:r>
              <a:rPr sz="2800" spc="120" dirty="0">
                <a:solidFill>
                  <a:srgbClr val="5F5F5F"/>
                </a:solidFill>
                <a:cs typeface="Calibri"/>
              </a:rPr>
              <a:t> </a:t>
            </a:r>
            <a:r>
              <a:rPr sz="2800" spc="-10" dirty="0">
                <a:solidFill>
                  <a:srgbClr val="5F5F5F"/>
                </a:solidFill>
                <a:cs typeface="Calibri"/>
              </a:rPr>
              <a:t>DApp</a:t>
            </a:r>
            <a:endParaRPr sz="2800">
              <a:solidFill>
                <a:prstClr val="black"/>
              </a:solidFill>
              <a:cs typeface="Calibri"/>
            </a:endParaRPr>
          </a:p>
          <a:p>
            <a:pPr marL="598170" indent="-572770">
              <a:spcBef>
                <a:spcPts val="1920"/>
              </a:spcBef>
              <a:buClr>
                <a:srgbClr val="095A82"/>
              </a:buClr>
              <a:buFont typeface="Wingdings"/>
              <a:buChar char=""/>
              <a:tabLst>
                <a:tab pos="598170" algn="l"/>
                <a:tab pos="599440" algn="l"/>
              </a:tabLst>
            </a:pPr>
            <a:r>
              <a:rPr sz="2800" spc="-10" dirty="0">
                <a:solidFill>
                  <a:srgbClr val="5F5F5F"/>
                </a:solidFill>
                <a:cs typeface="Calibri"/>
              </a:rPr>
              <a:t>Web3 </a:t>
            </a:r>
            <a:r>
              <a:rPr sz="2800" dirty="0">
                <a:solidFill>
                  <a:srgbClr val="5F5F5F"/>
                </a:solidFill>
                <a:cs typeface="Calibri"/>
              </a:rPr>
              <a:t>allows you to </a:t>
            </a:r>
            <a:r>
              <a:rPr sz="2800" spc="-10" dirty="0">
                <a:solidFill>
                  <a:srgbClr val="5F5F5F"/>
                </a:solidFill>
                <a:cs typeface="Calibri"/>
              </a:rPr>
              <a:t>compile, deploy, </a:t>
            </a:r>
            <a:r>
              <a:rPr sz="2800" dirty="0">
                <a:solidFill>
                  <a:srgbClr val="5F5F5F"/>
                </a:solidFill>
                <a:cs typeface="Calibri"/>
              </a:rPr>
              <a:t>and </a:t>
            </a:r>
            <a:r>
              <a:rPr sz="2800" spc="-10" dirty="0">
                <a:solidFill>
                  <a:srgbClr val="5F5F5F"/>
                </a:solidFill>
                <a:cs typeface="Calibri"/>
              </a:rPr>
              <a:t>interact </a:t>
            </a:r>
            <a:r>
              <a:rPr sz="2800" dirty="0">
                <a:solidFill>
                  <a:srgbClr val="5F5F5F"/>
                </a:solidFill>
                <a:cs typeface="Calibri"/>
              </a:rPr>
              <a:t>with your </a:t>
            </a:r>
            <a:r>
              <a:rPr sz="2800" spc="-10" dirty="0">
                <a:solidFill>
                  <a:srgbClr val="5F5F5F"/>
                </a:solidFill>
                <a:cs typeface="Calibri"/>
              </a:rPr>
              <a:t>smart</a:t>
            </a:r>
            <a:r>
              <a:rPr sz="2800" spc="80" dirty="0">
                <a:solidFill>
                  <a:srgbClr val="5F5F5F"/>
                </a:solidFill>
                <a:cs typeface="Calibri"/>
              </a:rPr>
              <a:t> </a:t>
            </a:r>
            <a:r>
              <a:rPr sz="2800" spc="-10" dirty="0">
                <a:solidFill>
                  <a:srgbClr val="5F5F5F"/>
                </a:solidFill>
                <a:cs typeface="Calibri"/>
              </a:rPr>
              <a:t>contracts</a:t>
            </a:r>
            <a:endParaRPr sz="2800">
              <a:solidFill>
                <a:prstClr val="black"/>
              </a:solidFill>
              <a:cs typeface="Calibri"/>
            </a:endParaRPr>
          </a:p>
        </p:txBody>
      </p:sp>
      <p:sp>
        <p:nvSpPr>
          <p:cNvPr id="13" name="object 4"/>
          <p:cNvSpPr/>
          <p:nvPr/>
        </p:nvSpPr>
        <p:spPr>
          <a:xfrm>
            <a:off x="1699509" y="3346202"/>
            <a:ext cx="15128094" cy="588017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98049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7287566" cy="886140"/>
          </a:xfrm>
          <a:prstGeom prst="rect">
            <a:avLst/>
          </a:prstGeom>
        </p:spPr>
        <p:txBody>
          <a:bodyPr vert="horz" wrap="square" lIns="0" tIns="24130" rIns="0" bIns="0" rtlCol="0">
            <a:spAutoFit/>
          </a:bodyPr>
          <a:lstStyle/>
          <a:p>
            <a:pPr marL="25400">
              <a:spcBef>
                <a:spcPts val="190"/>
              </a:spcBef>
            </a:pPr>
            <a:r>
              <a:rPr sz="5600" spc="-10" dirty="0" smtClean="0">
                <a:solidFill>
                  <a:srgbClr val="095A82"/>
                </a:solidFill>
              </a:rPr>
              <a:t>Ethereum</a:t>
            </a:r>
            <a:r>
              <a:rPr lang="en-IN" sz="5600" spc="-10" dirty="0" smtClean="0">
                <a:solidFill>
                  <a:srgbClr val="095A82"/>
                </a:solidFill>
              </a:rPr>
              <a:t> Frameworks</a:t>
            </a:r>
            <a:endParaRPr sz="5600" dirty="0"/>
          </a:p>
        </p:txBody>
      </p:sp>
      <p:pic>
        <p:nvPicPr>
          <p:cNvPr id="6" name="Picture 5"/>
          <p:cNvPicPr>
            <a:picLocks noChangeAspect="1"/>
          </p:cNvPicPr>
          <p:nvPr/>
        </p:nvPicPr>
        <p:blipFill>
          <a:blip r:embed="rId5"/>
          <a:stretch>
            <a:fillRect/>
          </a:stretch>
        </p:blipFill>
        <p:spPr>
          <a:xfrm>
            <a:off x="2057400" y="1903898"/>
            <a:ext cx="14325600" cy="7340503"/>
          </a:xfrm>
          <a:prstGeom prst="rect">
            <a:avLst/>
          </a:prstGeom>
        </p:spPr>
      </p:pic>
    </p:spTree>
    <p:extLst>
      <p:ext uri="{BB962C8B-B14F-4D97-AF65-F5344CB8AC3E}">
        <p14:creationId xmlns:p14="http://schemas.microsoft.com/office/powerpoint/2010/main" val="1252473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4" y="648106"/>
            <a:ext cx="14221766"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Comparison </a:t>
            </a:r>
            <a:r>
              <a:rPr lang="en-IN" sz="5600" spc="-10" dirty="0">
                <a:solidFill>
                  <a:srgbClr val="095A82"/>
                </a:solidFill>
              </a:rPr>
              <a:t>between Bitcoin &amp;</a:t>
            </a:r>
            <a:r>
              <a:rPr lang="en-IN" sz="5600" spc="170" dirty="0">
                <a:solidFill>
                  <a:srgbClr val="095A82"/>
                </a:solidFill>
              </a:rPr>
              <a:t> </a:t>
            </a:r>
            <a:r>
              <a:rPr lang="en-IN" sz="5600" spc="-10" dirty="0" smtClean="0">
                <a:solidFill>
                  <a:srgbClr val="095A82"/>
                </a:solidFill>
              </a:rPr>
              <a:t>Ethereum..</a:t>
            </a:r>
            <a:endParaRPr sz="5600" dirty="0"/>
          </a:p>
        </p:txBody>
      </p:sp>
      <p:pic>
        <p:nvPicPr>
          <p:cNvPr id="3" name="Picture 2"/>
          <p:cNvPicPr>
            <a:picLocks noChangeAspect="1"/>
          </p:cNvPicPr>
          <p:nvPr/>
        </p:nvPicPr>
        <p:blipFill>
          <a:blip r:embed="rId5"/>
          <a:stretch>
            <a:fillRect/>
          </a:stretch>
        </p:blipFill>
        <p:spPr>
          <a:xfrm>
            <a:off x="2197608" y="1845197"/>
            <a:ext cx="12934190" cy="7555701"/>
          </a:xfrm>
          <a:prstGeom prst="rect">
            <a:avLst/>
          </a:prstGeom>
        </p:spPr>
      </p:pic>
    </p:spTree>
    <p:extLst>
      <p:ext uri="{BB962C8B-B14F-4D97-AF65-F5344CB8AC3E}">
        <p14:creationId xmlns:p14="http://schemas.microsoft.com/office/powerpoint/2010/main" val="61879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622076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Download Truffle</a:t>
            </a:r>
            <a:endParaRPr sz="5600" dirty="0"/>
          </a:p>
        </p:txBody>
      </p:sp>
      <p:pic>
        <p:nvPicPr>
          <p:cNvPr id="3" name="Picture 2"/>
          <p:cNvPicPr>
            <a:picLocks noChangeAspect="1"/>
          </p:cNvPicPr>
          <p:nvPr/>
        </p:nvPicPr>
        <p:blipFill>
          <a:blip r:embed="rId5"/>
          <a:stretch>
            <a:fillRect/>
          </a:stretch>
        </p:blipFill>
        <p:spPr>
          <a:xfrm>
            <a:off x="1773935" y="1787649"/>
            <a:ext cx="15450310" cy="7358067"/>
          </a:xfrm>
          <a:prstGeom prst="rect">
            <a:avLst/>
          </a:prstGeom>
        </p:spPr>
      </p:pic>
    </p:spTree>
    <p:extLst>
      <p:ext uri="{BB962C8B-B14F-4D97-AF65-F5344CB8AC3E}">
        <p14:creationId xmlns:p14="http://schemas.microsoft.com/office/powerpoint/2010/main" val="672488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Ethereum Editor &amp; Tools</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3831235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6050566" cy="886140"/>
          </a:xfrm>
          <a:prstGeom prst="rect">
            <a:avLst/>
          </a:prstGeom>
        </p:spPr>
        <p:txBody>
          <a:bodyPr vert="horz" wrap="square" lIns="0" tIns="24130" rIns="0" bIns="0" rtlCol="0">
            <a:spAutoFit/>
          </a:bodyPr>
          <a:lstStyle/>
          <a:p>
            <a:pPr marL="25400">
              <a:spcBef>
                <a:spcPts val="190"/>
              </a:spcBef>
            </a:pPr>
            <a:r>
              <a:rPr sz="5600" spc="-10" dirty="0" smtClean="0">
                <a:solidFill>
                  <a:srgbClr val="095A82"/>
                </a:solidFill>
              </a:rPr>
              <a:t>Ethereum</a:t>
            </a:r>
            <a:r>
              <a:rPr lang="en-IN" sz="5600" spc="-10" dirty="0" smtClean="0">
                <a:solidFill>
                  <a:srgbClr val="095A82"/>
                </a:solidFill>
              </a:rPr>
              <a:t> Editor and Tools</a:t>
            </a:r>
            <a:endParaRPr sz="5600" dirty="0"/>
          </a:p>
        </p:txBody>
      </p:sp>
      <p:pic>
        <p:nvPicPr>
          <p:cNvPr id="3" name="Picture 2"/>
          <p:cNvPicPr>
            <a:picLocks noChangeAspect="1"/>
          </p:cNvPicPr>
          <p:nvPr/>
        </p:nvPicPr>
        <p:blipFill>
          <a:blip r:embed="rId5"/>
          <a:stretch>
            <a:fillRect/>
          </a:stretch>
        </p:blipFill>
        <p:spPr>
          <a:xfrm>
            <a:off x="1779015" y="2081356"/>
            <a:ext cx="13470032" cy="6719744"/>
          </a:xfrm>
          <a:prstGeom prst="rect">
            <a:avLst/>
          </a:prstGeom>
        </p:spPr>
      </p:pic>
    </p:spTree>
    <p:extLst>
      <p:ext uri="{BB962C8B-B14F-4D97-AF65-F5344CB8AC3E}">
        <p14:creationId xmlns:p14="http://schemas.microsoft.com/office/powerpoint/2010/main" val="1855515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Ethereum Front End Development</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02575588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sz="5600" spc="-10" dirty="0" smtClean="0">
                <a:solidFill>
                  <a:srgbClr val="095A82"/>
                </a:solidFill>
              </a:rPr>
              <a:t>Ethereum</a:t>
            </a:r>
            <a:r>
              <a:rPr lang="en-IN" sz="5600" spc="-10" dirty="0" smtClean="0">
                <a:solidFill>
                  <a:srgbClr val="095A82"/>
                </a:solidFill>
              </a:rPr>
              <a:t> Front-End Development</a:t>
            </a:r>
            <a:endParaRPr sz="5600" dirty="0"/>
          </a:p>
        </p:txBody>
      </p:sp>
      <p:pic>
        <p:nvPicPr>
          <p:cNvPr id="3" name="Picture 2"/>
          <p:cNvPicPr>
            <a:picLocks noChangeAspect="1"/>
          </p:cNvPicPr>
          <p:nvPr/>
        </p:nvPicPr>
        <p:blipFill>
          <a:blip r:embed="rId5"/>
          <a:stretch>
            <a:fillRect/>
          </a:stretch>
        </p:blipFill>
        <p:spPr>
          <a:xfrm>
            <a:off x="924050" y="1908975"/>
            <a:ext cx="16431260" cy="6051877"/>
          </a:xfrm>
          <a:prstGeom prst="rect">
            <a:avLst/>
          </a:prstGeom>
        </p:spPr>
      </p:pic>
    </p:spTree>
    <p:extLst>
      <p:ext uri="{BB962C8B-B14F-4D97-AF65-F5344CB8AC3E}">
        <p14:creationId xmlns:p14="http://schemas.microsoft.com/office/powerpoint/2010/main" val="207957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Ethereum Test Networks</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23455565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2850166" cy="886140"/>
          </a:xfrm>
          <a:prstGeom prst="rect">
            <a:avLst/>
          </a:prstGeom>
        </p:spPr>
        <p:txBody>
          <a:bodyPr vert="horz" wrap="square" lIns="0" tIns="24130" rIns="0" bIns="0" rtlCol="0">
            <a:spAutoFit/>
          </a:bodyPr>
          <a:lstStyle/>
          <a:p>
            <a:pPr marL="25400">
              <a:spcBef>
                <a:spcPts val="190"/>
              </a:spcBef>
            </a:pPr>
            <a:r>
              <a:rPr sz="5600" spc="-10" dirty="0" smtClean="0">
                <a:solidFill>
                  <a:srgbClr val="095A82"/>
                </a:solidFill>
              </a:rPr>
              <a:t>Ethereum</a:t>
            </a:r>
            <a:r>
              <a:rPr lang="en-IN" sz="5600" spc="-10" dirty="0" smtClean="0">
                <a:solidFill>
                  <a:srgbClr val="095A82"/>
                </a:solidFill>
              </a:rPr>
              <a:t> Test Networks</a:t>
            </a:r>
            <a:endParaRPr sz="5600" dirty="0"/>
          </a:p>
        </p:txBody>
      </p:sp>
      <p:pic>
        <p:nvPicPr>
          <p:cNvPr id="3" name="Picture 2"/>
          <p:cNvPicPr>
            <a:picLocks noChangeAspect="1"/>
          </p:cNvPicPr>
          <p:nvPr/>
        </p:nvPicPr>
        <p:blipFill>
          <a:blip r:embed="rId5"/>
          <a:stretch>
            <a:fillRect/>
          </a:stretch>
        </p:blipFill>
        <p:spPr>
          <a:xfrm>
            <a:off x="2884802" y="1901358"/>
            <a:ext cx="12519916" cy="6905314"/>
          </a:xfrm>
          <a:prstGeom prst="rect">
            <a:avLst/>
          </a:prstGeom>
        </p:spPr>
      </p:pic>
    </p:spTree>
    <p:extLst>
      <p:ext uri="{BB962C8B-B14F-4D97-AF65-F5344CB8AC3E}">
        <p14:creationId xmlns:p14="http://schemas.microsoft.com/office/powerpoint/2010/main" val="3292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6660166" cy="886140"/>
          </a:xfrm>
          <a:prstGeom prst="rect">
            <a:avLst/>
          </a:prstGeom>
        </p:spPr>
        <p:txBody>
          <a:bodyPr vert="horz" wrap="square" lIns="0" tIns="24130" rIns="0" bIns="0" rtlCol="0">
            <a:spAutoFit/>
          </a:bodyPr>
          <a:lstStyle/>
          <a:p>
            <a:pPr marL="25400">
              <a:spcBef>
                <a:spcPts val="190"/>
              </a:spcBef>
            </a:pPr>
            <a:r>
              <a:rPr lang="en-IN" sz="5600" spc="-10" dirty="0">
                <a:solidFill>
                  <a:srgbClr val="095A82"/>
                </a:solidFill>
              </a:rPr>
              <a:t>Ethereum Test </a:t>
            </a:r>
            <a:r>
              <a:rPr lang="en-IN" sz="5600" spc="-10" dirty="0" smtClean="0">
                <a:solidFill>
                  <a:srgbClr val="095A82"/>
                </a:solidFill>
              </a:rPr>
              <a:t>Networks: Ropsten</a:t>
            </a:r>
            <a:endParaRPr sz="5600" dirty="0"/>
          </a:p>
        </p:txBody>
      </p:sp>
      <p:pic>
        <p:nvPicPr>
          <p:cNvPr id="3" name="Picture 2"/>
          <p:cNvPicPr>
            <a:picLocks noChangeAspect="1"/>
          </p:cNvPicPr>
          <p:nvPr/>
        </p:nvPicPr>
        <p:blipFill>
          <a:blip r:embed="rId5"/>
          <a:stretch>
            <a:fillRect/>
          </a:stretch>
        </p:blipFill>
        <p:spPr>
          <a:xfrm>
            <a:off x="934210" y="1954910"/>
            <a:ext cx="15976244" cy="7285690"/>
          </a:xfrm>
          <a:prstGeom prst="rect">
            <a:avLst/>
          </a:prstGeom>
        </p:spPr>
      </p:pic>
    </p:spTree>
    <p:extLst>
      <p:ext uri="{BB962C8B-B14F-4D97-AF65-F5344CB8AC3E}">
        <p14:creationId xmlns:p14="http://schemas.microsoft.com/office/powerpoint/2010/main" val="1832978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10" dirty="0">
                <a:solidFill>
                  <a:srgbClr val="095A82"/>
                </a:solidFill>
              </a:rPr>
              <a:t>Ethereum Test </a:t>
            </a:r>
            <a:r>
              <a:rPr lang="en-IN" sz="5600" spc="-10" dirty="0" smtClean="0">
                <a:solidFill>
                  <a:srgbClr val="095A82"/>
                </a:solidFill>
              </a:rPr>
              <a:t>Networks: Kovan</a:t>
            </a:r>
            <a:endParaRPr sz="5600" dirty="0"/>
          </a:p>
        </p:txBody>
      </p:sp>
      <p:pic>
        <p:nvPicPr>
          <p:cNvPr id="3" name="Picture 2"/>
          <p:cNvPicPr>
            <a:picLocks noChangeAspect="1"/>
          </p:cNvPicPr>
          <p:nvPr/>
        </p:nvPicPr>
        <p:blipFill>
          <a:blip r:embed="rId5"/>
          <a:stretch>
            <a:fillRect/>
          </a:stretch>
        </p:blipFill>
        <p:spPr>
          <a:xfrm>
            <a:off x="926794" y="2062305"/>
            <a:ext cx="16428516" cy="7084297"/>
          </a:xfrm>
          <a:prstGeom prst="rect">
            <a:avLst/>
          </a:prstGeom>
        </p:spPr>
      </p:pic>
    </p:spTree>
    <p:extLst>
      <p:ext uri="{BB962C8B-B14F-4D97-AF65-F5344CB8AC3E}">
        <p14:creationId xmlns:p14="http://schemas.microsoft.com/office/powerpoint/2010/main" val="229626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10" dirty="0">
                <a:solidFill>
                  <a:srgbClr val="095A82"/>
                </a:solidFill>
              </a:rPr>
              <a:t>Ethereum Test </a:t>
            </a:r>
            <a:r>
              <a:rPr lang="en-IN" sz="5600" spc="-10" dirty="0" smtClean="0">
                <a:solidFill>
                  <a:srgbClr val="095A82"/>
                </a:solidFill>
              </a:rPr>
              <a:t>Networks: Rinke by</a:t>
            </a:r>
            <a:endParaRPr sz="5600" dirty="0"/>
          </a:p>
        </p:txBody>
      </p:sp>
      <p:pic>
        <p:nvPicPr>
          <p:cNvPr id="3" name="Picture 2"/>
          <p:cNvPicPr>
            <a:picLocks noChangeAspect="1"/>
          </p:cNvPicPr>
          <p:nvPr/>
        </p:nvPicPr>
        <p:blipFill>
          <a:blip r:embed="rId5"/>
          <a:stretch>
            <a:fillRect/>
          </a:stretch>
        </p:blipFill>
        <p:spPr>
          <a:xfrm>
            <a:off x="1059180" y="1788282"/>
            <a:ext cx="15897911" cy="7244002"/>
          </a:xfrm>
          <a:prstGeom prst="rect">
            <a:avLst/>
          </a:prstGeom>
        </p:spPr>
      </p:pic>
    </p:spTree>
    <p:extLst>
      <p:ext uri="{BB962C8B-B14F-4D97-AF65-F5344CB8AC3E}">
        <p14:creationId xmlns:p14="http://schemas.microsoft.com/office/powerpoint/2010/main" val="2190510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What do you think about Ethereum?</a:t>
            </a:r>
            <a:endParaRPr sz="5600" dirty="0">
              <a:solidFill>
                <a:schemeClr val="tx2"/>
              </a:solidFill>
            </a:endParaRPr>
          </a:p>
        </p:txBody>
      </p:sp>
      <p:sp>
        <p:nvSpPr>
          <p:cNvPr id="14" name="object 3"/>
          <p:cNvSpPr txBox="1"/>
          <p:nvPr/>
        </p:nvSpPr>
        <p:spPr>
          <a:xfrm>
            <a:off x="942034" y="1896110"/>
            <a:ext cx="16342360" cy="5353710"/>
          </a:xfrm>
          <a:prstGeom prst="rect">
            <a:avLst/>
          </a:prstGeom>
        </p:spPr>
        <p:txBody>
          <a:bodyPr vert="horz" wrap="square" lIns="0" tIns="26670" rIns="0" bIns="0" rtlCol="0">
            <a:spAutoFit/>
          </a:bodyPr>
          <a:lstStyle/>
          <a:p>
            <a:pPr marL="598170" indent="-572770">
              <a:lnSpc>
                <a:spcPct val="200000"/>
              </a:lnSpc>
              <a:buClr>
                <a:srgbClr val="095A82"/>
              </a:buClr>
              <a:buFont typeface="Wingdings"/>
              <a:buChar char=""/>
              <a:tabLst>
                <a:tab pos="598170" algn="l"/>
                <a:tab pos="599440" algn="l"/>
              </a:tabLst>
            </a:pPr>
            <a:r>
              <a:rPr lang="en-IN" altLang="en-US" sz="2000" spc="-10" dirty="0" smtClean="0">
                <a:solidFill>
                  <a:prstClr val="black"/>
                </a:solidFill>
                <a:latin typeface="Arial Rounded MT Bold" panose="020F0704030504030204" pitchFamily="34" charset="0"/>
                <a:cs typeface="Calibri"/>
              </a:rPr>
              <a:t>Ethereum</a:t>
            </a:r>
            <a:r>
              <a:rPr lang="en-IN" altLang="en-US" sz="2000" spc="-10" dirty="0">
                <a:solidFill>
                  <a:prstClr val="black"/>
                </a:solidFill>
                <a:latin typeface="Arial Rounded MT Bold" panose="020F0704030504030204" pitchFamily="34" charset="0"/>
                <a:cs typeface="Calibri"/>
              </a:rPr>
              <a:t> is an open-source, public, </a:t>
            </a:r>
            <a:r>
              <a:rPr lang="en-IN" altLang="en-US" sz="2000" spc="-10" dirty="0" smtClean="0">
                <a:solidFill>
                  <a:prstClr val="black"/>
                </a:solidFill>
                <a:latin typeface="Arial Rounded MT Bold" panose="020F0704030504030204" pitchFamily="34" charset="0"/>
                <a:cs typeface="Calibri"/>
              </a:rPr>
              <a:t>Blockchain-based</a:t>
            </a:r>
            <a:r>
              <a:rPr lang="en-IN" altLang="en-US" sz="2000" spc="-10" dirty="0">
                <a:solidFill>
                  <a:prstClr val="black"/>
                </a:solidFill>
                <a:latin typeface="Arial Rounded MT Bold" panose="020F0704030504030204" pitchFamily="34" charset="0"/>
                <a:cs typeface="Calibri"/>
              </a:rPr>
              <a:t> distributed computing platform and operating system featuring smart contract (scripting) functionality</a:t>
            </a:r>
          </a:p>
          <a:p>
            <a:pPr marL="598170" indent="-572770">
              <a:lnSpc>
                <a:spcPct val="200000"/>
              </a:lnSpc>
              <a:buClr>
                <a:srgbClr val="095A82"/>
              </a:buClr>
              <a:buFont typeface="Wingdings"/>
              <a:buChar char=""/>
              <a:tabLst>
                <a:tab pos="598170" algn="l"/>
                <a:tab pos="599440" algn="l"/>
              </a:tabLst>
            </a:pPr>
            <a:r>
              <a:rPr lang="en-IN" altLang="en-US" sz="2000" spc="-10" dirty="0">
                <a:solidFill>
                  <a:prstClr val="black"/>
                </a:solidFill>
                <a:latin typeface="Arial Rounded MT Bold" panose="020F0704030504030204" pitchFamily="34" charset="0"/>
                <a:cs typeface="Calibri"/>
              </a:rPr>
              <a:t>Modified version of Nakamoto consensus via transaction-based state transitions</a:t>
            </a:r>
          </a:p>
          <a:p>
            <a:pPr marL="598170" indent="-572770">
              <a:lnSpc>
                <a:spcPct val="200000"/>
              </a:lnSpc>
              <a:buClr>
                <a:srgbClr val="095A82"/>
              </a:buClr>
              <a:buFont typeface="Wingdings"/>
              <a:buChar char=""/>
              <a:tabLst>
                <a:tab pos="598170" algn="l"/>
                <a:tab pos="599440" algn="l"/>
              </a:tabLst>
            </a:pPr>
            <a:r>
              <a:rPr lang="en-IN" altLang="en-US" sz="2000" spc="-10" dirty="0">
                <a:solidFill>
                  <a:prstClr val="black"/>
                </a:solidFill>
                <a:latin typeface="Arial Rounded MT Bold" panose="020F0704030504030204" pitchFamily="34" charset="0"/>
                <a:cs typeface="Calibri"/>
              </a:rPr>
              <a:t>Cryptocurrency Token – Ether</a:t>
            </a:r>
          </a:p>
          <a:p>
            <a:pPr marL="598170" indent="-572770">
              <a:lnSpc>
                <a:spcPct val="200000"/>
              </a:lnSpc>
              <a:buClr>
                <a:srgbClr val="095A82"/>
              </a:buClr>
              <a:buFont typeface="Wingdings"/>
              <a:buChar char=""/>
              <a:tabLst>
                <a:tab pos="598170" algn="l"/>
                <a:tab pos="599440" algn="l"/>
              </a:tabLst>
            </a:pPr>
            <a:r>
              <a:rPr lang="en-IN" altLang="en-US" sz="2000" spc="-10" dirty="0">
                <a:solidFill>
                  <a:prstClr val="black"/>
                </a:solidFill>
                <a:latin typeface="Arial Rounded MT Bold" panose="020F0704030504030204" pitchFamily="34" charset="0"/>
                <a:cs typeface="Calibri"/>
              </a:rPr>
              <a:t>Ether can be transferred between accounts and used to compensate participant mining nodes for computations performed</a:t>
            </a:r>
          </a:p>
          <a:p>
            <a:pPr marL="598170" indent="-572770">
              <a:lnSpc>
                <a:spcPct val="200000"/>
              </a:lnSpc>
              <a:buClr>
                <a:srgbClr val="095A82"/>
              </a:buClr>
              <a:buFont typeface="Wingdings"/>
              <a:buChar char=""/>
              <a:tabLst>
                <a:tab pos="598170" algn="l"/>
                <a:tab pos="599440" algn="l"/>
              </a:tabLst>
            </a:pPr>
            <a:r>
              <a:rPr lang="en-IN" altLang="en-US" sz="2000" spc="-10" dirty="0">
                <a:solidFill>
                  <a:prstClr val="black"/>
                </a:solidFill>
                <a:latin typeface="Arial Rounded MT Bold" panose="020F0704030504030204" pitchFamily="34" charset="0"/>
                <a:cs typeface="Calibri"/>
              </a:rPr>
              <a:t>EVM – Ethereum virtual machine</a:t>
            </a:r>
          </a:p>
          <a:p>
            <a:pPr marL="598170" indent="-572770">
              <a:lnSpc>
                <a:spcPct val="200000"/>
              </a:lnSpc>
              <a:buClr>
                <a:srgbClr val="095A82"/>
              </a:buClr>
              <a:buFont typeface="Wingdings"/>
              <a:buChar char=""/>
              <a:tabLst>
                <a:tab pos="598170" algn="l"/>
                <a:tab pos="599440" algn="l"/>
              </a:tabLst>
            </a:pPr>
            <a:r>
              <a:rPr lang="en-IN" altLang="en-US" sz="2000" spc="-10" dirty="0">
                <a:solidFill>
                  <a:prstClr val="black"/>
                </a:solidFill>
                <a:latin typeface="Arial Rounded MT Bold" panose="020F0704030504030204" pitchFamily="34" charset="0"/>
                <a:cs typeface="Calibri"/>
              </a:rPr>
              <a:t>Founder – Vitalik Buterin (2014)</a:t>
            </a:r>
          </a:p>
          <a:p>
            <a:pPr marL="598170" indent="-572770">
              <a:lnSpc>
                <a:spcPct val="200000"/>
              </a:lnSpc>
              <a:buClr>
                <a:srgbClr val="095A82"/>
              </a:buClr>
              <a:buFont typeface="Wingdings"/>
              <a:buChar char=""/>
              <a:tabLst>
                <a:tab pos="598170" algn="l"/>
                <a:tab pos="599440" algn="l"/>
              </a:tabLst>
            </a:pPr>
            <a:r>
              <a:rPr lang="en-IN" altLang="en-US" sz="2000" spc="-10" dirty="0">
                <a:solidFill>
                  <a:prstClr val="black"/>
                </a:solidFill>
                <a:latin typeface="Arial Rounded MT Bold" panose="020F0704030504030204" pitchFamily="34" charset="0"/>
                <a:cs typeface="Calibri"/>
              </a:rPr>
              <a:t>It provides a programming language, called Solidity, to build the dApps </a:t>
            </a:r>
          </a:p>
          <a:p>
            <a:pPr>
              <a:lnSpc>
                <a:spcPct val="150000"/>
              </a:lnSpc>
              <a:buClr>
                <a:srgbClr val="095A82"/>
              </a:buClr>
              <a:buFont typeface="Wingdings"/>
              <a:buChar char=""/>
            </a:pPr>
            <a:endParaRPr sz="2000" dirty="0">
              <a:solidFill>
                <a:prstClr val="black"/>
              </a:solidFill>
              <a:latin typeface="Arial Rounded MT Bold" panose="020F0704030504030204" pitchFamily="34" charset="0"/>
              <a:cs typeface="Times New Roman"/>
            </a:endParaRPr>
          </a:p>
        </p:txBody>
      </p:sp>
    </p:spTree>
    <p:extLst>
      <p:ext uri="{BB962C8B-B14F-4D97-AF65-F5344CB8AC3E}">
        <p14:creationId xmlns:p14="http://schemas.microsoft.com/office/powerpoint/2010/main" val="539538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2254463"/>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srgbClr val="0070C0"/>
                </a:solidFill>
                <a:cs typeface="Calibri"/>
              </a:rPr>
              <a:t>E</a:t>
            </a:r>
            <a:r>
              <a:rPr lang="en-IN" sz="7200" b="1" spc="-5" dirty="0" smtClean="0">
                <a:solidFill>
                  <a:prstClr val="black"/>
                </a:solidFill>
                <a:cs typeface="Calibri"/>
              </a:rPr>
              <a:t>thereum </a:t>
            </a:r>
            <a:r>
              <a:rPr lang="en-IN" sz="7200" b="1" spc="-5" dirty="0" smtClean="0">
                <a:solidFill>
                  <a:srgbClr val="0070C0"/>
                </a:solidFill>
                <a:cs typeface="Calibri"/>
              </a:rPr>
              <a:t>R</a:t>
            </a:r>
            <a:r>
              <a:rPr lang="en-IN" sz="7200" b="1" spc="-5" dirty="0" smtClean="0">
                <a:solidFill>
                  <a:prstClr val="black"/>
                </a:solidFill>
                <a:cs typeface="Calibri"/>
              </a:rPr>
              <a:t>equest for </a:t>
            </a:r>
            <a:r>
              <a:rPr lang="en-IN" sz="7200" b="1" spc="-5" dirty="0" smtClean="0">
                <a:solidFill>
                  <a:srgbClr val="0070C0"/>
                </a:solidFill>
                <a:cs typeface="Calibri"/>
              </a:rPr>
              <a:t>C</a:t>
            </a:r>
            <a:r>
              <a:rPr lang="en-IN" sz="7200" b="1" spc="-5" dirty="0" smtClean="0">
                <a:solidFill>
                  <a:prstClr val="black"/>
                </a:solidFill>
                <a:cs typeface="Calibri"/>
              </a:rPr>
              <a:t>omments</a:t>
            </a:r>
          </a:p>
          <a:p>
            <a:pPr marL="12700" marR="10160" indent="7620" algn="ctr">
              <a:spcBef>
                <a:spcPts val="100"/>
              </a:spcBef>
            </a:pPr>
            <a:r>
              <a:rPr lang="en-IN" sz="7200" b="1" spc="-5" dirty="0" smtClean="0">
                <a:solidFill>
                  <a:prstClr val="black"/>
                </a:solidFill>
                <a:cs typeface="Calibri"/>
              </a:rPr>
              <a:t>ERC Tokens</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28313898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sz="5600" spc="-10" dirty="0" smtClean="0">
                <a:solidFill>
                  <a:srgbClr val="095A82"/>
                </a:solidFill>
              </a:rPr>
              <a:t>Ethereum</a:t>
            </a:r>
            <a:r>
              <a:rPr lang="en-IN" sz="5600" spc="-10" dirty="0" smtClean="0">
                <a:solidFill>
                  <a:srgbClr val="095A82"/>
                </a:solidFill>
              </a:rPr>
              <a:t> Request for Comments (ERC’s)</a:t>
            </a:r>
            <a:endParaRPr sz="5600" dirty="0"/>
          </a:p>
        </p:txBody>
      </p:sp>
      <p:pic>
        <p:nvPicPr>
          <p:cNvPr id="3" name="Picture 2"/>
          <p:cNvPicPr>
            <a:picLocks noChangeAspect="1"/>
          </p:cNvPicPr>
          <p:nvPr/>
        </p:nvPicPr>
        <p:blipFill>
          <a:blip r:embed="rId5"/>
          <a:stretch>
            <a:fillRect/>
          </a:stretch>
        </p:blipFill>
        <p:spPr>
          <a:xfrm>
            <a:off x="918970" y="1916595"/>
            <a:ext cx="15682924" cy="7324005"/>
          </a:xfrm>
          <a:prstGeom prst="rect">
            <a:avLst/>
          </a:prstGeom>
        </p:spPr>
      </p:pic>
    </p:spTree>
    <p:extLst>
      <p:ext uri="{BB962C8B-B14F-4D97-AF65-F5344CB8AC3E}">
        <p14:creationId xmlns:p14="http://schemas.microsoft.com/office/powerpoint/2010/main" val="198668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467896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Available ERC Token Standards</a:t>
            </a:r>
            <a:endParaRPr sz="5600" dirty="0"/>
          </a:p>
        </p:txBody>
      </p:sp>
      <p:pic>
        <p:nvPicPr>
          <p:cNvPr id="3" name="Picture 2"/>
          <p:cNvPicPr>
            <a:picLocks noChangeAspect="1"/>
          </p:cNvPicPr>
          <p:nvPr/>
        </p:nvPicPr>
        <p:blipFill>
          <a:blip r:embed="rId5"/>
          <a:stretch>
            <a:fillRect/>
          </a:stretch>
        </p:blipFill>
        <p:spPr>
          <a:xfrm>
            <a:off x="942034" y="1901358"/>
            <a:ext cx="16278274" cy="7339242"/>
          </a:xfrm>
          <a:prstGeom prst="rect">
            <a:avLst/>
          </a:prstGeom>
        </p:spPr>
      </p:pic>
    </p:spTree>
    <p:extLst>
      <p:ext uri="{BB962C8B-B14F-4D97-AF65-F5344CB8AC3E}">
        <p14:creationId xmlns:p14="http://schemas.microsoft.com/office/powerpoint/2010/main" val="3525293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Platform for Smart Contract</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2715777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Platform for Smart Contract</a:t>
            </a:r>
            <a:endParaRPr sz="5600" dirty="0"/>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00200" y="2184780"/>
            <a:ext cx="11678852" cy="646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419600" y="3442716"/>
            <a:ext cx="1219200" cy="1200329"/>
          </a:xfrm>
          <a:prstGeom prst="rect">
            <a:avLst/>
          </a:prstGeom>
          <a:noFill/>
        </p:spPr>
        <p:txBody>
          <a:bodyPr wrap="square" rtlCol="0">
            <a:spAutoFit/>
          </a:bodyPr>
          <a:lstStyle/>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EOS</a:t>
            </a:r>
          </a:p>
          <a:p>
            <a:pPr marL="285750" indent="-285750">
              <a:buFont typeface="Arial" panose="020B0604020202020204" pitchFamily="34" charset="0"/>
              <a:buChar char="•"/>
            </a:pPr>
            <a:r>
              <a:rPr lang="en-IN" dirty="0" smtClean="0"/>
              <a:t>Ave</a:t>
            </a:r>
          </a:p>
          <a:p>
            <a:pPr marL="285750" indent="-285750">
              <a:buFont typeface="Arial" panose="020B0604020202020204" pitchFamily="34" charset="0"/>
              <a:buChar char="•"/>
            </a:pPr>
            <a:r>
              <a:rPr lang="en-IN" dirty="0" smtClean="0"/>
              <a:t>Neo</a:t>
            </a:r>
            <a:endParaRPr lang="en-IN" dirty="0"/>
          </a:p>
        </p:txBody>
      </p:sp>
      <p:sp>
        <p:nvSpPr>
          <p:cNvPr id="14" name="TextBox 13"/>
          <p:cNvSpPr txBox="1"/>
          <p:nvPr/>
        </p:nvSpPr>
        <p:spPr>
          <a:xfrm>
            <a:off x="12344400" y="4457700"/>
            <a:ext cx="1219200" cy="1200329"/>
          </a:xfrm>
          <a:prstGeom prst="rect">
            <a:avLst/>
          </a:prstGeom>
          <a:noFill/>
        </p:spPr>
        <p:txBody>
          <a:bodyPr wrap="square" rtlCol="0">
            <a:spAutoFit/>
          </a:bodyPr>
          <a:lstStyle/>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EPH</a:t>
            </a:r>
          </a:p>
          <a:p>
            <a:pPr marL="285750" indent="-285750">
              <a:buFont typeface="Arial" panose="020B0604020202020204" pitchFamily="34" charset="0"/>
              <a:buChar char="•"/>
            </a:pPr>
            <a:r>
              <a:rPr lang="en-IN" dirty="0" smtClean="0"/>
              <a:t>QTM</a:t>
            </a:r>
          </a:p>
          <a:p>
            <a:pPr marL="285750" indent="-285750">
              <a:buFont typeface="Arial" panose="020B0604020202020204" pitchFamily="34" charset="0"/>
              <a:buChar char="•"/>
            </a:pPr>
            <a:r>
              <a:rPr lang="en-IN" dirty="0" smtClean="0"/>
              <a:t>Stellar</a:t>
            </a:r>
            <a:endParaRPr lang="en-IN" dirty="0"/>
          </a:p>
        </p:txBody>
      </p:sp>
    </p:spTree>
    <p:extLst>
      <p:ext uri="{BB962C8B-B14F-4D97-AF65-F5344CB8AC3E}">
        <p14:creationId xmlns:p14="http://schemas.microsoft.com/office/powerpoint/2010/main" val="3988099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Platform Functions in Ethereum</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5755107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943610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Platform </a:t>
            </a:r>
            <a:r>
              <a:rPr sz="5600" spc="-10" dirty="0">
                <a:solidFill>
                  <a:srgbClr val="095A82"/>
                </a:solidFill>
              </a:rPr>
              <a:t>Functions in</a:t>
            </a:r>
            <a:r>
              <a:rPr sz="5600" spc="50" dirty="0">
                <a:solidFill>
                  <a:srgbClr val="095A82"/>
                </a:solidFill>
              </a:rPr>
              <a:t> </a:t>
            </a:r>
            <a:r>
              <a:rPr sz="5600" spc="-10" dirty="0">
                <a:solidFill>
                  <a:srgbClr val="095A82"/>
                </a:solidFill>
              </a:rPr>
              <a:t>Ethereum</a:t>
            </a:r>
            <a:endParaRPr sz="5600"/>
          </a:p>
        </p:txBody>
      </p:sp>
      <p:sp>
        <p:nvSpPr>
          <p:cNvPr id="12" name="object 3"/>
          <p:cNvSpPr/>
          <p:nvPr/>
        </p:nvSpPr>
        <p:spPr>
          <a:xfrm>
            <a:off x="5550408" y="4066032"/>
            <a:ext cx="2225040" cy="550468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7089141" y="4716449"/>
            <a:ext cx="5650230" cy="3305810"/>
          </a:xfrm>
          <a:custGeom>
            <a:avLst/>
            <a:gdLst/>
            <a:ahLst/>
            <a:cxnLst/>
            <a:rect l="l" t="t" r="r" b="b"/>
            <a:pathLst>
              <a:path w="2825115" h="1652904">
                <a:moveTo>
                  <a:pt x="1622587" y="0"/>
                </a:moveTo>
                <a:lnTo>
                  <a:pt x="1570370" y="1052"/>
                </a:lnTo>
                <a:lnTo>
                  <a:pt x="1518523" y="3681"/>
                </a:lnTo>
                <a:lnTo>
                  <a:pt x="1467111" y="7861"/>
                </a:lnTo>
                <a:lnTo>
                  <a:pt x="1416199" y="13565"/>
                </a:lnTo>
                <a:lnTo>
                  <a:pt x="1365850" y="20769"/>
                </a:lnTo>
                <a:lnTo>
                  <a:pt x="1316129" y="29446"/>
                </a:lnTo>
                <a:lnTo>
                  <a:pt x="1267100" y="39570"/>
                </a:lnTo>
                <a:lnTo>
                  <a:pt x="1218829" y="51117"/>
                </a:lnTo>
                <a:lnTo>
                  <a:pt x="1171380" y="64059"/>
                </a:lnTo>
                <a:lnTo>
                  <a:pt x="1124816" y="78372"/>
                </a:lnTo>
                <a:lnTo>
                  <a:pt x="1079203" y="94029"/>
                </a:lnTo>
                <a:lnTo>
                  <a:pt x="1034605" y="111005"/>
                </a:lnTo>
                <a:lnTo>
                  <a:pt x="991086" y="129273"/>
                </a:lnTo>
                <a:lnTo>
                  <a:pt x="948712" y="148809"/>
                </a:lnTo>
                <a:lnTo>
                  <a:pt x="907546" y="169586"/>
                </a:lnTo>
                <a:lnTo>
                  <a:pt x="867653" y="191579"/>
                </a:lnTo>
                <a:lnTo>
                  <a:pt x="829097" y="214762"/>
                </a:lnTo>
                <a:lnTo>
                  <a:pt x="791943" y="239109"/>
                </a:lnTo>
                <a:lnTo>
                  <a:pt x="756256" y="264594"/>
                </a:lnTo>
                <a:lnTo>
                  <a:pt x="722099" y="291191"/>
                </a:lnTo>
                <a:lnTo>
                  <a:pt x="689538" y="318876"/>
                </a:lnTo>
                <a:lnTo>
                  <a:pt x="658637" y="347621"/>
                </a:lnTo>
                <a:lnTo>
                  <a:pt x="629460" y="377402"/>
                </a:lnTo>
                <a:lnTo>
                  <a:pt x="602071" y="408192"/>
                </a:lnTo>
                <a:lnTo>
                  <a:pt x="576536" y="439965"/>
                </a:lnTo>
                <a:lnTo>
                  <a:pt x="552919" y="472697"/>
                </a:lnTo>
                <a:lnTo>
                  <a:pt x="531284" y="506360"/>
                </a:lnTo>
                <a:lnTo>
                  <a:pt x="511695" y="540930"/>
                </a:lnTo>
                <a:lnTo>
                  <a:pt x="494218" y="576381"/>
                </a:lnTo>
                <a:lnTo>
                  <a:pt x="478916" y="612686"/>
                </a:lnTo>
                <a:lnTo>
                  <a:pt x="0" y="747560"/>
                </a:lnTo>
                <a:lnTo>
                  <a:pt x="447293" y="927138"/>
                </a:lnTo>
                <a:lnTo>
                  <a:pt x="455808" y="966946"/>
                </a:lnTo>
                <a:lnTo>
                  <a:pt x="467016" y="1006145"/>
                </a:lnTo>
                <a:lnTo>
                  <a:pt x="480853" y="1044683"/>
                </a:lnTo>
                <a:lnTo>
                  <a:pt x="497256" y="1082511"/>
                </a:lnTo>
                <a:lnTo>
                  <a:pt x="516164" y="1119578"/>
                </a:lnTo>
                <a:lnTo>
                  <a:pt x="537513" y="1155836"/>
                </a:lnTo>
                <a:lnTo>
                  <a:pt x="561240" y="1191233"/>
                </a:lnTo>
                <a:lnTo>
                  <a:pt x="587282" y="1225719"/>
                </a:lnTo>
                <a:lnTo>
                  <a:pt x="615577" y="1259244"/>
                </a:lnTo>
                <a:lnTo>
                  <a:pt x="646062" y="1291759"/>
                </a:lnTo>
                <a:lnTo>
                  <a:pt x="678673" y="1323213"/>
                </a:lnTo>
                <a:lnTo>
                  <a:pt x="713348" y="1353556"/>
                </a:lnTo>
                <a:lnTo>
                  <a:pt x="750024" y="1382738"/>
                </a:lnTo>
                <a:lnTo>
                  <a:pt x="788639" y="1410708"/>
                </a:lnTo>
                <a:lnTo>
                  <a:pt x="829129" y="1437417"/>
                </a:lnTo>
                <a:lnTo>
                  <a:pt x="871431" y="1462815"/>
                </a:lnTo>
                <a:lnTo>
                  <a:pt x="915483" y="1486851"/>
                </a:lnTo>
                <a:lnTo>
                  <a:pt x="961221" y="1509476"/>
                </a:lnTo>
                <a:lnTo>
                  <a:pt x="1008584" y="1530639"/>
                </a:lnTo>
                <a:lnTo>
                  <a:pt x="1057507" y="1550290"/>
                </a:lnTo>
                <a:lnTo>
                  <a:pt x="1107929" y="1568379"/>
                </a:lnTo>
                <a:lnTo>
                  <a:pt x="1159786" y="1584856"/>
                </a:lnTo>
                <a:lnTo>
                  <a:pt x="1213015" y="1599671"/>
                </a:lnTo>
                <a:lnTo>
                  <a:pt x="1267675" y="1612799"/>
                </a:lnTo>
                <a:lnTo>
                  <a:pt x="1323339" y="1624114"/>
                </a:lnTo>
                <a:lnTo>
                  <a:pt x="1376424" y="1633066"/>
                </a:lnTo>
                <a:lnTo>
                  <a:pt x="1429524" y="1640285"/>
                </a:lnTo>
                <a:lnTo>
                  <a:pt x="1482577" y="1645799"/>
                </a:lnTo>
                <a:lnTo>
                  <a:pt x="1535518" y="1649633"/>
                </a:lnTo>
                <a:lnTo>
                  <a:pt x="1588282" y="1651813"/>
                </a:lnTo>
                <a:lnTo>
                  <a:pt x="1640804" y="1652365"/>
                </a:lnTo>
                <a:lnTo>
                  <a:pt x="1693021" y="1651314"/>
                </a:lnTo>
                <a:lnTo>
                  <a:pt x="1744868" y="1648686"/>
                </a:lnTo>
                <a:lnTo>
                  <a:pt x="1796280" y="1644507"/>
                </a:lnTo>
                <a:lnTo>
                  <a:pt x="1847192" y="1638803"/>
                </a:lnTo>
                <a:lnTo>
                  <a:pt x="1897541" y="1631600"/>
                </a:lnTo>
                <a:lnTo>
                  <a:pt x="1947262" y="1622923"/>
                </a:lnTo>
                <a:lnTo>
                  <a:pt x="1996394" y="1612774"/>
                </a:lnTo>
                <a:lnTo>
                  <a:pt x="2044562" y="1601252"/>
                </a:lnTo>
                <a:lnTo>
                  <a:pt x="2092011" y="1588309"/>
                </a:lnTo>
                <a:lnTo>
                  <a:pt x="2138575" y="1573996"/>
                </a:lnTo>
                <a:lnTo>
                  <a:pt x="2184188" y="1558338"/>
                </a:lnTo>
                <a:lnTo>
                  <a:pt x="2228786" y="1541361"/>
                </a:lnTo>
                <a:lnTo>
                  <a:pt x="2272305" y="1523091"/>
                </a:lnTo>
                <a:lnTo>
                  <a:pt x="2314679" y="1503554"/>
                </a:lnTo>
                <a:lnTo>
                  <a:pt x="2355845" y="1482776"/>
                </a:lnTo>
                <a:lnTo>
                  <a:pt x="2395738" y="1460781"/>
                </a:lnTo>
                <a:lnTo>
                  <a:pt x="2434294" y="1437597"/>
                </a:lnTo>
                <a:lnTo>
                  <a:pt x="2471448" y="1413249"/>
                </a:lnTo>
                <a:lnTo>
                  <a:pt x="2507135" y="1387763"/>
                </a:lnTo>
                <a:lnTo>
                  <a:pt x="2541292" y="1361164"/>
                </a:lnTo>
                <a:lnTo>
                  <a:pt x="2573853" y="1333478"/>
                </a:lnTo>
                <a:lnTo>
                  <a:pt x="2604754" y="1304731"/>
                </a:lnTo>
                <a:lnTo>
                  <a:pt x="2633931" y="1274950"/>
                </a:lnTo>
                <a:lnTo>
                  <a:pt x="2661320" y="1244159"/>
                </a:lnTo>
                <a:lnTo>
                  <a:pt x="2686855" y="1212384"/>
                </a:lnTo>
                <a:lnTo>
                  <a:pt x="2710472" y="1179652"/>
                </a:lnTo>
                <a:lnTo>
                  <a:pt x="2732107" y="1145987"/>
                </a:lnTo>
                <a:lnTo>
                  <a:pt x="2751696" y="1111417"/>
                </a:lnTo>
                <a:lnTo>
                  <a:pt x="2769173" y="1075966"/>
                </a:lnTo>
                <a:lnTo>
                  <a:pt x="2784475" y="1039660"/>
                </a:lnTo>
                <a:lnTo>
                  <a:pt x="2798086" y="1000753"/>
                </a:lnTo>
                <a:lnTo>
                  <a:pt x="2808895" y="961836"/>
                </a:lnTo>
                <a:lnTo>
                  <a:pt x="2816947" y="922961"/>
                </a:lnTo>
                <a:lnTo>
                  <a:pt x="2822284" y="884182"/>
                </a:lnTo>
                <a:lnTo>
                  <a:pt x="2824953" y="845552"/>
                </a:lnTo>
                <a:lnTo>
                  <a:pt x="2824996" y="807123"/>
                </a:lnTo>
                <a:lnTo>
                  <a:pt x="2822459" y="768949"/>
                </a:lnTo>
                <a:lnTo>
                  <a:pt x="2817385" y="731083"/>
                </a:lnTo>
                <a:lnTo>
                  <a:pt x="2809819" y="693578"/>
                </a:lnTo>
                <a:lnTo>
                  <a:pt x="2799804" y="656486"/>
                </a:lnTo>
                <a:lnTo>
                  <a:pt x="2787386" y="619862"/>
                </a:lnTo>
                <a:lnTo>
                  <a:pt x="2772608" y="583757"/>
                </a:lnTo>
                <a:lnTo>
                  <a:pt x="2755515" y="548224"/>
                </a:lnTo>
                <a:lnTo>
                  <a:pt x="2736150" y="513318"/>
                </a:lnTo>
                <a:lnTo>
                  <a:pt x="2714559" y="479090"/>
                </a:lnTo>
                <a:lnTo>
                  <a:pt x="2690785" y="445595"/>
                </a:lnTo>
                <a:lnTo>
                  <a:pt x="2664872" y="412884"/>
                </a:lnTo>
                <a:lnTo>
                  <a:pt x="2636866" y="381010"/>
                </a:lnTo>
                <a:lnTo>
                  <a:pt x="2606809" y="350028"/>
                </a:lnTo>
                <a:lnTo>
                  <a:pt x="2574747" y="319989"/>
                </a:lnTo>
                <a:lnTo>
                  <a:pt x="2540723" y="290948"/>
                </a:lnTo>
                <a:lnTo>
                  <a:pt x="2504782" y="262956"/>
                </a:lnTo>
                <a:lnTo>
                  <a:pt x="2466968" y="236066"/>
                </a:lnTo>
                <a:lnTo>
                  <a:pt x="2427325" y="210333"/>
                </a:lnTo>
                <a:lnTo>
                  <a:pt x="2385898" y="185809"/>
                </a:lnTo>
                <a:lnTo>
                  <a:pt x="2342731" y="162546"/>
                </a:lnTo>
                <a:lnTo>
                  <a:pt x="2297867" y="140598"/>
                </a:lnTo>
                <a:lnTo>
                  <a:pt x="2251352" y="120018"/>
                </a:lnTo>
                <a:lnTo>
                  <a:pt x="2203229" y="100859"/>
                </a:lnTo>
                <a:lnTo>
                  <a:pt x="2153543" y="83174"/>
                </a:lnTo>
                <a:lnTo>
                  <a:pt x="2102338" y="67016"/>
                </a:lnTo>
                <a:lnTo>
                  <a:pt x="2049659" y="52438"/>
                </a:lnTo>
                <a:lnTo>
                  <a:pt x="1995548" y="39492"/>
                </a:lnTo>
                <a:lnTo>
                  <a:pt x="1940052" y="28232"/>
                </a:lnTo>
                <a:lnTo>
                  <a:pt x="1886967" y="19285"/>
                </a:lnTo>
                <a:lnTo>
                  <a:pt x="1833867" y="12069"/>
                </a:lnTo>
                <a:lnTo>
                  <a:pt x="1780814" y="6558"/>
                </a:lnTo>
                <a:lnTo>
                  <a:pt x="1727873" y="2727"/>
                </a:lnTo>
                <a:lnTo>
                  <a:pt x="1675109" y="549"/>
                </a:lnTo>
                <a:lnTo>
                  <a:pt x="1622587"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7089141" y="4716449"/>
            <a:ext cx="5650230" cy="3305810"/>
          </a:xfrm>
          <a:custGeom>
            <a:avLst/>
            <a:gdLst/>
            <a:ahLst/>
            <a:cxnLst/>
            <a:rect l="l" t="t" r="r" b="b"/>
            <a:pathLst>
              <a:path w="2825115" h="1652904">
                <a:moveTo>
                  <a:pt x="0" y="747560"/>
                </a:moveTo>
                <a:lnTo>
                  <a:pt x="478916" y="612686"/>
                </a:lnTo>
                <a:lnTo>
                  <a:pt x="494218" y="576381"/>
                </a:lnTo>
                <a:lnTo>
                  <a:pt x="511695" y="540930"/>
                </a:lnTo>
                <a:lnTo>
                  <a:pt x="531284" y="506360"/>
                </a:lnTo>
                <a:lnTo>
                  <a:pt x="552919" y="472697"/>
                </a:lnTo>
                <a:lnTo>
                  <a:pt x="576536" y="439965"/>
                </a:lnTo>
                <a:lnTo>
                  <a:pt x="602071" y="408192"/>
                </a:lnTo>
                <a:lnTo>
                  <a:pt x="629460" y="377402"/>
                </a:lnTo>
                <a:lnTo>
                  <a:pt x="658637" y="347621"/>
                </a:lnTo>
                <a:lnTo>
                  <a:pt x="689538" y="318876"/>
                </a:lnTo>
                <a:lnTo>
                  <a:pt x="722099" y="291191"/>
                </a:lnTo>
                <a:lnTo>
                  <a:pt x="756256" y="264594"/>
                </a:lnTo>
                <a:lnTo>
                  <a:pt x="791943" y="239109"/>
                </a:lnTo>
                <a:lnTo>
                  <a:pt x="829097" y="214762"/>
                </a:lnTo>
                <a:lnTo>
                  <a:pt x="867653" y="191579"/>
                </a:lnTo>
                <a:lnTo>
                  <a:pt x="907546" y="169586"/>
                </a:lnTo>
                <a:lnTo>
                  <a:pt x="948712" y="148809"/>
                </a:lnTo>
                <a:lnTo>
                  <a:pt x="991086" y="129273"/>
                </a:lnTo>
                <a:lnTo>
                  <a:pt x="1034605" y="111005"/>
                </a:lnTo>
                <a:lnTo>
                  <a:pt x="1079203" y="94029"/>
                </a:lnTo>
                <a:lnTo>
                  <a:pt x="1124816" y="78372"/>
                </a:lnTo>
                <a:lnTo>
                  <a:pt x="1171380" y="64059"/>
                </a:lnTo>
                <a:lnTo>
                  <a:pt x="1218829" y="51117"/>
                </a:lnTo>
                <a:lnTo>
                  <a:pt x="1267100" y="39570"/>
                </a:lnTo>
                <a:lnTo>
                  <a:pt x="1316129" y="29446"/>
                </a:lnTo>
                <a:lnTo>
                  <a:pt x="1365850" y="20769"/>
                </a:lnTo>
                <a:lnTo>
                  <a:pt x="1416199" y="13565"/>
                </a:lnTo>
                <a:lnTo>
                  <a:pt x="1467111" y="7861"/>
                </a:lnTo>
                <a:lnTo>
                  <a:pt x="1518523" y="3681"/>
                </a:lnTo>
                <a:lnTo>
                  <a:pt x="1570370" y="1052"/>
                </a:lnTo>
                <a:lnTo>
                  <a:pt x="1622587" y="0"/>
                </a:lnTo>
                <a:lnTo>
                  <a:pt x="1675109" y="549"/>
                </a:lnTo>
                <a:lnTo>
                  <a:pt x="1727873" y="2727"/>
                </a:lnTo>
                <a:lnTo>
                  <a:pt x="1780814" y="6558"/>
                </a:lnTo>
                <a:lnTo>
                  <a:pt x="1833867" y="12069"/>
                </a:lnTo>
                <a:lnTo>
                  <a:pt x="1886967" y="19285"/>
                </a:lnTo>
                <a:lnTo>
                  <a:pt x="1940052" y="28232"/>
                </a:lnTo>
                <a:lnTo>
                  <a:pt x="1995548" y="39492"/>
                </a:lnTo>
                <a:lnTo>
                  <a:pt x="2049659" y="52438"/>
                </a:lnTo>
                <a:lnTo>
                  <a:pt x="2102338" y="67016"/>
                </a:lnTo>
                <a:lnTo>
                  <a:pt x="2153543" y="83174"/>
                </a:lnTo>
                <a:lnTo>
                  <a:pt x="2203229" y="100859"/>
                </a:lnTo>
                <a:lnTo>
                  <a:pt x="2251352" y="120018"/>
                </a:lnTo>
                <a:lnTo>
                  <a:pt x="2297867" y="140598"/>
                </a:lnTo>
                <a:lnTo>
                  <a:pt x="2342731" y="162546"/>
                </a:lnTo>
                <a:lnTo>
                  <a:pt x="2385898" y="185809"/>
                </a:lnTo>
                <a:lnTo>
                  <a:pt x="2427325" y="210333"/>
                </a:lnTo>
                <a:lnTo>
                  <a:pt x="2466968" y="236066"/>
                </a:lnTo>
                <a:lnTo>
                  <a:pt x="2504782" y="262956"/>
                </a:lnTo>
                <a:lnTo>
                  <a:pt x="2540723" y="290948"/>
                </a:lnTo>
                <a:lnTo>
                  <a:pt x="2574747" y="319989"/>
                </a:lnTo>
                <a:lnTo>
                  <a:pt x="2606809" y="350028"/>
                </a:lnTo>
                <a:lnTo>
                  <a:pt x="2636866" y="381010"/>
                </a:lnTo>
                <a:lnTo>
                  <a:pt x="2664872" y="412884"/>
                </a:lnTo>
                <a:lnTo>
                  <a:pt x="2690785" y="445595"/>
                </a:lnTo>
                <a:lnTo>
                  <a:pt x="2714559" y="479090"/>
                </a:lnTo>
                <a:lnTo>
                  <a:pt x="2736150" y="513318"/>
                </a:lnTo>
                <a:lnTo>
                  <a:pt x="2755515" y="548224"/>
                </a:lnTo>
                <a:lnTo>
                  <a:pt x="2772608" y="583757"/>
                </a:lnTo>
                <a:lnTo>
                  <a:pt x="2787386" y="619862"/>
                </a:lnTo>
                <a:lnTo>
                  <a:pt x="2799804" y="656486"/>
                </a:lnTo>
                <a:lnTo>
                  <a:pt x="2809819" y="693578"/>
                </a:lnTo>
                <a:lnTo>
                  <a:pt x="2817385" y="731083"/>
                </a:lnTo>
                <a:lnTo>
                  <a:pt x="2822459" y="768949"/>
                </a:lnTo>
                <a:lnTo>
                  <a:pt x="2824996" y="807123"/>
                </a:lnTo>
                <a:lnTo>
                  <a:pt x="2824953" y="845552"/>
                </a:lnTo>
                <a:lnTo>
                  <a:pt x="2822284" y="884182"/>
                </a:lnTo>
                <a:lnTo>
                  <a:pt x="2816947" y="922961"/>
                </a:lnTo>
                <a:lnTo>
                  <a:pt x="2808895" y="961836"/>
                </a:lnTo>
                <a:lnTo>
                  <a:pt x="2798086" y="1000753"/>
                </a:lnTo>
                <a:lnTo>
                  <a:pt x="2784475" y="1039660"/>
                </a:lnTo>
                <a:lnTo>
                  <a:pt x="2769173" y="1075966"/>
                </a:lnTo>
                <a:lnTo>
                  <a:pt x="2751696" y="1111417"/>
                </a:lnTo>
                <a:lnTo>
                  <a:pt x="2732107" y="1145987"/>
                </a:lnTo>
                <a:lnTo>
                  <a:pt x="2710472" y="1179652"/>
                </a:lnTo>
                <a:lnTo>
                  <a:pt x="2686855" y="1212384"/>
                </a:lnTo>
                <a:lnTo>
                  <a:pt x="2661320" y="1244159"/>
                </a:lnTo>
                <a:lnTo>
                  <a:pt x="2633931" y="1274950"/>
                </a:lnTo>
                <a:lnTo>
                  <a:pt x="2604754" y="1304731"/>
                </a:lnTo>
                <a:lnTo>
                  <a:pt x="2573853" y="1333478"/>
                </a:lnTo>
                <a:lnTo>
                  <a:pt x="2541292" y="1361164"/>
                </a:lnTo>
                <a:lnTo>
                  <a:pt x="2507135" y="1387763"/>
                </a:lnTo>
                <a:lnTo>
                  <a:pt x="2471448" y="1413249"/>
                </a:lnTo>
                <a:lnTo>
                  <a:pt x="2434294" y="1437597"/>
                </a:lnTo>
                <a:lnTo>
                  <a:pt x="2395738" y="1460781"/>
                </a:lnTo>
                <a:lnTo>
                  <a:pt x="2355845" y="1482776"/>
                </a:lnTo>
                <a:lnTo>
                  <a:pt x="2314679" y="1503554"/>
                </a:lnTo>
                <a:lnTo>
                  <a:pt x="2272305" y="1523091"/>
                </a:lnTo>
                <a:lnTo>
                  <a:pt x="2228786" y="1541361"/>
                </a:lnTo>
                <a:lnTo>
                  <a:pt x="2184188" y="1558338"/>
                </a:lnTo>
                <a:lnTo>
                  <a:pt x="2138575" y="1573996"/>
                </a:lnTo>
                <a:lnTo>
                  <a:pt x="2092011" y="1588309"/>
                </a:lnTo>
                <a:lnTo>
                  <a:pt x="2044562" y="1601252"/>
                </a:lnTo>
                <a:lnTo>
                  <a:pt x="1996291" y="1612799"/>
                </a:lnTo>
                <a:lnTo>
                  <a:pt x="1947262" y="1622923"/>
                </a:lnTo>
                <a:lnTo>
                  <a:pt x="1897541" y="1631600"/>
                </a:lnTo>
                <a:lnTo>
                  <a:pt x="1847192" y="1638803"/>
                </a:lnTo>
                <a:lnTo>
                  <a:pt x="1796280" y="1644507"/>
                </a:lnTo>
                <a:lnTo>
                  <a:pt x="1744868" y="1648686"/>
                </a:lnTo>
                <a:lnTo>
                  <a:pt x="1693021" y="1651314"/>
                </a:lnTo>
                <a:lnTo>
                  <a:pt x="1640804" y="1652365"/>
                </a:lnTo>
                <a:lnTo>
                  <a:pt x="1588282" y="1651813"/>
                </a:lnTo>
                <a:lnTo>
                  <a:pt x="1535518" y="1649633"/>
                </a:lnTo>
                <a:lnTo>
                  <a:pt x="1482577" y="1645799"/>
                </a:lnTo>
                <a:lnTo>
                  <a:pt x="1429524" y="1640285"/>
                </a:lnTo>
                <a:lnTo>
                  <a:pt x="1376424" y="1633066"/>
                </a:lnTo>
                <a:lnTo>
                  <a:pt x="1323339" y="1624114"/>
                </a:lnTo>
                <a:lnTo>
                  <a:pt x="1267554" y="1612774"/>
                </a:lnTo>
                <a:lnTo>
                  <a:pt x="1213015" y="1599671"/>
                </a:lnTo>
                <a:lnTo>
                  <a:pt x="1159786" y="1584856"/>
                </a:lnTo>
                <a:lnTo>
                  <a:pt x="1107929" y="1568379"/>
                </a:lnTo>
                <a:lnTo>
                  <a:pt x="1057507" y="1550290"/>
                </a:lnTo>
                <a:lnTo>
                  <a:pt x="1008584" y="1530639"/>
                </a:lnTo>
                <a:lnTo>
                  <a:pt x="961221" y="1509476"/>
                </a:lnTo>
                <a:lnTo>
                  <a:pt x="915483" y="1486851"/>
                </a:lnTo>
                <a:lnTo>
                  <a:pt x="871431" y="1462815"/>
                </a:lnTo>
                <a:lnTo>
                  <a:pt x="829129" y="1437417"/>
                </a:lnTo>
                <a:lnTo>
                  <a:pt x="788639" y="1410708"/>
                </a:lnTo>
                <a:lnTo>
                  <a:pt x="750024" y="1382738"/>
                </a:lnTo>
                <a:lnTo>
                  <a:pt x="713348" y="1353556"/>
                </a:lnTo>
                <a:lnTo>
                  <a:pt x="678673" y="1323213"/>
                </a:lnTo>
                <a:lnTo>
                  <a:pt x="646062" y="1291759"/>
                </a:lnTo>
                <a:lnTo>
                  <a:pt x="615577" y="1259244"/>
                </a:lnTo>
                <a:lnTo>
                  <a:pt x="587282" y="1225719"/>
                </a:lnTo>
                <a:lnTo>
                  <a:pt x="561240" y="1191233"/>
                </a:lnTo>
                <a:lnTo>
                  <a:pt x="537513" y="1155836"/>
                </a:lnTo>
                <a:lnTo>
                  <a:pt x="516164" y="1119578"/>
                </a:lnTo>
                <a:lnTo>
                  <a:pt x="497256" y="1082511"/>
                </a:lnTo>
                <a:lnTo>
                  <a:pt x="480853" y="1044683"/>
                </a:lnTo>
                <a:lnTo>
                  <a:pt x="467016" y="1006145"/>
                </a:lnTo>
                <a:lnTo>
                  <a:pt x="455808" y="966946"/>
                </a:lnTo>
                <a:lnTo>
                  <a:pt x="447293" y="927138"/>
                </a:lnTo>
                <a:lnTo>
                  <a:pt x="0" y="74756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8864345" y="5259325"/>
            <a:ext cx="2978150" cy="2180084"/>
          </a:xfrm>
          <a:prstGeom prst="rect">
            <a:avLst/>
          </a:prstGeom>
        </p:spPr>
        <p:txBody>
          <a:bodyPr vert="horz" wrap="square" lIns="0" tIns="25400" rIns="0" bIns="0" rtlCol="0">
            <a:spAutoFit/>
          </a:bodyPr>
          <a:lstStyle/>
          <a:p>
            <a:pPr marL="25400" marR="10160" algn="ctr">
              <a:spcBef>
                <a:spcPts val="200"/>
              </a:spcBef>
            </a:pPr>
            <a:r>
              <a:rPr sz="2800" b="1" spc="-10" dirty="0">
                <a:solidFill>
                  <a:srgbClr val="5F5F5F"/>
                </a:solidFill>
                <a:latin typeface="Comic Sans MS"/>
                <a:cs typeface="Comic Sans MS"/>
              </a:rPr>
              <a:t>Let’s </a:t>
            </a:r>
            <a:r>
              <a:rPr sz="2800" b="1" dirty="0">
                <a:solidFill>
                  <a:srgbClr val="5F5F5F"/>
                </a:solidFill>
                <a:latin typeface="Comic Sans MS"/>
                <a:cs typeface="Comic Sans MS"/>
              </a:rPr>
              <a:t>have a</a:t>
            </a:r>
            <a:r>
              <a:rPr sz="2800" b="1" spc="-110" dirty="0">
                <a:solidFill>
                  <a:srgbClr val="5F5F5F"/>
                </a:solidFill>
                <a:latin typeface="Comic Sans MS"/>
                <a:cs typeface="Comic Sans MS"/>
              </a:rPr>
              <a:t> </a:t>
            </a:r>
            <a:r>
              <a:rPr sz="2800" b="1" dirty="0">
                <a:solidFill>
                  <a:srgbClr val="5F5F5F"/>
                </a:solidFill>
                <a:latin typeface="Comic Sans MS"/>
                <a:cs typeface="Comic Sans MS"/>
              </a:rPr>
              <a:t>look  at </a:t>
            </a:r>
            <a:r>
              <a:rPr sz="2800" b="1" spc="-10" dirty="0">
                <a:solidFill>
                  <a:srgbClr val="5F5F5F"/>
                </a:solidFill>
                <a:latin typeface="Comic Sans MS"/>
                <a:cs typeface="Comic Sans MS"/>
              </a:rPr>
              <a:t>the various  </a:t>
            </a:r>
            <a:r>
              <a:rPr sz="2800" b="1" dirty="0">
                <a:solidFill>
                  <a:srgbClr val="5F5F5F"/>
                </a:solidFill>
                <a:latin typeface="Comic Sans MS"/>
                <a:cs typeface="Comic Sans MS"/>
              </a:rPr>
              <a:t>platform  functions </a:t>
            </a:r>
            <a:r>
              <a:rPr sz="2800" b="1" spc="-10" dirty="0">
                <a:solidFill>
                  <a:srgbClr val="5F5F5F"/>
                </a:solidFill>
                <a:latin typeface="Comic Sans MS"/>
                <a:cs typeface="Comic Sans MS"/>
              </a:rPr>
              <a:t>in  </a:t>
            </a:r>
            <a:r>
              <a:rPr sz="2800" b="1" dirty="0">
                <a:solidFill>
                  <a:srgbClr val="5F5F5F"/>
                </a:solidFill>
                <a:latin typeface="Comic Sans MS"/>
                <a:cs typeface="Comic Sans MS"/>
              </a:rPr>
              <a:t>Ethereum</a:t>
            </a:r>
            <a:endParaRPr sz="2800">
              <a:solidFill>
                <a:prstClr val="black"/>
              </a:solidFill>
              <a:latin typeface="Comic Sans MS"/>
              <a:cs typeface="Comic Sans MS"/>
            </a:endParaRPr>
          </a:p>
        </p:txBody>
      </p:sp>
      <p:sp>
        <p:nvSpPr>
          <p:cNvPr id="16" name="object 7"/>
          <p:cNvSpPr txBox="1"/>
          <p:nvPr/>
        </p:nvSpPr>
        <p:spPr>
          <a:xfrm>
            <a:off x="4972810" y="1805176"/>
            <a:ext cx="8336280" cy="1994136"/>
          </a:xfrm>
          <a:prstGeom prst="rect">
            <a:avLst/>
          </a:prstGeom>
        </p:spPr>
        <p:txBody>
          <a:bodyPr vert="horz" wrap="square" lIns="0" tIns="24130" rIns="0" bIns="0" rtlCol="0">
            <a:spAutoFit/>
          </a:bodyPr>
          <a:lstStyle/>
          <a:p>
            <a:pPr marL="24130" marR="10160" algn="ctr">
              <a:spcBef>
                <a:spcPts val="190"/>
              </a:spcBef>
            </a:pPr>
            <a:r>
              <a:rPr sz="3200" b="1" spc="-10" dirty="0">
                <a:solidFill>
                  <a:srgbClr val="5F5F5F"/>
                </a:solidFill>
                <a:cs typeface="Calibri"/>
              </a:rPr>
              <a:t>While </a:t>
            </a:r>
            <a:r>
              <a:rPr sz="3200" b="1" spc="-20" dirty="0">
                <a:solidFill>
                  <a:srgbClr val="5F5F5F"/>
                </a:solidFill>
                <a:cs typeface="Calibri"/>
              </a:rPr>
              <a:t>the architecture </a:t>
            </a:r>
            <a:r>
              <a:rPr sz="3200" b="1" spc="-10" dirty="0">
                <a:solidFill>
                  <a:srgbClr val="5F5F5F"/>
                </a:solidFill>
                <a:cs typeface="Calibri"/>
              </a:rPr>
              <a:t>of </a:t>
            </a:r>
            <a:r>
              <a:rPr sz="3200" b="1" spc="-20" dirty="0">
                <a:solidFill>
                  <a:srgbClr val="5F5F5F"/>
                </a:solidFill>
                <a:cs typeface="Calibri"/>
              </a:rPr>
              <a:t>the network </a:t>
            </a:r>
            <a:r>
              <a:rPr sz="3200" b="1" spc="-10" dirty="0">
                <a:solidFill>
                  <a:srgbClr val="5F5F5F"/>
                </a:solidFill>
                <a:cs typeface="Calibri"/>
              </a:rPr>
              <a:t>is certainly  </a:t>
            </a:r>
            <a:r>
              <a:rPr sz="3200" b="1" spc="-20" dirty="0">
                <a:solidFill>
                  <a:srgbClr val="5F5F5F"/>
                </a:solidFill>
                <a:cs typeface="Calibri"/>
              </a:rPr>
              <a:t>impressive, </a:t>
            </a:r>
            <a:r>
              <a:rPr sz="3200" b="1" spc="-30" dirty="0">
                <a:solidFill>
                  <a:srgbClr val="5F5F5F"/>
                </a:solidFill>
                <a:cs typeface="Calibri"/>
              </a:rPr>
              <a:t>it’s what’s </a:t>
            </a:r>
            <a:r>
              <a:rPr sz="3200" b="1" spc="-10" dirty="0">
                <a:solidFill>
                  <a:srgbClr val="5F5F5F"/>
                </a:solidFill>
                <a:cs typeface="Calibri"/>
              </a:rPr>
              <a:t>built on these </a:t>
            </a:r>
            <a:r>
              <a:rPr sz="3200" b="1" spc="-20" dirty="0">
                <a:solidFill>
                  <a:srgbClr val="5F5F5F"/>
                </a:solidFill>
                <a:cs typeface="Calibri"/>
              </a:rPr>
              <a:t>intricate  components that </a:t>
            </a:r>
            <a:r>
              <a:rPr sz="3200" b="1" spc="-10" dirty="0">
                <a:solidFill>
                  <a:srgbClr val="5F5F5F"/>
                </a:solidFill>
                <a:cs typeface="Calibri"/>
              </a:rPr>
              <a:t>truly </a:t>
            </a:r>
            <a:r>
              <a:rPr sz="3200" b="1" spc="-20" dirty="0">
                <a:solidFill>
                  <a:srgbClr val="5F5F5F"/>
                </a:solidFill>
                <a:cs typeface="Calibri"/>
              </a:rPr>
              <a:t>illustrates </a:t>
            </a:r>
            <a:r>
              <a:rPr sz="3200" b="1" spc="-40" dirty="0">
                <a:solidFill>
                  <a:srgbClr val="5F5F5F"/>
                </a:solidFill>
                <a:cs typeface="Calibri"/>
              </a:rPr>
              <a:t>Ethereum’s  </a:t>
            </a:r>
            <a:r>
              <a:rPr sz="3200" b="1" spc="-20" dirty="0">
                <a:solidFill>
                  <a:srgbClr val="5F5F5F"/>
                </a:solidFill>
                <a:cs typeface="Calibri"/>
              </a:rPr>
              <a:t>potential</a:t>
            </a:r>
            <a:endParaRPr sz="3200">
              <a:solidFill>
                <a:prstClr val="black"/>
              </a:solidFill>
              <a:cs typeface="Calibri"/>
            </a:endParaRPr>
          </a:p>
        </p:txBody>
      </p:sp>
    </p:spTree>
    <p:extLst>
      <p:ext uri="{BB962C8B-B14F-4D97-AF65-F5344CB8AC3E}">
        <p14:creationId xmlns:p14="http://schemas.microsoft.com/office/powerpoint/2010/main" val="4187955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401826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DAO (Decentralized Autonomous</a:t>
            </a:r>
            <a:r>
              <a:rPr sz="5600" spc="20" dirty="0">
                <a:solidFill>
                  <a:srgbClr val="095A82"/>
                </a:solidFill>
              </a:rPr>
              <a:t> </a:t>
            </a:r>
            <a:r>
              <a:rPr sz="5600" spc="-20" dirty="0">
                <a:solidFill>
                  <a:srgbClr val="095A82"/>
                </a:solidFill>
              </a:rPr>
              <a:t>Organization)</a:t>
            </a:r>
            <a:endParaRPr sz="5600"/>
          </a:p>
        </p:txBody>
      </p:sp>
      <p:sp>
        <p:nvSpPr>
          <p:cNvPr id="12" name="object 3"/>
          <p:cNvSpPr txBox="1"/>
          <p:nvPr/>
        </p:nvSpPr>
        <p:spPr>
          <a:xfrm>
            <a:off x="942035" y="1683969"/>
            <a:ext cx="12096750" cy="7463582"/>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DAOs </a:t>
            </a:r>
            <a:r>
              <a:rPr sz="2800" dirty="0">
                <a:solidFill>
                  <a:srgbClr val="5F5F5F"/>
                </a:solidFill>
                <a:cs typeface="Calibri"/>
              </a:rPr>
              <a:t>are </a:t>
            </a:r>
            <a:r>
              <a:rPr sz="2800" spc="-10" dirty="0">
                <a:solidFill>
                  <a:srgbClr val="5F5F5F"/>
                </a:solidFill>
                <a:cs typeface="Calibri"/>
              </a:rPr>
              <a:t>organizations that </a:t>
            </a:r>
            <a:r>
              <a:rPr sz="2800" dirty="0">
                <a:solidFill>
                  <a:srgbClr val="5F5F5F"/>
                </a:solidFill>
                <a:cs typeface="Calibri"/>
              </a:rPr>
              <a:t>exist entirely </a:t>
            </a:r>
            <a:r>
              <a:rPr sz="2800" spc="-10" dirty="0">
                <a:solidFill>
                  <a:srgbClr val="5F5F5F"/>
                </a:solidFill>
                <a:cs typeface="Calibri"/>
              </a:rPr>
              <a:t>on </a:t>
            </a:r>
            <a:r>
              <a:rPr sz="2800" dirty="0">
                <a:solidFill>
                  <a:srgbClr val="5F5F5F"/>
                </a:solidFill>
                <a:cs typeface="Calibri"/>
              </a:rPr>
              <a:t>a </a:t>
            </a:r>
            <a:r>
              <a:rPr sz="2800" spc="-10" dirty="0">
                <a:solidFill>
                  <a:srgbClr val="5F5F5F"/>
                </a:solidFill>
                <a:cs typeface="Calibri"/>
              </a:rPr>
              <a:t>blockchain and </a:t>
            </a:r>
            <a:r>
              <a:rPr sz="2800" dirty="0">
                <a:solidFill>
                  <a:srgbClr val="5F5F5F"/>
                </a:solidFill>
                <a:cs typeface="Calibri"/>
              </a:rPr>
              <a:t>are governed </a:t>
            </a:r>
            <a:r>
              <a:rPr sz="2800" spc="-10" dirty="0">
                <a:solidFill>
                  <a:srgbClr val="5F5F5F"/>
                </a:solidFill>
                <a:cs typeface="Calibri"/>
              </a:rPr>
              <a:t>by  </a:t>
            </a:r>
            <a:r>
              <a:rPr sz="2800" dirty="0">
                <a:solidFill>
                  <a:srgbClr val="5F5F5F"/>
                </a:solidFill>
                <a:cs typeface="Calibri"/>
              </a:rPr>
              <a:t>its protocols</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A </a:t>
            </a:r>
            <a:r>
              <a:rPr sz="2800" spc="-10" dirty="0">
                <a:solidFill>
                  <a:srgbClr val="5F5F5F"/>
                </a:solidFill>
                <a:cs typeface="Calibri"/>
              </a:rPr>
              <a:t>unison </a:t>
            </a:r>
            <a:r>
              <a:rPr sz="2800" dirty="0">
                <a:solidFill>
                  <a:srgbClr val="5F5F5F"/>
                </a:solidFill>
                <a:cs typeface="Calibri"/>
              </a:rPr>
              <a:t>of </a:t>
            </a:r>
            <a:r>
              <a:rPr sz="2800" spc="-10" dirty="0">
                <a:solidFill>
                  <a:srgbClr val="5F5F5F"/>
                </a:solidFill>
                <a:cs typeface="Calibri"/>
              </a:rPr>
              <a:t>many </a:t>
            </a:r>
            <a:r>
              <a:rPr sz="2800" dirty="0">
                <a:solidFill>
                  <a:srgbClr val="5F5F5F"/>
                </a:solidFill>
                <a:cs typeface="Calibri"/>
              </a:rPr>
              <a:t>long-term smart </a:t>
            </a:r>
            <a:r>
              <a:rPr sz="2800" spc="-10" dirty="0">
                <a:solidFill>
                  <a:srgbClr val="5F5F5F"/>
                </a:solidFill>
                <a:cs typeface="Calibri"/>
              </a:rPr>
              <a:t>contract between many</a:t>
            </a:r>
            <a:r>
              <a:rPr sz="2800" spc="-50" dirty="0">
                <a:solidFill>
                  <a:srgbClr val="5F5F5F"/>
                </a:solidFill>
                <a:cs typeface="Calibri"/>
              </a:rPr>
              <a:t> </a:t>
            </a:r>
            <a:r>
              <a:rPr sz="2800" spc="-10" dirty="0">
                <a:solidFill>
                  <a:srgbClr val="5F5F5F"/>
                </a:solidFill>
                <a:cs typeface="Calibri"/>
              </a:rPr>
              <a:t>people</a:t>
            </a:r>
            <a:endParaRPr sz="2800" dirty="0">
              <a:solidFill>
                <a:prstClr val="black"/>
              </a:solidFill>
              <a:cs typeface="Calibri"/>
            </a:endParaRPr>
          </a:p>
          <a:p>
            <a:pPr marL="598170" marR="895350" indent="-572770">
              <a:lnSpc>
                <a:spcPct val="150000"/>
              </a:lnSpc>
              <a:spcBef>
                <a:spcPts val="1390"/>
              </a:spcBef>
              <a:buClr>
                <a:srgbClr val="095A82"/>
              </a:buClr>
              <a:buFont typeface="Wingdings"/>
              <a:buChar char=""/>
              <a:tabLst>
                <a:tab pos="598170" algn="l"/>
                <a:tab pos="599440" algn="l"/>
              </a:tabLst>
            </a:pPr>
            <a:r>
              <a:rPr sz="2800" spc="-10" dirty="0">
                <a:solidFill>
                  <a:srgbClr val="5F5F5F"/>
                </a:solidFill>
                <a:cs typeface="Calibri"/>
              </a:rPr>
              <a:t>DAOs </a:t>
            </a:r>
            <a:r>
              <a:rPr sz="2800" dirty="0">
                <a:solidFill>
                  <a:srgbClr val="5F5F5F"/>
                </a:solidFill>
                <a:cs typeface="Calibri"/>
              </a:rPr>
              <a:t>are designed to </a:t>
            </a:r>
            <a:r>
              <a:rPr sz="2800" spc="-10" dirty="0">
                <a:solidFill>
                  <a:srgbClr val="5F5F5F"/>
                </a:solidFill>
                <a:cs typeface="Calibri"/>
              </a:rPr>
              <a:t>hold onto </a:t>
            </a:r>
            <a:r>
              <a:rPr sz="2800" dirty="0">
                <a:solidFill>
                  <a:srgbClr val="5F5F5F"/>
                </a:solidFill>
                <a:cs typeface="Calibri"/>
              </a:rPr>
              <a:t>assets </a:t>
            </a:r>
            <a:r>
              <a:rPr sz="2800" spc="-10" dirty="0">
                <a:solidFill>
                  <a:srgbClr val="5F5F5F"/>
                </a:solidFill>
                <a:cs typeface="Calibri"/>
              </a:rPr>
              <a:t>and use </a:t>
            </a:r>
            <a:r>
              <a:rPr sz="2800" dirty="0">
                <a:solidFill>
                  <a:srgbClr val="5F5F5F"/>
                </a:solidFill>
                <a:cs typeface="Calibri"/>
              </a:rPr>
              <a:t>a </a:t>
            </a:r>
            <a:r>
              <a:rPr sz="2800" spc="-10" dirty="0">
                <a:solidFill>
                  <a:srgbClr val="5F5F5F"/>
                </a:solidFill>
                <a:cs typeface="Calibri"/>
              </a:rPr>
              <a:t>kind of </a:t>
            </a:r>
            <a:r>
              <a:rPr sz="2800" dirty="0">
                <a:solidFill>
                  <a:srgbClr val="5F5F5F"/>
                </a:solidFill>
                <a:cs typeface="Calibri"/>
              </a:rPr>
              <a:t>voting </a:t>
            </a:r>
            <a:r>
              <a:rPr sz="2800" spc="-10" dirty="0">
                <a:solidFill>
                  <a:srgbClr val="5F5F5F"/>
                </a:solidFill>
                <a:cs typeface="Calibri"/>
              </a:rPr>
              <a:t>system </a:t>
            </a:r>
            <a:r>
              <a:rPr sz="2800" dirty="0">
                <a:solidFill>
                  <a:srgbClr val="5F5F5F"/>
                </a:solidFill>
                <a:cs typeface="Calibri"/>
              </a:rPr>
              <a:t>to  </a:t>
            </a:r>
            <a:r>
              <a:rPr sz="2800" spc="-10" dirty="0">
                <a:solidFill>
                  <a:srgbClr val="5F5F5F"/>
                </a:solidFill>
                <a:cs typeface="Calibri"/>
              </a:rPr>
              <a:t>manage their</a:t>
            </a:r>
            <a:r>
              <a:rPr sz="2800" spc="10" dirty="0">
                <a:solidFill>
                  <a:srgbClr val="5F5F5F"/>
                </a:solidFill>
                <a:cs typeface="Calibri"/>
              </a:rPr>
              <a:t> </a:t>
            </a:r>
            <a:r>
              <a:rPr sz="2800" spc="-10" dirty="0">
                <a:solidFill>
                  <a:srgbClr val="5F5F5F"/>
                </a:solidFill>
                <a:cs typeface="Calibri"/>
              </a:rPr>
              <a:t>distribution</a:t>
            </a:r>
            <a:endParaRPr sz="2800" dirty="0">
              <a:solidFill>
                <a:prstClr val="black"/>
              </a:solidFill>
              <a:cs typeface="Calibri"/>
            </a:endParaRPr>
          </a:p>
          <a:p>
            <a:pPr>
              <a:spcBef>
                <a:spcPts val="11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dirty="0">
                <a:solidFill>
                  <a:srgbClr val="5F5F5F"/>
                </a:solidFill>
                <a:cs typeface="Calibri"/>
              </a:rPr>
              <a:t>Two or </a:t>
            </a:r>
            <a:r>
              <a:rPr sz="2800" spc="-10" dirty="0">
                <a:solidFill>
                  <a:srgbClr val="5F5F5F"/>
                </a:solidFill>
                <a:cs typeface="Calibri"/>
              </a:rPr>
              <a:t>more entities </a:t>
            </a:r>
            <a:r>
              <a:rPr sz="2800" dirty="0">
                <a:solidFill>
                  <a:srgbClr val="5F5F5F"/>
                </a:solidFill>
                <a:cs typeface="Calibri"/>
              </a:rPr>
              <a:t>in DAO </a:t>
            </a:r>
            <a:r>
              <a:rPr sz="2800" spc="-10" dirty="0">
                <a:solidFill>
                  <a:srgbClr val="5F5F5F"/>
                </a:solidFill>
                <a:cs typeface="Calibri"/>
              </a:rPr>
              <a:t>can interact </a:t>
            </a:r>
            <a:r>
              <a:rPr sz="2800" dirty="0">
                <a:solidFill>
                  <a:srgbClr val="5F5F5F"/>
                </a:solidFill>
                <a:cs typeface="Calibri"/>
              </a:rPr>
              <a:t>with </a:t>
            </a:r>
            <a:r>
              <a:rPr sz="2800" spc="-10" dirty="0">
                <a:solidFill>
                  <a:srgbClr val="5F5F5F"/>
                </a:solidFill>
                <a:cs typeface="Calibri"/>
              </a:rPr>
              <a:t>each other </a:t>
            </a:r>
            <a:r>
              <a:rPr sz="2800" dirty="0">
                <a:solidFill>
                  <a:srgbClr val="5F5F5F"/>
                </a:solidFill>
                <a:cs typeface="Calibri"/>
              </a:rPr>
              <a:t>in a</a:t>
            </a:r>
            <a:r>
              <a:rPr sz="2800" spc="-30" dirty="0">
                <a:solidFill>
                  <a:srgbClr val="5F5F5F"/>
                </a:solidFill>
                <a:cs typeface="Calibri"/>
              </a:rPr>
              <a:t> </a:t>
            </a:r>
            <a:r>
              <a:rPr sz="2800" spc="-10" dirty="0">
                <a:solidFill>
                  <a:srgbClr val="5F5F5F"/>
                </a:solidFill>
                <a:cs typeface="Calibri"/>
              </a:rPr>
              <a:t>fully</a:t>
            </a:r>
            <a:endParaRPr sz="2800" dirty="0">
              <a:solidFill>
                <a:prstClr val="black"/>
              </a:solidFill>
              <a:cs typeface="Calibri"/>
            </a:endParaRPr>
          </a:p>
          <a:p>
            <a:pPr marL="598170">
              <a:spcBef>
                <a:spcPts val="1690"/>
              </a:spcBef>
            </a:pPr>
            <a:r>
              <a:rPr sz="2800" spc="-10" dirty="0">
                <a:solidFill>
                  <a:srgbClr val="5F5F5F"/>
                </a:solidFill>
                <a:cs typeface="Calibri"/>
              </a:rPr>
              <a:t>decentralized and automated</a:t>
            </a:r>
            <a:r>
              <a:rPr sz="2800" spc="80" dirty="0">
                <a:solidFill>
                  <a:srgbClr val="5F5F5F"/>
                </a:solidFill>
                <a:cs typeface="Calibri"/>
              </a:rPr>
              <a:t> </a:t>
            </a:r>
            <a:r>
              <a:rPr sz="2800" spc="-10" dirty="0">
                <a:solidFill>
                  <a:srgbClr val="5F5F5F"/>
                </a:solidFill>
                <a:cs typeface="Calibri"/>
              </a:rPr>
              <a:t>fashion</a:t>
            </a:r>
            <a:endParaRPr sz="2800" dirty="0">
              <a:solidFill>
                <a:prstClr val="black"/>
              </a:solidFill>
              <a:cs typeface="Calibri"/>
            </a:endParaRPr>
          </a:p>
          <a:p>
            <a:pPr>
              <a:spcBef>
                <a:spcPts val="80"/>
              </a:spcBef>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DAOs comprise </a:t>
            </a:r>
            <a:r>
              <a:rPr sz="2800" dirty="0">
                <a:solidFill>
                  <a:srgbClr val="5F5F5F"/>
                </a:solidFill>
                <a:cs typeface="Calibri"/>
              </a:rPr>
              <a:t>a global network </a:t>
            </a:r>
            <a:r>
              <a:rPr sz="2800" spc="-10" dirty="0">
                <a:solidFill>
                  <a:srgbClr val="5F5F5F"/>
                </a:solidFill>
                <a:cs typeface="Calibri"/>
              </a:rPr>
              <a:t>of nodes and members that </a:t>
            </a:r>
            <a:r>
              <a:rPr sz="2800" dirty="0">
                <a:solidFill>
                  <a:srgbClr val="5F5F5F"/>
                </a:solidFill>
                <a:cs typeface="Calibri"/>
              </a:rPr>
              <a:t>all work</a:t>
            </a:r>
            <a:r>
              <a:rPr sz="2800" spc="70" dirty="0">
                <a:solidFill>
                  <a:srgbClr val="5F5F5F"/>
                </a:solidFill>
                <a:cs typeface="Calibri"/>
              </a:rPr>
              <a:t> </a:t>
            </a:r>
            <a:r>
              <a:rPr sz="2800" spc="-10" dirty="0">
                <a:solidFill>
                  <a:srgbClr val="5F5F5F"/>
                </a:solidFill>
                <a:cs typeface="Calibri"/>
              </a:rPr>
              <a:t>together</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cs typeface="Calibri"/>
              </a:rPr>
              <a:t>In the DAO, Each </a:t>
            </a:r>
            <a:r>
              <a:rPr sz="2800" dirty="0">
                <a:solidFill>
                  <a:srgbClr val="5F5F5F"/>
                </a:solidFill>
                <a:cs typeface="Calibri"/>
              </a:rPr>
              <a:t>action or vote is </a:t>
            </a:r>
            <a:r>
              <a:rPr sz="2800" spc="-10" dirty="0">
                <a:solidFill>
                  <a:srgbClr val="5F5F5F"/>
                </a:solidFill>
                <a:cs typeface="Calibri"/>
              </a:rPr>
              <a:t>represented by some </a:t>
            </a:r>
            <a:r>
              <a:rPr sz="2800" dirty="0">
                <a:solidFill>
                  <a:srgbClr val="5F5F5F"/>
                </a:solidFill>
                <a:cs typeface="Calibri"/>
              </a:rPr>
              <a:t>form of </a:t>
            </a:r>
            <a:r>
              <a:rPr sz="2800" spc="-10" dirty="0">
                <a:solidFill>
                  <a:srgbClr val="5F5F5F"/>
                </a:solidFill>
                <a:cs typeface="Calibri"/>
              </a:rPr>
              <a:t>transaction</a:t>
            </a:r>
            <a:r>
              <a:rPr sz="2800" spc="50" dirty="0">
                <a:solidFill>
                  <a:srgbClr val="5F5F5F"/>
                </a:solidFill>
                <a:cs typeface="Calibri"/>
              </a:rPr>
              <a:t> </a:t>
            </a:r>
            <a:r>
              <a:rPr sz="2800" dirty="0">
                <a:solidFill>
                  <a:srgbClr val="5F5F5F"/>
                </a:solidFill>
                <a:cs typeface="Calibri"/>
              </a:rPr>
              <a:t>in</a:t>
            </a:r>
            <a:endParaRPr sz="2800" dirty="0">
              <a:solidFill>
                <a:prstClr val="black"/>
              </a:solidFill>
              <a:cs typeface="Calibri"/>
            </a:endParaRPr>
          </a:p>
          <a:p>
            <a:pPr marL="598170">
              <a:spcBef>
                <a:spcPts val="1680"/>
              </a:spcBef>
            </a:pPr>
            <a:r>
              <a:rPr sz="2800" spc="-10" dirty="0">
                <a:solidFill>
                  <a:srgbClr val="5F5F5F"/>
                </a:solidFill>
                <a:cs typeface="Calibri"/>
              </a:rPr>
              <a:t>the Blockchain</a:t>
            </a:r>
            <a:endParaRPr sz="2800" dirty="0">
              <a:solidFill>
                <a:prstClr val="black"/>
              </a:solidFill>
              <a:cs typeface="Calibri"/>
            </a:endParaRPr>
          </a:p>
        </p:txBody>
      </p:sp>
      <p:sp>
        <p:nvSpPr>
          <p:cNvPr id="13" name="object 4"/>
          <p:cNvSpPr/>
          <p:nvPr/>
        </p:nvSpPr>
        <p:spPr>
          <a:xfrm>
            <a:off x="12274295" y="2706622"/>
            <a:ext cx="5526022" cy="580339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73145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657987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Here’s how DAO</a:t>
            </a:r>
            <a:r>
              <a:rPr sz="5600" spc="-40" dirty="0">
                <a:solidFill>
                  <a:srgbClr val="095A82"/>
                </a:solidFill>
              </a:rPr>
              <a:t> </a:t>
            </a:r>
            <a:r>
              <a:rPr sz="5600" spc="-20" dirty="0">
                <a:solidFill>
                  <a:srgbClr val="095A82"/>
                </a:solidFill>
              </a:rPr>
              <a:t>work</a:t>
            </a:r>
            <a:endParaRPr sz="5600"/>
          </a:p>
        </p:txBody>
      </p:sp>
      <p:sp>
        <p:nvSpPr>
          <p:cNvPr id="12" name="object 3"/>
          <p:cNvSpPr txBox="1"/>
          <p:nvPr/>
        </p:nvSpPr>
        <p:spPr>
          <a:xfrm>
            <a:off x="942035" y="1746757"/>
            <a:ext cx="6315710" cy="6957033"/>
          </a:xfrm>
          <a:prstGeom prst="rect">
            <a:avLst/>
          </a:prstGeom>
        </p:spPr>
        <p:txBody>
          <a:bodyPr vert="horz" wrap="square" lIns="0" tIns="26670" rIns="0" bIns="0" rtlCol="0">
            <a:spAutoFit/>
          </a:bodyPr>
          <a:lstStyle/>
          <a:p>
            <a:pPr marL="598170" marR="563880" indent="-572770">
              <a:spcBef>
                <a:spcPts val="210"/>
              </a:spcBef>
              <a:buClr>
                <a:srgbClr val="095A82"/>
              </a:buClr>
              <a:buFont typeface="Wingdings"/>
              <a:buChar char=""/>
              <a:tabLst>
                <a:tab pos="598170" algn="l"/>
                <a:tab pos="599440" algn="l"/>
              </a:tabLst>
            </a:pPr>
            <a:r>
              <a:rPr sz="2800" dirty="0">
                <a:solidFill>
                  <a:srgbClr val="5F5F5F"/>
                </a:solidFill>
                <a:cs typeface="Calibri"/>
              </a:rPr>
              <a:t>A group </a:t>
            </a:r>
            <a:r>
              <a:rPr sz="2800" spc="-10" dirty="0">
                <a:solidFill>
                  <a:srgbClr val="5F5F5F"/>
                </a:solidFill>
                <a:cs typeface="Calibri"/>
              </a:rPr>
              <a:t>of </a:t>
            </a:r>
            <a:r>
              <a:rPr sz="2800" dirty="0">
                <a:solidFill>
                  <a:srgbClr val="5F5F5F"/>
                </a:solidFill>
                <a:cs typeface="Calibri"/>
              </a:rPr>
              <a:t>people writes a </a:t>
            </a:r>
            <a:r>
              <a:rPr sz="2800" spc="-10" dirty="0">
                <a:solidFill>
                  <a:srgbClr val="5F5F5F"/>
                </a:solidFill>
                <a:cs typeface="Calibri"/>
              </a:rPr>
              <a:t>smart  contract </a:t>
            </a:r>
            <a:r>
              <a:rPr sz="2800" dirty="0">
                <a:solidFill>
                  <a:srgbClr val="5F5F5F"/>
                </a:solidFill>
                <a:cs typeface="Calibri"/>
              </a:rPr>
              <a:t>to govern </a:t>
            </a:r>
            <a:r>
              <a:rPr sz="2800" spc="-10" dirty="0">
                <a:solidFill>
                  <a:srgbClr val="5F5F5F"/>
                </a:solidFill>
                <a:cs typeface="Calibri"/>
              </a:rPr>
              <a:t>the</a:t>
            </a:r>
            <a:r>
              <a:rPr sz="2800" spc="-130" dirty="0">
                <a:solidFill>
                  <a:srgbClr val="5F5F5F"/>
                </a:solidFill>
                <a:cs typeface="Calibri"/>
              </a:rPr>
              <a:t> </a:t>
            </a:r>
            <a:r>
              <a:rPr sz="2800" dirty="0">
                <a:solidFill>
                  <a:srgbClr val="5F5F5F"/>
                </a:solidFill>
                <a:cs typeface="Calibri"/>
              </a:rPr>
              <a:t>organization</a:t>
            </a:r>
            <a:endParaRPr sz="2800">
              <a:solidFill>
                <a:prstClr val="black"/>
              </a:solidFill>
              <a:cs typeface="Calibri"/>
            </a:endParaRPr>
          </a:p>
          <a:p>
            <a:pPr marL="598170" marR="83820" indent="-572770">
              <a:spcBef>
                <a:spcPts val="1410"/>
              </a:spcBef>
              <a:buClr>
                <a:srgbClr val="095A82"/>
              </a:buClr>
              <a:buFont typeface="Wingdings"/>
              <a:buChar char=""/>
              <a:tabLst>
                <a:tab pos="598170" algn="l"/>
                <a:tab pos="599440" algn="l"/>
              </a:tabLst>
            </a:pPr>
            <a:r>
              <a:rPr sz="2800" dirty="0">
                <a:solidFill>
                  <a:srgbClr val="5F5F5F"/>
                </a:solidFill>
                <a:cs typeface="Calibri"/>
              </a:rPr>
              <a:t>People </a:t>
            </a:r>
            <a:r>
              <a:rPr sz="2800" spc="-10" dirty="0">
                <a:solidFill>
                  <a:srgbClr val="5F5F5F"/>
                </a:solidFill>
                <a:cs typeface="Calibri"/>
              </a:rPr>
              <a:t>add funds </a:t>
            </a:r>
            <a:r>
              <a:rPr sz="2800" dirty="0">
                <a:solidFill>
                  <a:srgbClr val="5F5F5F"/>
                </a:solidFill>
                <a:cs typeface="Calibri"/>
              </a:rPr>
              <a:t>to </a:t>
            </a:r>
            <a:r>
              <a:rPr sz="2800" spc="-10" dirty="0">
                <a:solidFill>
                  <a:srgbClr val="5F5F5F"/>
                </a:solidFill>
                <a:cs typeface="Calibri"/>
              </a:rPr>
              <a:t>the DAO and </a:t>
            </a:r>
            <a:r>
              <a:rPr sz="2800" dirty="0">
                <a:solidFill>
                  <a:srgbClr val="5F5F5F"/>
                </a:solidFill>
                <a:cs typeface="Calibri"/>
              </a:rPr>
              <a:t>are  given </a:t>
            </a:r>
            <a:r>
              <a:rPr sz="2800" spc="-10" dirty="0">
                <a:solidFill>
                  <a:srgbClr val="5F5F5F"/>
                </a:solidFill>
                <a:cs typeface="Calibri"/>
              </a:rPr>
              <a:t>tokens that represent</a:t>
            </a:r>
            <a:r>
              <a:rPr sz="2800" spc="60" dirty="0">
                <a:solidFill>
                  <a:srgbClr val="5F5F5F"/>
                </a:solidFill>
                <a:cs typeface="Calibri"/>
              </a:rPr>
              <a:t> </a:t>
            </a:r>
            <a:r>
              <a:rPr sz="2800" dirty="0">
                <a:solidFill>
                  <a:srgbClr val="5F5F5F"/>
                </a:solidFill>
                <a:cs typeface="Calibri"/>
              </a:rPr>
              <a:t>ownership</a:t>
            </a:r>
            <a:endParaRPr sz="2800">
              <a:solidFill>
                <a:prstClr val="black"/>
              </a:solidFill>
              <a:cs typeface="Calibri"/>
            </a:endParaRPr>
          </a:p>
          <a:p>
            <a:pPr marL="598170" marR="54610" indent="-572770">
              <a:spcBef>
                <a:spcPts val="1400"/>
              </a:spcBef>
              <a:buClr>
                <a:srgbClr val="095A82"/>
              </a:buClr>
              <a:buFont typeface="Wingdings"/>
              <a:buChar char=""/>
              <a:tabLst>
                <a:tab pos="598170" algn="l"/>
                <a:tab pos="599440" algn="l"/>
              </a:tabLst>
            </a:pPr>
            <a:r>
              <a:rPr sz="2800" spc="-10" dirty="0">
                <a:solidFill>
                  <a:srgbClr val="5F5F5F"/>
                </a:solidFill>
                <a:cs typeface="Calibri"/>
              </a:rPr>
              <a:t>The </a:t>
            </a:r>
            <a:r>
              <a:rPr sz="2800" dirty="0">
                <a:solidFill>
                  <a:srgbClr val="5F5F5F"/>
                </a:solidFill>
                <a:cs typeface="Calibri"/>
              </a:rPr>
              <a:t>DAO </a:t>
            </a:r>
            <a:r>
              <a:rPr sz="2800" spc="-10" dirty="0">
                <a:solidFill>
                  <a:srgbClr val="5F5F5F"/>
                </a:solidFill>
                <a:cs typeface="Calibri"/>
              </a:rPr>
              <a:t>begins </a:t>
            </a:r>
            <a:r>
              <a:rPr sz="2800" dirty="0">
                <a:solidFill>
                  <a:srgbClr val="5F5F5F"/>
                </a:solidFill>
                <a:cs typeface="Calibri"/>
              </a:rPr>
              <a:t>to operate </a:t>
            </a:r>
            <a:r>
              <a:rPr sz="2800" spc="-10" dirty="0">
                <a:solidFill>
                  <a:srgbClr val="5F5F5F"/>
                </a:solidFill>
                <a:cs typeface="Calibri"/>
              </a:rPr>
              <a:t>by </a:t>
            </a:r>
            <a:r>
              <a:rPr sz="2800" dirty="0">
                <a:solidFill>
                  <a:srgbClr val="5F5F5F"/>
                </a:solidFill>
                <a:cs typeface="Calibri"/>
              </a:rPr>
              <a:t>having  </a:t>
            </a:r>
            <a:r>
              <a:rPr sz="2800" spc="-10" dirty="0">
                <a:solidFill>
                  <a:srgbClr val="5F5F5F"/>
                </a:solidFill>
                <a:cs typeface="Calibri"/>
              </a:rPr>
              <a:t>members to propose how </a:t>
            </a:r>
            <a:r>
              <a:rPr sz="2800" dirty="0">
                <a:solidFill>
                  <a:srgbClr val="5F5F5F"/>
                </a:solidFill>
                <a:cs typeface="Calibri"/>
              </a:rPr>
              <a:t>to </a:t>
            </a:r>
            <a:r>
              <a:rPr sz="2800" spc="-10" dirty="0">
                <a:solidFill>
                  <a:srgbClr val="5F5F5F"/>
                </a:solidFill>
                <a:cs typeface="Calibri"/>
              </a:rPr>
              <a:t>spend the  money</a:t>
            </a:r>
            <a:endParaRPr sz="2800">
              <a:solidFill>
                <a:prstClr val="black"/>
              </a:solidFill>
              <a:cs typeface="Calibri"/>
            </a:endParaRPr>
          </a:p>
          <a:p>
            <a:pPr marL="598170" indent="-572770">
              <a:spcBef>
                <a:spcPts val="1390"/>
              </a:spcBef>
              <a:buClr>
                <a:srgbClr val="095A82"/>
              </a:buClr>
              <a:buFont typeface="Wingdings"/>
              <a:buChar char=""/>
              <a:tabLst>
                <a:tab pos="598170" algn="l"/>
                <a:tab pos="599440" algn="l"/>
              </a:tabLst>
            </a:pPr>
            <a:r>
              <a:rPr sz="2800" spc="-10" dirty="0">
                <a:solidFill>
                  <a:srgbClr val="5F5F5F"/>
                </a:solidFill>
                <a:cs typeface="Calibri"/>
              </a:rPr>
              <a:t>The members </a:t>
            </a:r>
            <a:r>
              <a:rPr sz="2800" dirty="0">
                <a:solidFill>
                  <a:srgbClr val="5F5F5F"/>
                </a:solidFill>
                <a:cs typeface="Calibri"/>
              </a:rPr>
              <a:t>vote on </a:t>
            </a:r>
            <a:r>
              <a:rPr sz="2800" spc="-10" dirty="0">
                <a:solidFill>
                  <a:srgbClr val="5F5F5F"/>
                </a:solidFill>
                <a:cs typeface="Calibri"/>
              </a:rPr>
              <a:t>these</a:t>
            </a:r>
            <a:r>
              <a:rPr sz="2800" dirty="0">
                <a:solidFill>
                  <a:srgbClr val="5F5F5F"/>
                </a:solidFill>
                <a:cs typeface="Calibri"/>
              </a:rPr>
              <a:t> </a:t>
            </a:r>
            <a:r>
              <a:rPr sz="2800" spc="-10" dirty="0">
                <a:solidFill>
                  <a:srgbClr val="5F5F5F"/>
                </a:solidFill>
                <a:cs typeface="Calibri"/>
              </a:rPr>
              <a:t>proposals</a:t>
            </a:r>
            <a:endParaRPr sz="2800">
              <a:solidFill>
                <a:prstClr val="black"/>
              </a:solidFill>
              <a:cs typeface="Calibri"/>
            </a:endParaRPr>
          </a:p>
          <a:p>
            <a:pPr marL="598170" marR="10160" indent="-572770">
              <a:spcBef>
                <a:spcPts val="1410"/>
              </a:spcBef>
              <a:buClr>
                <a:srgbClr val="095A82"/>
              </a:buClr>
              <a:buFont typeface="Wingdings"/>
              <a:buChar char=""/>
              <a:tabLst>
                <a:tab pos="598170" algn="l"/>
                <a:tab pos="599440" algn="l"/>
              </a:tabLst>
            </a:pPr>
            <a:r>
              <a:rPr sz="2800" dirty="0">
                <a:solidFill>
                  <a:srgbClr val="5F5F5F"/>
                </a:solidFill>
                <a:cs typeface="Calibri"/>
              </a:rPr>
              <a:t>When </a:t>
            </a:r>
            <a:r>
              <a:rPr sz="2800" spc="-10" dirty="0">
                <a:solidFill>
                  <a:srgbClr val="5F5F5F"/>
                </a:solidFill>
                <a:cs typeface="Calibri"/>
              </a:rPr>
              <a:t>the predetermined </a:t>
            </a:r>
            <a:r>
              <a:rPr sz="2800" dirty="0">
                <a:solidFill>
                  <a:srgbClr val="5F5F5F"/>
                </a:solidFill>
                <a:cs typeface="Calibri"/>
              </a:rPr>
              <a:t>time </a:t>
            </a:r>
            <a:r>
              <a:rPr sz="2800" spc="-10" dirty="0">
                <a:solidFill>
                  <a:srgbClr val="5F5F5F"/>
                </a:solidFill>
                <a:cs typeface="Calibri"/>
              </a:rPr>
              <a:t>has  </a:t>
            </a:r>
            <a:r>
              <a:rPr sz="2800" dirty="0">
                <a:solidFill>
                  <a:srgbClr val="5F5F5F"/>
                </a:solidFill>
                <a:cs typeface="Calibri"/>
              </a:rPr>
              <a:t>passed </a:t>
            </a:r>
            <a:r>
              <a:rPr sz="2800" spc="-10" dirty="0">
                <a:solidFill>
                  <a:srgbClr val="5F5F5F"/>
                </a:solidFill>
                <a:cs typeface="Calibri"/>
              </a:rPr>
              <a:t>and the predetermined number  of votes has accrued, </a:t>
            </a:r>
            <a:r>
              <a:rPr sz="2800" dirty="0">
                <a:solidFill>
                  <a:srgbClr val="5F5F5F"/>
                </a:solidFill>
                <a:cs typeface="Calibri"/>
              </a:rPr>
              <a:t>the </a:t>
            </a:r>
            <a:r>
              <a:rPr sz="2800" spc="-10" dirty="0">
                <a:solidFill>
                  <a:srgbClr val="5F5F5F"/>
                </a:solidFill>
                <a:cs typeface="Calibri"/>
              </a:rPr>
              <a:t>proposals  </a:t>
            </a:r>
            <a:r>
              <a:rPr sz="2800" dirty="0">
                <a:solidFill>
                  <a:srgbClr val="5F5F5F"/>
                </a:solidFill>
                <a:cs typeface="Calibri"/>
              </a:rPr>
              <a:t>passes </a:t>
            </a:r>
            <a:r>
              <a:rPr sz="2800" spc="-10" dirty="0">
                <a:solidFill>
                  <a:srgbClr val="5F5F5F"/>
                </a:solidFill>
                <a:cs typeface="Calibri"/>
              </a:rPr>
              <a:t>or</a:t>
            </a:r>
            <a:r>
              <a:rPr sz="2800" spc="-30" dirty="0">
                <a:solidFill>
                  <a:srgbClr val="5F5F5F"/>
                </a:solidFill>
                <a:cs typeface="Calibri"/>
              </a:rPr>
              <a:t> </a:t>
            </a:r>
            <a:r>
              <a:rPr sz="2800" spc="-10" dirty="0">
                <a:solidFill>
                  <a:srgbClr val="5F5F5F"/>
                </a:solidFill>
                <a:cs typeface="Calibri"/>
              </a:rPr>
              <a:t>fails</a:t>
            </a:r>
            <a:endParaRPr sz="2800">
              <a:solidFill>
                <a:prstClr val="black"/>
              </a:solidFill>
              <a:cs typeface="Calibri"/>
            </a:endParaRPr>
          </a:p>
          <a:p>
            <a:pPr marL="598170" indent="-572770">
              <a:spcBef>
                <a:spcPts val="1400"/>
              </a:spcBef>
              <a:buClr>
                <a:srgbClr val="095A82"/>
              </a:buClr>
              <a:buFont typeface="Wingdings"/>
              <a:buChar char=""/>
              <a:tabLst>
                <a:tab pos="598170" algn="l"/>
                <a:tab pos="599440" algn="l"/>
              </a:tabLst>
            </a:pPr>
            <a:r>
              <a:rPr sz="2800" spc="-10" dirty="0">
                <a:solidFill>
                  <a:srgbClr val="5F5F5F"/>
                </a:solidFill>
                <a:cs typeface="Calibri"/>
              </a:rPr>
              <a:t>Individuals act </a:t>
            </a:r>
            <a:r>
              <a:rPr sz="2800" dirty="0">
                <a:solidFill>
                  <a:srgbClr val="5F5F5F"/>
                </a:solidFill>
                <a:cs typeface="Calibri"/>
              </a:rPr>
              <a:t>as </a:t>
            </a:r>
            <a:r>
              <a:rPr sz="2800" spc="-10" dirty="0">
                <a:solidFill>
                  <a:srgbClr val="5F5F5F"/>
                </a:solidFill>
                <a:cs typeface="Calibri"/>
              </a:rPr>
              <a:t>contractors to</a:t>
            </a:r>
            <a:r>
              <a:rPr sz="2800" spc="130" dirty="0">
                <a:solidFill>
                  <a:srgbClr val="5F5F5F"/>
                </a:solidFill>
                <a:cs typeface="Calibri"/>
              </a:rPr>
              <a:t> </a:t>
            </a:r>
            <a:r>
              <a:rPr sz="2800" spc="-10" dirty="0">
                <a:solidFill>
                  <a:srgbClr val="5F5F5F"/>
                </a:solidFill>
                <a:cs typeface="Calibri"/>
              </a:rPr>
              <a:t>service</a:t>
            </a:r>
            <a:endParaRPr sz="2800">
              <a:solidFill>
                <a:prstClr val="black"/>
              </a:solidFill>
              <a:cs typeface="Calibri"/>
            </a:endParaRPr>
          </a:p>
          <a:p>
            <a:pPr marL="598170">
              <a:spcBef>
                <a:spcPts val="10"/>
              </a:spcBef>
            </a:pPr>
            <a:r>
              <a:rPr sz="2800" spc="-10" dirty="0">
                <a:solidFill>
                  <a:srgbClr val="5F5F5F"/>
                </a:solidFill>
                <a:cs typeface="Calibri"/>
              </a:rPr>
              <a:t>the </a:t>
            </a:r>
            <a:r>
              <a:rPr sz="2800" dirty="0">
                <a:solidFill>
                  <a:srgbClr val="5F5F5F"/>
                </a:solidFill>
                <a:cs typeface="Calibri"/>
              </a:rPr>
              <a:t>DAO</a:t>
            </a:r>
            <a:endParaRPr sz="2800">
              <a:solidFill>
                <a:prstClr val="black"/>
              </a:solidFill>
              <a:cs typeface="Calibri"/>
            </a:endParaRPr>
          </a:p>
        </p:txBody>
      </p:sp>
      <p:sp>
        <p:nvSpPr>
          <p:cNvPr id="13" name="object 4"/>
          <p:cNvSpPr txBox="1"/>
          <p:nvPr/>
        </p:nvSpPr>
        <p:spPr>
          <a:xfrm>
            <a:off x="11180319" y="8240166"/>
            <a:ext cx="2592070" cy="442429"/>
          </a:xfrm>
          <a:prstGeom prst="rect">
            <a:avLst/>
          </a:prstGeom>
        </p:spPr>
        <p:txBody>
          <a:bodyPr vert="horz" wrap="square" lIns="0" tIns="26670" rIns="0" bIns="0" rtlCol="0">
            <a:spAutoFit/>
          </a:bodyPr>
          <a:lstStyle/>
          <a:p>
            <a:pPr marL="25400">
              <a:spcBef>
                <a:spcPts val="210"/>
              </a:spcBef>
            </a:pPr>
            <a:r>
              <a:rPr sz="2700" b="1" dirty="0">
                <a:solidFill>
                  <a:srgbClr val="5F5F5F"/>
                </a:solidFill>
                <a:cs typeface="Calibri"/>
              </a:rPr>
              <a:t>Example of a</a:t>
            </a:r>
            <a:r>
              <a:rPr sz="2700" b="1" spc="-280" dirty="0">
                <a:solidFill>
                  <a:srgbClr val="5F5F5F"/>
                </a:solidFill>
                <a:cs typeface="Calibri"/>
              </a:rPr>
              <a:t> </a:t>
            </a:r>
            <a:r>
              <a:rPr sz="2700" b="1" spc="-40" dirty="0">
                <a:solidFill>
                  <a:srgbClr val="5F5F5F"/>
                </a:solidFill>
                <a:cs typeface="Calibri"/>
              </a:rPr>
              <a:t>DAO</a:t>
            </a:r>
            <a:endParaRPr sz="2700">
              <a:solidFill>
                <a:prstClr val="black"/>
              </a:solidFill>
              <a:cs typeface="Calibri"/>
            </a:endParaRPr>
          </a:p>
        </p:txBody>
      </p:sp>
      <p:sp>
        <p:nvSpPr>
          <p:cNvPr id="14" name="object 5"/>
          <p:cNvSpPr/>
          <p:nvPr/>
        </p:nvSpPr>
        <p:spPr>
          <a:xfrm>
            <a:off x="7595617" y="2151889"/>
            <a:ext cx="9759694" cy="604418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5" name="object 6"/>
          <p:cNvSpPr/>
          <p:nvPr/>
        </p:nvSpPr>
        <p:spPr>
          <a:xfrm>
            <a:off x="10373869" y="6879334"/>
            <a:ext cx="600710" cy="0"/>
          </a:xfrm>
          <a:custGeom>
            <a:avLst/>
            <a:gdLst/>
            <a:ahLst/>
            <a:cxnLst/>
            <a:rect l="l" t="t" r="r" b="b"/>
            <a:pathLst>
              <a:path w="300354">
                <a:moveTo>
                  <a:pt x="0" y="0"/>
                </a:moveTo>
                <a:lnTo>
                  <a:pt x="300227" y="0"/>
                </a:lnTo>
              </a:path>
            </a:pathLst>
          </a:custGeom>
          <a:ln w="62483">
            <a:solidFill>
              <a:srgbClr val="EAEAEA"/>
            </a:solidFill>
          </a:ln>
        </p:spPr>
        <p:txBody>
          <a:bodyPr wrap="square" lIns="0" tIns="0" rIns="0" bIns="0" rtlCol="0"/>
          <a:lstStyle/>
          <a:p>
            <a:endParaRPr sz="3600">
              <a:solidFill>
                <a:prstClr val="black"/>
              </a:solidFill>
            </a:endParaRPr>
          </a:p>
        </p:txBody>
      </p:sp>
      <p:sp>
        <p:nvSpPr>
          <p:cNvPr id="16" name="object 7"/>
          <p:cNvSpPr/>
          <p:nvPr/>
        </p:nvSpPr>
        <p:spPr>
          <a:xfrm>
            <a:off x="10373869" y="6816853"/>
            <a:ext cx="600710" cy="125730"/>
          </a:xfrm>
          <a:custGeom>
            <a:avLst/>
            <a:gdLst/>
            <a:ahLst/>
            <a:cxnLst/>
            <a:rect l="l" t="t" r="r" b="b"/>
            <a:pathLst>
              <a:path w="300354" h="62864">
                <a:moveTo>
                  <a:pt x="0" y="62484"/>
                </a:moveTo>
                <a:lnTo>
                  <a:pt x="300227" y="62484"/>
                </a:lnTo>
                <a:lnTo>
                  <a:pt x="300227" y="0"/>
                </a:lnTo>
                <a:lnTo>
                  <a:pt x="0" y="0"/>
                </a:lnTo>
                <a:lnTo>
                  <a:pt x="0" y="62484"/>
                </a:lnTo>
                <a:close/>
              </a:path>
            </a:pathLst>
          </a:custGeom>
          <a:ln w="28956">
            <a:solidFill>
              <a:srgbClr val="EAEAEA"/>
            </a:solidFill>
          </a:ln>
        </p:spPr>
        <p:txBody>
          <a:bodyPr wrap="square" lIns="0" tIns="0" rIns="0" bIns="0" rtlCol="0"/>
          <a:lstStyle/>
          <a:p>
            <a:endParaRPr sz="3600">
              <a:solidFill>
                <a:prstClr val="black"/>
              </a:solidFill>
            </a:endParaRPr>
          </a:p>
        </p:txBody>
      </p:sp>
      <p:sp>
        <p:nvSpPr>
          <p:cNvPr id="17" name="object 8"/>
          <p:cNvSpPr txBox="1"/>
          <p:nvPr/>
        </p:nvSpPr>
        <p:spPr>
          <a:xfrm>
            <a:off x="10367519" y="6690614"/>
            <a:ext cx="643890" cy="271869"/>
          </a:xfrm>
          <a:prstGeom prst="rect">
            <a:avLst/>
          </a:prstGeom>
        </p:spPr>
        <p:txBody>
          <a:bodyPr vert="horz" wrap="square" lIns="0" tIns="25400" rIns="0" bIns="0" rtlCol="0">
            <a:spAutoFit/>
          </a:bodyPr>
          <a:lstStyle/>
          <a:p>
            <a:pPr>
              <a:spcBef>
                <a:spcPts val="200"/>
              </a:spcBef>
            </a:pPr>
            <a:r>
              <a:rPr sz="1600" spc="-10" dirty="0">
                <a:solidFill>
                  <a:srgbClr val="292929"/>
                </a:solidFill>
                <a:cs typeface="Calibri"/>
              </a:rPr>
              <a:t>en</a:t>
            </a:r>
            <a:r>
              <a:rPr sz="1600" spc="-20" dirty="0">
                <a:solidFill>
                  <a:srgbClr val="292929"/>
                </a:solidFill>
                <a:cs typeface="Calibri"/>
              </a:rPr>
              <a:t>s</a:t>
            </a:r>
            <a:r>
              <a:rPr sz="1600" spc="-10" dirty="0">
                <a:solidFill>
                  <a:srgbClr val="292929"/>
                </a:solidFill>
                <a:cs typeface="Calibri"/>
              </a:rPr>
              <a:t>u</a:t>
            </a:r>
            <a:r>
              <a:rPr sz="1600" spc="-20" dirty="0">
                <a:solidFill>
                  <a:srgbClr val="292929"/>
                </a:solidFill>
                <a:cs typeface="Calibri"/>
              </a:rPr>
              <a:t>r</a:t>
            </a:r>
            <a:r>
              <a:rPr sz="1600" spc="-10" dirty="0">
                <a:solidFill>
                  <a:srgbClr val="292929"/>
                </a:solidFill>
                <a:cs typeface="Calibri"/>
              </a:rPr>
              <a:t>e</a:t>
            </a:r>
            <a:r>
              <a:rPr sz="1600" dirty="0">
                <a:solidFill>
                  <a:srgbClr val="292929"/>
                </a:solidFill>
                <a:cs typeface="Calibri"/>
              </a:rPr>
              <a:t>s</a:t>
            </a:r>
            <a:endParaRPr sz="1600">
              <a:solidFill>
                <a:prstClr val="black"/>
              </a:solidFill>
              <a:cs typeface="Calibri"/>
            </a:endParaRPr>
          </a:p>
        </p:txBody>
      </p:sp>
    </p:spTree>
    <p:extLst>
      <p:ext uri="{BB962C8B-B14F-4D97-AF65-F5344CB8AC3E}">
        <p14:creationId xmlns:p14="http://schemas.microsoft.com/office/powerpoint/2010/main" val="1908798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046480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DApps (Decentralized</a:t>
            </a:r>
            <a:r>
              <a:rPr sz="5600" spc="50" dirty="0">
                <a:solidFill>
                  <a:srgbClr val="095A82"/>
                </a:solidFill>
              </a:rPr>
              <a:t> </a:t>
            </a:r>
            <a:r>
              <a:rPr sz="5600" spc="-20" dirty="0">
                <a:solidFill>
                  <a:srgbClr val="095A82"/>
                </a:solidFill>
              </a:rPr>
              <a:t>Applications)</a:t>
            </a:r>
            <a:endParaRPr sz="5600"/>
          </a:p>
        </p:txBody>
      </p:sp>
      <p:sp>
        <p:nvSpPr>
          <p:cNvPr id="12" name="object 3"/>
          <p:cNvSpPr txBox="1"/>
          <p:nvPr/>
        </p:nvSpPr>
        <p:spPr>
          <a:xfrm>
            <a:off x="942034" y="1683969"/>
            <a:ext cx="7924800" cy="5573321"/>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Decentralized applications or DApps </a:t>
            </a:r>
            <a:r>
              <a:rPr sz="2800" dirty="0">
                <a:solidFill>
                  <a:srgbClr val="5F5F5F"/>
                </a:solidFill>
                <a:cs typeface="Calibri"/>
              </a:rPr>
              <a:t>are </a:t>
            </a:r>
            <a:r>
              <a:rPr sz="2800" spc="-10" dirty="0">
                <a:solidFill>
                  <a:srgbClr val="5F5F5F"/>
                </a:solidFill>
                <a:cs typeface="Calibri"/>
              </a:rPr>
              <a:t>computer  applications that operate </a:t>
            </a:r>
            <a:r>
              <a:rPr sz="2800" dirty="0">
                <a:solidFill>
                  <a:srgbClr val="5F5F5F"/>
                </a:solidFill>
                <a:cs typeface="Calibri"/>
              </a:rPr>
              <a:t>over a </a:t>
            </a:r>
            <a:r>
              <a:rPr sz="2800" spc="-10" dirty="0">
                <a:solidFill>
                  <a:srgbClr val="5F5F5F"/>
                </a:solidFill>
                <a:cs typeface="Calibri"/>
              </a:rPr>
              <a:t>blockchain  enabling direct interaction between end users and  providers</a:t>
            </a:r>
            <a:endParaRPr sz="2800" dirty="0">
              <a:solidFill>
                <a:prstClr val="black"/>
              </a:solidFill>
              <a:cs typeface="Calibri"/>
            </a:endParaRPr>
          </a:p>
          <a:p>
            <a:pPr marL="598170" marR="300990" indent="-572770">
              <a:lnSpc>
                <a:spcPct val="150100"/>
              </a:lnSpc>
              <a:spcBef>
                <a:spcPts val="1380"/>
              </a:spcBef>
              <a:buClr>
                <a:srgbClr val="095A82"/>
              </a:buClr>
              <a:buFont typeface="Wingdings"/>
              <a:buChar char=""/>
              <a:tabLst>
                <a:tab pos="598170" algn="l"/>
                <a:tab pos="599440" algn="l"/>
              </a:tabLst>
            </a:pPr>
            <a:r>
              <a:rPr sz="2800" spc="-10" dirty="0">
                <a:solidFill>
                  <a:srgbClr val="5F5F5F"/>
                </a:solidFill>
                <a:cs typeface="Calibri"/>
              </a:rPr>
              <a:t>Dapps </a:t>
            </a:r>
            <a:r>
              <a:rPr sz="2800" dirty="0">
                <a:solidFill>
                  <a:srgbClr val="5F5F5F"/>
                </a:solidFill>
                <a:cs typeface="Calibri"/>
              </a:rPr>
              <a:t>can </a:t>
            </a:r>
            <a:r>
              <a:rPr sz="2800" spc="-10" dirty="0">
                <a:solidFill>
                  <a:srgbClr val="5F5F5F"/>
                </a:solidFill>
                <a:cs typeface="Calibri"/>
              </a:rPr>
              <a:t>be </a:t>
            </a:r>
            <a:r>
              <a:rPr sz="2800" dirty="0">
                <a:solidFill>
                  <a:srgbClr val="5F5F5F"/>
                </a:solidFill>
                <a:cs typeface="Calibri"/>
              </a:rPr>
              <a:t>comprised of single DAO or even a  </a:t>
            </a:r>
            <a:r>
              <a:rPr sz="2800" spc="-10" dirty="0">
                <a:solidFill>
                  <a:srgbClr val="5F5F5F"/>
                </a:solidFill>
                <a:cs typeface="Calibri"/>
              </a:rPr>
              <a:t>series of DAOs that </a:t>
            </a:r>
            <a:r>
              <a:rPr sz="2800" dirty="0">
                <a:solidFill>
                  <a:srgbClr val="5F5F5F"/>
                </a:solidFill>
                <a:cs typeface="Calibri"/>
              </a:rPr>
              <a:t>work </a:t>
            </a:r>
            <a:r>
              <a:rPr sz="2800" spc="-10" dirty="0">
                <a:solidFill>
                  <a:srgbClr val="5F5F5F"/>
                </a:solidFill>
                <a:cs typeface="Calibri"/>
              </a:rPr>
              <a:t>together </a:t>
            </a:r>
            <a:r>
              <a:rPr sz="2800" dirty="0">
                <a:solidFill>
                  <a:srgbClr val="5F5F5F"/>
                </a:solidFill>
                <a:cs typeface="Calibri"/>
              </a:rPr>
              <a:t>to create an  </a:t>
            </a:r>
            <a:r>
              <a:rPr sz="2800" spc="-10" dirty="0">
                <a:solidFill>
                  <a:srgbClr val="5F5F5F"/>
                </a:solidFill>
                <a:cs typeface="Calibri"/>
              </a:rPr>
              <a:t>application</a:t>
            </a:r>
            <a:endParaRPr sz="2800" dirty="0">
              <a:solidFill>
                <a:prstClr val="black"/>
              </a:solidFill>
              <a:cs typeface="Calibri"/>
            </a:endParaRPr>
          </a:p>
          <a:p>
            <a:pPr>
              <a:spcBef>
                <a:spcPts val="80"/>
              </a:spcBef>
              <a:buClr>
                <a:srgbClr val="095A82"/>
              </a:buClr>
              <a:buFont typeface="Wingdings"/>
              <a:buChar char=""/>
            </a:pPr>
            <a:endParaRPr sz="2600" dirty="0">
              <a:solidFill>
                <a:prstClr val="black"/>
              </a:solidFill>
              <a:latin typeface="Times New Roman"/>
              <a:cs typeface="Times New Roman"/>
            </a:endParaRPr>
          </a:p>
          <a:p>
            <a:pPr marL="598170" indent="-572770">
              <a:spcBef>
                <a:spcPts val="10"/>
              </a:spcBef>
              <a:buClr>
                <a:srgbClr val="095A82"/>
              </a:buClr>
              <a:buFont typeface="Wingdings"/>
              <a:buChar char=""/>
              <a:tabLst>
                <a:tab pos="598170" algn="l"/>
                <a:tab pos="599440" algn="l"/>
              </a:tabLst>
            </a:pPr>
            <a:r>
              <a:rPr sz="2800" dirty="0">
                <a:solidFill>
                  <a:srgbClr val="5F5F5F"/>
                </a:solidFill>
                <a:cs typeface="Calibri"/>
              </a:rPr>
              <a:t>A </a:t>
            </a:r>
            <a:r>
              <a:rPr sz="2800" spc="-10" dirty="0">
                <a:solidFill>
                  <a:srgbClr val="5F5F5F"/>
                </a:solidFill>
                <a:cs typeface="Calibri"/>
              </a:rPr>
              <a:t>decentralized application has </a:t>
            </a:r>
            <a:r>
              <a:rPr sz="2800" dirty="0">
                <a:solidFill>
                  <a:srgbClr val="5F5F5F"/>
                </a:solidFill>
                <a:cs typeface="Calibri"/>
              </a:rPr>
              <a:t>an</a:t>
            </a:r>
            <a:r>
              <a:rPr sz="2800" spc="100" dirty="0">
                <a:solidFill>
                  <a:srgbClr val="5F5F5F"/>
                </a:solidFill>
                <a:cs typeface="Calibri"/>
              </a:rPr>
              <a:t> </a:t>
            </a:r>
            <a:r>
              <a:rPr sz="2800" spc="-10" dirty="0">
                <a:solidFill>
                  <a:srgbClr val="5F5F5F"/>
                </a:solidFill>
                <a:cs typeface="Calibri"/>
              </a:rPr>
              <a:t>unbounded</a:t>
            </a:r>
            <a:endParaRPr sz="2800" dirty="0">
              <a:solidFill>
                <a:prstClr val="black"/>
              </a:solidFill>
              <a:cs typeface="Calibri"/>
            </a:endParaRPr>
          </a:p>
        </p:txBody>
      </p:sp>
      <p:sp>
        <p:nvSpPr>
          <p:cNvPr id="13" name="object 4"/>
          <p:cNvSpPr txBox="1"/>
          <p:nvPr/>
        </p:nvSpPr>
        <p:spPr>
          <a:xfrm>
            <a:off x="1515058" y="7371486"/>
            <a:ext cx="710692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number of participants on </a:t>
            </a:r>
            <a:r>
              <a:rPr sz="2800" dirty="0">
                <a:solidFill>
                  <a:srgbClr val="5F5F5F"/>
                </a:solidFill>
                <a:cs typeface="Calibri"/>
              </a:rPr>
              <a:t>all </a:t>
            </a:r>
            <a:r>
              <a:rPr sz="2800" spc="-10" dirty="0">
                <a:solidFill>
                  <a:srgbClr val="5F5F5F"/>
                </a:solidFill>
                <a:cs typeface="Calibri"/>
              </a:rPr>
              <a:t>sides of the</a:t>
            </a:r>
            <a:r>
              <a:rPr sz="2800" spc="90" dirty="0">
                <a:solidFill>
                  <a:srgbClr val="5F5F5F"/>
                </a:solidFill>
                <a:cs typeface="Calibri"/>
              </a:rPr>
              <a:t> </a:t>
            </a:r>
            <a:r>
              <a:rPr sz="2800" dirty="0">
                <a:solidFill>
                  <a:srgbClr val="5F5F5F"/>
                </a:solidFill>
                <a:cs typeface="Calibri"/>
              </a:rPr>
              <a:t>market</a:t>
            </a:r>
            <a:endParaRPr sz="2800">
              <a:solidFill>
                <a:prstClr val="black"/>
              </a:solidFill>
              <a:cs typeface="Calibri"/>
            </a:endParaRPr>
          </a:p>
        </p:txBody>
      </p:sp>
      <p:sp>
        <p:nvSpPr>
          <p:cNvPr id="14" name="object 5"/>
          <p:cNvSpPr/>
          <p:nvPr/>
        </p:nvSpPr>
        <p:spPr>
          <a:xfrm>
            <a:off x="9144000" y="3014472"/>
            <a:ext cx="8302752" cy="435864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5" name="object 6"/>
          <p:cNvSpPr txBox="1"/>
          <p:nvPr/>
        </p:nvSpPr>
        <p:spPr>
          <a:xfrm>
            <a:off x="9503918" y="7511084"/>
            <a:ext cx="7581900" cy="442429"/>
          </a:xfrm>
          <a:prstGeom prst="rect">
            <a:avLst/>
          </a:prstGeom>
        </p:spPr>
        <p:txBody>
          <a:bodyPr vert="horz" wrap="square" lIns="0" tIns="26670" rIns="0" bIns="0" rtlCol="0">
            <a:spAutoFit/>
          </a:bodyPr>
          <a:lstStyle/>
          <a:p>
            <a:pPr marL="25400">
              <a:spcBef>
                <a:spcPts val="210"/>
              </a:spcBef>
            </a:pPr>
            <a:r>
              <a:rPr sz="2700" b="1" dirty="0">
                <a:solidFill>
                  <a:srgbClr val="5F5F5F"/>
                </a:solidFill>
                <a:cs typeface="Calibri"/>
              </a:rPr>
              <a:t>ETHERIA </a:t>
            </a:r>
            <a:r>
              <a:rPr sz="2700" b="1" spc="-20" dirty="0">
                <a:solidFill>
                  <a:srgbClr val="5F5F5F"/>
                </a:solidFill>
                <a:cs typeface="Calibri"/>
              </a:rPr>
              <a:t>(</a:t>
            </a:r>
            <a:r>
              <a:rPr sz="2700" b="1" u="sng" spc="-20" dirty="0">
                <a:solidFill>
                  <a:srgbClr val="055180"/>
                </a:solidFill>
                <a:uFill>
                  <a:solidFill>
                    <a:srgbClr val="055180"/>
                  </a:solidFill>
                </a:uFill>
                <a:cs typeface="Calibri"/>
                <a:hlinkClick r:id="rId6"/>
              </a:rPr>
              <a:t>www.etheria.world</a:t>
            </a:r>
            <a:r>
              <a:rPr sz="2700" b="1" spc="-20" dirty="0">
                <a:solidFill>
                  <a:srgbClr val="5F5F5F"/>
                </a:solidFill>
                <a:cs typeface="Calibri"/>
              </a:rPr>
              <a:t>), </a:t>
            </a:r>
            <a:r>
              <a:rPr sz="2700" b="1" dirty="0">
                <a:solidFill>
                  <a:srgbClr val="5F5F5F"/>
                </a:solidFill>
                <a:cs typeface="Calibri"/>
              </a:rPr>
              <a:t>a </a:t>
            </a:r>
            <a:r>
              <a:rPr sz="2700" b="1" spc="-20" dirty="0">
                <a:solidFill>
                  <a:srgbClr val="5F5F5F"/>
                </a:solidFill>
                <a:cs typeface="Calibri"/>
              </a:rPr>
              <a:t>Minecraft-like</a:t>
            </a:r>
            <a:r>
              <a:rPr sz="2700" b="1" spc="-200" dirty="0">
                <a:solidFill>
                  <a:srgbClr val="5F5F5F"/>
                </a:solidFill>
                <a:cs typeface="Calibri"/>
              </a:rPr>
              <a:t> </a:t>
            </a:r>
            <a:r>
              <a:rPr sz="2700" b="1" spc="-10" dirty="0">
                <a:solidFill>
                  <a:srgbClr val="5F5F5F"/>
                </a:solidFill>
                <a:cs typeface="Calibri"/>
              </a:rPr>
              <a:t>game</a:t>
            </a:r>
            <a:endParaRPr sz="2700">
              <a:solidFill>
                <a:prstClr val="black"/>
              </a:solidFill>
              <a:cs typeface="Calibri"/>
            </a:endParaRPr>
          </a:p>
        </p:txBody>
      </p:sp>
    </p:spTree>
    <p:extLst>
      <p:ext uri="{BB962C8B-B14F-4D97-AF65-F5344CB8AC3E}">
        <p14:creationId xmlns:p14="http://schemas.microsoft.com/office/powerpoint/2010/main" val="3489742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518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2455</TotalTime>
  <Words>7975</Words>
  <Application>Microsoft Office PowerPoint</Application>
  <PresentationFormat>Custom</PresentationFormat>
  <Paragraphs>1111</Paragraphs>
  <Slides>154</Slides>
  <Notes>133</Notes>
  <HiddenSlides>2</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154</vt:i4>
      </vt:variant>
    </vt:vector>
  </HeadingPairs>
  <TitlesOfParts>
    <vt:vector size="170" baseType="lpstr">
      <vt:lpstr>Arial</vt:lpstr>
      <vt:lpstr>Arial Rounded MT Bold</vt:lpstr>
      <vt:lpstr>Brush Script MT</vt:lpstr>
      <vt:lpstr>Calibri</vt:lpstr>
      <vt:lpstr>Calibri Light</vt:lpstr>
      <vt:lpstr>Comic Sans MS</vt:lpstr>
      <vt:lpstr>Courier New</vt:lpstr>
      <vt:lpstr>Times New Roman</vt:lpstr>
      <vt:lpstr>Trebuchet MS</vt:lpstr>
      <vt:lpstr>Wingdings</vt:lpstr>
      <vt:lpstr>Office Theme</vt:lpstr>
      <vt:lpstr>1_Office Theme</vt:lpstr>
      <vt:lpstr>2_Office Theme</vt:lpstr>
      <vt:lpstr>18_Office Theme</vt:lpstr>
      <vt:lpstr>3_Office Theme</vt:lpstr>
      <vt:lpstr>7_Office Theme</vt:lpstr>
      <vt:lpstr>Mastering Ethereum</vt:lpstr>
      <vt:lpstr>Course Objectives</vt:lpstr>
      <vt:lpstr>PowerPoint Presentation</vt:lpstr>
      <vt:lpstr>PowerPoint Presentation</vt:lpstr>
      <vt:lpstr>PowerPoint Presentation</vt:lpstr>
      <vt:lpstr>Ethereum</vt:lpstr>
      <vt:lpstr>Comparison between Bitcoin &amp; Ethereum</vt:lpstr>
      <vt:lpstr>Comparison between Bitcoin &amp; Ethereum..</vt:lpstr>
      <vt:lpstr>What do you think about Ethereum?</vt:lpstr>
      <vt:lpstr>PowerPoint Presentation</vt:lpstr>
      <vt:lpstr>PowerPoint Presentation</vt:lpstr>
      <vt:lpstr>Four Main Components of a Blockchain Ecosystem</vt:lpstr>
      <vt:lpstr>Components of Blockchain Ecosystem Explained</vt:lpstr>
      <vt:lpstr>PowerPoint Presentation</vt:lpstr>
      <vt:lpstr>PowerPoint Presentation</vt:lpstr>
      <vt:lpstr>Introducing Smart Contracts</vt:lpstr>
      <vt:lpstr>Smart Contracts</vt:lpstr>
      <vt:lpstr>Characteristics of Smart Contracts</vt:lpstr>
      <vt:lpstr>PowerPoint Presentation</vt:lpstr>
      <vt:lpstr>Smart Contract Example: Vending Machine</vt:lpstr>
      <vt:lpstr>Smart Contract – How it works?</vt:lpstr>
      <vt:lpstr>Smart Contract – How it works?</vt:lpstr>
      <vt:lpstr>PowerPoint Presentation</vt:lpstr>
      <vt:lpstr>Ethereum Wallet</vt:lpstr>
      <vt:lpstr>Ethereum Wallet..</vt:lpstr>
      <vt:lpstr>Ethereum Wallet – myetherwallet.com</vt:lpstr>
      <vt:lpstr>Ethereum Wallet – myetherwallet.com</vt:lpstr>
      <vt:lpstr>PowerPoint Presentation</vt:lpstr>
      <vt:lpstr>Traditional Contracts</vt:lpstr>
      <vt:lpstr>Smart Contracts</vt:lpstr>
      <vt:lpstr>How Smart Contracts Work in a Permission Blockchain</vt:lpstr>
      <vt:lpstr>Cryptocurrency used in Ethereum</vt:lpstr>
      <vt:lpstr>Ether</vt:lpstr>
      <vt:lpstr>Denomination Table of Ether</vt:lpstr>
      <vt:lpstr>Ether is Used to Purchase Gas, a Crypto Fuel</vt:lpstr>
      <vt:lpstr>Ether is Used to Purchase Gas, a Crypto Fuel</vt:lpstr>
      <vt:lpstr>Gas in Ethereum</vt:lpstr>
      <vt:lpstr>Estimating Transaction Cost</vt:lpstr>
      <vt:lpstr>Transactions in Ethereum</vt:lpstr>
      <vt:lpstr>Transactions</vt:lpstr>
      <vt:lpstr>PowerPoint Presentation</vt:lpstr>
      <vt:lpstr>Types of Accounts</vt:lpstr>
      <vt:lpstr>Types of Accounts</vt:lpstr>
      <vt:lpstr>How Validation happens in Ethereum Blockchain</vt:lpstr>
      <vt:lpstr>Validators (or Miners)</vt:lpstr>
      <vt:lpstr>Mining Reward</vt:lpstr>
      <vt:lpstr>Consensus Mechanism in Ethereum</vt:lpstr>
      <vt:lpstr>Consensus Algorithm</vt:lpstr>
      <vt:lpstr>Mining at a Glance</vt:lpstr>
      <vt:lpstr>Ethereum does far more than Processing Transactions</vt:lpstr>
      <vt:lpstr>PowerPoint Presentation</vt:lpstr>
      <vt:lpstr>Ethereum Virtual Machine</vt:lpstr>
      <vt:lpstr>Ethereum – Road Ahead</vt:lpstr>
      <vt:lpstr>Ethereum Node Interactions</vt:lpstr>
      <vt:lpstr>Ethereum Node Interactions</vt:lpstr>
      <vt:lpstr>Development Technologies that seek to help Network</vt:lpstr>
      <vt:lpstr>Supporting Technologies</vt:lpstr>
      <vt:lpstr>Web3.js</vt:lpstr>
      <vt:lpstr>Messaging and File Sharing</vt:lpstr>
      <vt:lpstr>Decentralized Messaging</vt:lpstr>
      <vt:lpstr>File Transfer</vt:lpstr>
      <vt:lpstr>Mist Application</vt:lpstr>
      <vt:lpstr>Mist Browser v/s Ethereum Wallet</vt:lpstr>
      <vt:lpstr>PowerPoint Presentation</vt:lpstr>
      <vt:lpstr>Components in Developing Ethereum DApps</vt:lpstr>
      <vt:lpstr>Ethereum Clients to Interact with Contracts</vt:lpstr>
      <vt:lpstr>Ethereum Clients</vt:lpstr>
      <vt:lpstr>Ethereum Clients</vt:lpstr>
      <vt:lpstr>Ethereum Clients..</vt:lpstr>
      <vt:lpstr>List of Ethereum Clients</vt:lpstr>
      <vt:lpstr>Go-Ethereum &amp; Parity Clients</vt:lpstr>
      <vt:lpstr>Go-Ethereum</vt:lpstr>
      <vt:lpstr>Download Go-Ethereum</vt:lpstr>
      <vt:lpstr>Parity</vt:lpstr>
      <vt:lpstr>Download Parity</vt:lpstr>
      <vt:lpstr>Ethereum Browsers</vt:lpstr>
      <vt:lpstr>Ethereum Libraries</vt:lpstr>
      <vt:lpstr>Web3.js</vt:lpstr>
      <vt:lpstr>Ethereum Frameworks</vt:lpstr>
      <vt:lpstr>Download Truffle</vt:lpstr>
      <vt:lpstr>PowerPoint Presentation</vt:lpstr>
      <vt:lpstr>Ethereum Editor and Tools</vt:lpstr>
      <vt:lpstr>PowerPoint Presentation</vt:lpstr>
      <vt:lpstr>Ethereum Front-End Development</vt:lpstr>
      <vt:lpstr>PowerPoint Presentation</vt:lpstr>
      <vt:lpstr>Ethereum Test Networks</vt:lpstr>
      <vt:lpstr>Ethereum Test Networks: Ropsten</vt:lpstr>
      <vt:lpstr>Ethereum Test Networks: Kovan</vt:lpstr>
      <vt:lpstr>Ethereum Test Networks: Rinke by</vt:lpstr>
      <vt:lpstr>PowerPoint Presentation</vt:lpstr>
      <vt:lpstr>Ethereum Request for Comments (ERC’s)</vt:lpstr>
      <vt:lpstr>Available ERC Token Standards</vt:lpstr>
      <vt:lpstr>PowerPoint Presentation</vt:lpstr>
      <vt:lpstr>Platform for Smart Contract</vt:lpstr>
      <vt:lpstr>PowerPoint Presentation</vt:lpstr>
      <vt:lpstr>Platform Functions in Ethereum</vt:lpstr>
      <vt:lpstr>DAO (Decentralized Autonomous Organization)</vt:lpstr>
      <vt:lpstr>Here’s how DAO work</vt:lpstr>
      <vt:lpstr>DApps (Decentralized Applications)</vt:lpstr>
      <vt:lpstr>Types of DApps</vt:lpstr>
      <vt:lpstr>Future of DApps</vt:lpstr>
      <vt:lpstr>PowerPoint Presentation</vt:lpstr>
      <vt:lpstr>Introducing Solidity</vt:lpstr>
      <vt:lpstr>Solidity</vt:lpstr>
      <vt:lpstr>Layout of a Solidity Source File</vt:lpstr>
      <vt:lpstr>Importing other Source Files</vt:lpstr>
      <vt:lpstr>Comparison between Memory and Storage in Solidity</vt:lpstr>
      <vt:lpstr>General Value Types</vt:lpstr>
      <vt:lpstr>General Value Types..</vt:lpstr>
      <vt:lpstr>General Value Types..</vt:lpstr>
      <vt:lpstr>Arrays</vt:lpstr>
      <vt:lpstr>Allocating Memory Arrays</vt:lpstr>
      <vt:lpstr>Assigning Storage Variable to Memory Arrays</vt:lpstr>
      <vt:lpstr>Assigning Storage Variable to Memory Array(Contd...)</vt:lpstr>
      <vt:lpstr>Array Literals/ Inline Arrays</vt:lpstr>
      <vt:lpstr>Mappings</vt:lpstr>
      <vt:lpstr>Example of Mappings</vt:lpstr>
      <vt:lpstr>Enums</vt:lpstr>
      <vt:lpstr>Enum’s Example(Contd…)</vt:lpstr>
      <vt:lpstr>Structs</vt:lpstr>
      <vt:lpstr>Globally Available Variables &amp; Functions</vt:lpstr>
      <vt:lpstr>Globally available Variables &amp; Functions</vt:lpstr>
      <vt:lpstr>Mathematical Functions</vt:lpstr>
      <vt:lpstr>Address Related Functions</vt:lpstr>
      <vt:lpstr>Error Handling</vt:lpstr>
      <vt:lpstr>Operators: Arithmetic, Logical &amp; Bitwise Operators</vt:lpstr>
      <vt:lpstr>Various Operators in Solidity</vt:lpstr>
      <vt:lpstr>Control Structures</vt:lpstr>
      <vt:lpstr>Scoping &amp; Declarations</vt:lpstr>
      <vt:lpstr>Input Parameters &amp; Output Parameters</vt:lpstr>
      <vt:lpstr>Input Parameters &amp; Output Parameters(Contd…)</vt:lpstr>
      <vt:lpstr>Function Calls &amp; Return Types</vt:lpstr>
      <vt:lpstr>Function Calls &amp; Return Types(Contd…)</vt:lpstr>
      <vt:lpstr>Function Modifiers</vt:lpstr>
      <vt:lpstr>Function Modifier Example</vt:lpstr>
      <vt:lpstr>Fallback Function</vt:lpstr>
      <vt:lpstr>Fallback Function Example</vt:lpstr>
      <vt:lpstr>Fallback Function Example(Contd…)</vt:lpstr>
      <vt:lpstr>Inheritance</vt:lpstr>
      <vt:lpstr>PowerPoint Presentation</vt:lpstr>
      <vt:lpstr>Abstract Contracts</vt:lpstr>
      <vt:lpstr>Interfaces</vt:lpstr>
      <vt:lpstr>Events</vt:lpstr>
      <vt:lpstr>Events Example</vt:lpstr>
      <vt:lpstr>Events Example..</vt:lpstr>
      <vt:lpstr>Creating Contracts via new</vt:lpstr>
      <vt:lpstr>Libraries</vt:lpstr>
      <vt:lpstr>Libraries Example</vt:lpstr>
      <vt:lpstr>Libraries Example..</vt:lpstr>
      <vt:lpstr>PowerPoint Presentation</vt:lpstr>
      <vt:lpstr>PowerPoint Presentation</vt:lpstr>
      <vt:lpstr>PowerPoint Presentation</vt:lpstr>
      <vt:lpstr>Ethereum</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the best use of Live Sessions</dc:title>
  <dc:creator>Online2PDF.com</dc:creator>
  <cp:lastModifiedBy>VIJAY</cp:lastModifiedBy>
  <cp:revision>505</cp:revision>
  <dcterms:created xsi:type="dcterms:W3CDTF">2018-09-25T13:39:25Z</dcterms:created>
  <dcterms:modified xsi:type="dcterms:W3CDTF">2018-12-11T10:19:09Z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2018-09-25T00:00:00Z</vt:filetime>
  </property>
  <property fmtid="{D5CDD505-2E9C-101B-9397-08002B2CF9AE}" pid="3" name="LastSaved">
    <vt:filetime>2018-09-25T00:00:00Z</vt:filetime>
  </property>
</Properties>
</file>